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4"/>
  </p:notesMasterIdLst>
  <p:sldIdLst>
    <p:sldId id="256" r:id="rId2"/>
    <p:sldId id="259" r:id="rId3"/>
    <p:sldId id="356" r:id="rId4"/>
    <p:sldId id="355" r:id="rId5"/>
    <p:sldId id="336" r:id="rId6"/>
    <p:sldId id="359" r:id="rId7"/>
    <p:sldId id="357" r:id="rId8"/>
    <p:sldId id="400" r:id="rId9"/>
    <p:sldId id="264" r:id="rId10"/>
    <p:sldId id="347" r:id="rId11"/>
    <p:sldId id="392" r:id="rId12"/>
    <p:sldId id="338" r:id="rId13"/>
    <p:sldId id="397" r:id="rId14"/>
    <p:sldId id="398" r:id="rId15"/>
    <p:sldId id="399" r:id="rId16"/>
    <p:sldId id="404" r:id="rId17"/>
    <p:sldId id="393" r:id="rId18"/>
    <p:sldId id="360" r:id="rId19"/>
    <p:sldId id="361" r:id="rId20"/>
    <p:sldId id="387" r:id="rId21"/>
    <p:sldId id="362" r:id="rId22"/>
    <p:sldId id="363" r:id="rId23"/>
    <p:sldId id="364" r:id="rId24"/>
    <p:sldId id="365" r:id="rId25"/>
    <p:sldId id="386" r:id="rId26"/>
    <p:sldId id="401" r:id="rId27"/>
    <p:sldId id="402" r:id="rId28"/>
    <p:sldId id="403" r:id="rId29"/>
    <p:sldId id="391" r:id="rId30"/>
    <p:sldId id="394" r:id="rId31"/>
    <p:sldId id="366" r:id="rId32"/>
    <p:sldId id="367" r:id="rId33"/>
    <p:sldId id="369" r:id="rId34"/>
    <p:sldId id="368" r:id="rId35"/>
    <p:sldId id="370" r:id="rId36"/>
    <p:sldId id="379" r:id="rId37"/>
    <p:sldId id="371" r:id="rId38"/>
    <p:sldId id="372" r:id="rId39"/>
    <p:sldId id="374" r:id="rId40"/>
    <p:sldId id="375" r:id="rId41"/>
    <p:sldId id="373" r:id="rId42"/>
    <p:sldId id="377" r:id="rId43"/>
    <p:sldId id="378" r:id="rId44"/>
    <p:sldId id="395" r:id="rId45"/>
    <p:sldId id="380" r:id="rId46"/>
    <p:sldId id="383" r:id="rId47"/>
    <p:sldId id="388" r:id="rId48"/>
    <p:sldId id="389" r:id="rId49"/>
    <p:sldId id="390" r:id="rId50"/>
    <p:sldId id="384" r:id="rId51"/>
    <p:sldId id="385" r:id="rId52"/>
    <p:sldId id="39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28A"/>
    <a:srgbClr val="A6B727"/>
    <a:srgbClr val="012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4" autoAdjust="0"/>
    <p:restoredTop sz="90726" autoAdjust="0"/>
  </p:normalViewPr>
  <p:slideViewPr>
    <p:cSldViewPr snapToGrid="0">
      <p:cViewPr varScale="1">
        <p:scale>
          <a:sx n="57" d="100"/>
          <a:sy n="57" d="100"/>
        </p:scale>
        <p:origin x="9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6B4BB-AA94-4E23-A431-63EF9735FDF3}" type="doc">
      <dgm:prSet loTypeId="urn:microsoft.com/office/officeart/2005/8/layout/cycle8" loCatId="cycle" qsTypeId="urn:microsoft.com/office/officeart/2005/8/quickstyle/simple1" qsCatId="simple" csTypeId="urn:microsoft.com/office/officeart/2005/8/colors/accent1_2" csCatId="accent1" phldr="1"/>
      <dgm:spPr/>
    </dgm:pt>
    <dgm:pt modelId="{4E79FF83-A0D5-4F4E-BCBE-5365DCAC8125}">
      <dgm:prSet phldrT="[Text]"/>
      <dgm:spPr>
        <a:solidFill>
          <a:srgbClr val="02528A"/>
        </a:solidFill>
      </dgm:spPr>
      <dgm:t>
        <a:bodyPr/>
        <a:lstStyle/>
        <a:p>
          <a:r>
            <a:rPr lang="en-US" dirty="0"/>
            <a:t>education</a:t>
          </a:r>
        </a:p>
      </dgm:t>
    </dgm:pt>
    <dgm:pt modelId="{E4813F83-164B-4816-A0DB-3A670DF1E7A3}" type="parTrans" cxnId="{6B01440E-9627-454B-8617-0F92DB777A97}">
      <dgm:prSet/>
      <dgm:spPr/>
      <dgm:t>
        <a:bodyPr/>
        <a:lstStyle/>
        <a:p>
          <a:endParaRPr lang="en-US"/>
        </a:p>
      </dgm:t>
    </dgm:pt>
    <dgm:pt modelId="{9FB681F0-EA77-48B8-A5C9-E5E7984AD6D2}" type="sibTrans" cxnId="{6B01440E-9627-454B-8617-0F92DB777A97}">
      <dgm:prSet/>
      <dgm:spPr/>
      <dgm:t>
        <a:bodyPr/>
        <a:lstStyle/>
        <a:p>
          <a:endParaRPr lang="en-US"/>
        </a:p>
      </dgm:t>
    </dgm:pt>
    <dgm:pt modelId="{2B55742F-23E2-4612-91D5-B8CE06A11C36}">
      <dgm:prSet phldrT="[Text]"/>
      <dgm:spPr>
        <a:solidFill>
          <a:srgbClr val="02528A"/>
        </a:solidFill>
      </dgm:spPr>
      <dgm:t>
        <a:bodyPr/>
        <a:lstStyle/>
        <a:p>
          <a:r>
            <a:rPr lang="en-US" dirty="0"/>
            <a:t>employment and income</a:t>
          </a:r>
        </a:p>
      </dgm:t>
    </dgm:pt>
    <dgm:pt modelId="{724E9F37-AC41-475C-927D-2EFCC5D1CA70}" type="parTrans" cxnId="{465FCC2D-25E6-4AA0-87E2-AA5B7D0804F3}">
      <dgm:prSet/>
      <dgm:spPr/>
      <dgm:t>
        <a:bodyPr/>
        <a:lstStyle/>
        <a:p>
          <a:endParaRPr lang="en-US"/>
        </a:p>
      </dgm:t>
    </dgm:pt>
    <dgm:pt modelId="{DCA00D03-43EE-427C-BDE6-B7508DDBC1E7}" type="sibTrans" cxnId="{465FCC2D-25E6-4AA0-87E2-AA5B7D0804F3}">
      <dgm:prSet/>
      <dgm:spPr/>
      <dgm:t>
        <a:bodyPr/>
        <a:lstStyle/>
        <a:p>
          <a:endParaRPr lang="en-US"/>
        </a:p>
      </dgm:t>
    </dgm:pt>
    <dgm:pt modelId="{EF9D4516-138C-418F-81AF-77F87D2D0E79}">
      <dgm:prSet phldrT="[Text]"/>
      <dgm:spPr>
        <a:solidFill>
          <a:srgbClr val="02528A"/>
        </a:solidFill>
      </dgm:spPr>
      <dgm:t>
        <a:bodyPr/>
        <a:lstStyle/>
        <a:p>
          <a:r>
            <a:rPr lang="en-US" dirty="0"/>
            <a:t>housing</a:t>
          </a:r>
        </a:p>
      </dgm:t>
    </dgm:pt>
    <dgm:pt modelId="{E38DFE8D-F81C-4571-B148-48711AAC2DE4}" type="parTrans" cxnId="{9CA77E7B-8290-4FFA-A678-7B1E3E091F77}">
      <dgm:prSet/>
      <dgm:spPr/>
      <dgm:t>
        <a:bodyPr/>
        <a:lstStyle/>
        <a:p>
          <a:endParaRPr lang="en-US"/>
        </a:p>
      </dgm:t>
    </dgm:pt>
    <dgm:pt modelId="{34FDFE94-495F-414A-A3B5-C4A1E8B11452}" type="sibTrans" cxnId="{9CA77E7B-8290-4FFA-A678-7B1E3E091F77}">
      <dgm:prSet/>
      <dgm:spPr/>
      <dgm:t>
        <a:bodyPr/>
        <a:lstStyle/>
        <a:p>
          <a:endParaRPr lang="en-US"/>
        </a:p>
      </dgm:t>
    </dgm:pt>
    <dgm:pt modelId="{F1FE5866-5796-401E-8E46-2FA4EAD5AC52}" type="pres">
      <dgm:prSet presAssocID="{4A06B4BB-AA94-4E23-A431-63EF9735FDF3}" presName="compositeShape" presStyleCnt="0">
        <dgm:presLayoutVars>
          <dgm:chMax val="7"/>
          <dgm:dir/>
          <dgm:resizeHandles val="exact"/>
        </dgm:presLayoutVars>
      </dgm:prSet>
      <dgm:spPr/>
    </dgm:pt>
    <dgm:pt modelId="{6D1779CA-3CA9-4040-B44E-59DB7F522DF0}" type="pres">
      <dgm:prSet presAssocID="{4A06B4BB-AA94-4E23-A431-63EF9735FDF3}" presName="wedge1" presStyleLbl="node1" presStyleIdx="0" presStyleCnt="3"/>
      <dgm:spPr/>
    </dgm:pt>
    <dgm:pt modelId="{A9C5F5F7-9854-4A13-9745-09A94B8E5FD2}" type="pres">
      <dgm:prSet presAssocID="{4A06B4BB-AA94-4E23-A431-63EF9735FDF3}" presName="dummy1a" presStyleCnt="0"/>
      <dgm:spPr/>
    </dgm:pt>
    <dgm:pt modelId="{B37F0D0D-3BF1-4988-AB1B-5C70334FE3FB}" type="pres">
      <dgm:prSet presAssocID="{4A06B4BB-AA94-4E23-A431-63EF9735FDF3}" presName="dummy1b" presStyleCnt="0"/>
      <dgm:spPr/>
    </dgm:pt>
    <dgm:pt modelId="{AE61E122-A508-4994-9B76-76632409E875}" type="pres">
      <dgm:prSet presAssocID="{4A06B4BB-AA94-4E23-A431-63EF9735FDF3}" presName="wedge1Tx" presStyleLbl="node1" presStyleIdx="0" presStyleCnt="3">
        <dgm:presLayoutVars>
          <dgm:chMax val="0"/>
          <dgm:chPref val="0"/>
          <dgm:bulletEnabled val="1"/>
        </dgm:presLayoutVars>
      </dgm:prSet>
      <dgm:spPr/>
    </dgm:pt>
    <dgm:pt modelId="{C1155590-5E1A-447F-BF0C-AF278BA1B870}" type="pres">
      <dgm:prSet presAssocID="{4A06B4BB-AA94-4E23-A431-63EF9735FDF3}" presName="wedge2" presStyleLbl="node1" presStyleIdx="1" presStyleCnt="3"/>
      <dgm:spPr/>
    </dgm:pt>
    <dgm:pt modelId="{59B86FC1-AF1B-4293-A7EA-212DA38DA6B0}" type="pres">
      <dgm:prSet presAssocID="{4A06B4BB-AA94-4E23-A431-63EF9735FDF3}" presName="dummy2a" presStyleCnt="0"/>
      <dgm:spPr/>
    </dgm:pt>
    <dgm:pt modelId="{40AAADDD-F86A-4311-8B7D-5692A125E874}" type="pres">
      <dgm:prSet presAssocID="{4A06B4BB-AA94-4E23-A431-63EF9735FDF3}" presName="dummy2b" presStyleCnt="0"/>
      <dgm:spPr/>
    </dgm:pt>
    <dgm:pt modelId="{BEA2636A-6337-4F75-A506-4F87D4415ACE}" type="pres">
      <dgm:prSet presAssocID="{4A06B4BB-AA94-4E23-A431-63EF9735FDF3}" presName="wedge2Tx" presStyleLbl="node1" presStyleIdx="1" presStyleCnt="3">
        <dgm:presLayoutVars>
          <dgm:chMax val="0"/>
          <dgm:chPref val="0"/>
          <dgm:bulletEnabled val="1"/>
        </dgm:presLayoutVars>
      </dgm:prSet>
      <dgm:spPr/>
    </dgm:pt>
    <dgm:pt modelId="{BEC44601-BF5B-4031-AB79-EF7F3902E2DD}" type="pres">
      <dgm:prSet presAssocID="{4A06B4BB-AA94-4E23-A431-63EF9735FDF3}" presName="wedge3" presStyleLbl="node1" presStyleIdx="2" presStyleCnt="3"/>
      <dgm:spPr/>
    </dgm:pt>
    <dgm:pt modelId="{450F9F08-7709-4029-A368-F6F5978D2E69}" type="pres">
      <dgm:prSet presAssocID="{4A06B4BB-AA94-4E23-A431-63EF9735FDF3}" presName="dummy3a" presStyleCnt="0"/>
      <dgm:spPr/>
    </dgm:pt>
    <dgm:pt modelId="{CF1270C6-6631-46B5-AFD0-1680D4B2822A}" type="pres">
      <dgm:prSet presAssocID="{4A06B4BB-AA94-4E23-A431-63EF9735FDF3}" presName="dummy3b" presStyleCnt="0"/>
      <dgm:spPr/>
    </dgm:pt>
    <dgm:pt modelId="{1B9BE9A4-A496-4F02-AA0A-FAECB01AC000}" type="pres">
      <dgm:prSet presAssocID="{4A06B4BB-AA94-4E23-A431-63EF9735FDF3}" presName="wedge3Tx" presStyleLbl="node1" presStyleIdx="2" presStyleCnt="3">
        <dgm:presLayoutVars>
          <dgm:chMax val="0"/>
          <dgm:chPref val="0"/>
          <dgm:bulletEnabled val="1"/>
        </dgm:presLayoutVars>
      </dgm:prSet>
      <dgm:spPr/>
    </dgm:pt>
    <dgm:pt modelId="{E4AAD02D-5038-4E6A-86AC-878F1EFD2483}" type="pres">
      <dgm:prSet presAssocID="{9FB681F0-EA77-48B8-A5C9-E5E7984AD6D2}" presName="arrowWedge1" presStyleLbl="fgSibTrans2D1" presStyleIdx="0" presStyleCnt="3"/>
      <dgm:spPr>
        <a:solidFill>
          <a:schemeClr val="accent4"/>
        </a:solidFill>
      </dgm:spPr>
    </dgm:pt>
    <dgm:pt modelId="{512EF97A-96B6-4FE6-9A7A-C03403BE9723}" type="pres">
      <dgm:prSet presAssocID="{DCA00D03-43EE-427C-BDE6-B7508DDBC1E7}" presName="arrowWedge2" presStyleLbl="fgSibTrans2D1" presStyleIdx="1" presStyleCnt="3"/>
      <dgm:spPr>
        <a:solidFill>
          <a:srgbClr val="A6B727"/>
        </a:solidFill>
      </dgm:spPr>
    </dgm:pt>
    <dgm:pt modelId="{7BF707D6-0EEE-4574-B9F4-465EA3A1441D}" type="pres">
      <dgm:prSet presAssocID="{34FDFE94-495F-414A-A3B5-C4A1E8B11452}" presName="arrowWedge3" presStyleLbl="fgSibTrans2D1" presStyleIdx="2" presStyleCnt="3"/>
      <dgm:spPr>
        <a:solidFill>
          <a:schemeClr val="accent2"/>
        </a:solidFill>
      </dgm:spPr>
    </dgm:pt>
  </dgm:ptLst>
  <dgm:cxnLst>
    <dgm:cxn modelId="{4877270A-95D4-4168-8114-305698981735}" type="presOf" srcId="{2B55742F-23E2-4612-91D5-B8CE06A11C36}" destId="{C1155590-5E1A-447F-BF0C-AF278BA1B870}" srcOrd="0" destOrd="0" presId="urn:microsoft.com/office/officeart/2005/8/layout/cycle8"/>
    <dgm:cxn modelId="{6B01440E-9627-454B-8617-0F92DB777A97}" srcId="{4A06B4BB-AA94-4E23-A431-63EF9735FDF3}" destId="{4E79FF83-A0D5-4F4E-BCBE-5365DCAC8125}" srcOrd="0" destOrd="0" parTransId="{E4813F83-164B-4816-A0DB-3A670DF1E7A3}" sibTransId="{9FB681F0-EA77-48B8-A5C9-E5E7984AD6D2}"/>
    <dgm:cxn modelId="{E8D06B24-10D5-43A3-8E6A-C2B964FCE504}" type="presOf" srcId="{EF9D4516-138C-418F-81AF-77F87D2D0E79}" destId="{1B9BE9A4-A496-4F02-AA0A-FAECB01AC000}" srcOrd="1" destOrd="0" presId="urn:microsoft.com/office/officeart/2005/8/layout/cycle8"/>
    <dgm:cxn modelId="{465FCC2D-25E6-4AA0-87E2-AA5B7D0804F3}" srcId="{4A06B4BB-AA94-4E23-A431-63EF9735FDF3}" destId="{2B55742F-23E2-4612-91D5-B8CE06A11C36}" srcOrd="1" destOrd="0" parTransId="{724E9F37-AC41-475C-927D-2EFCC5D1CA70}" sibTransId="{DCA00D03-43EE-427C-BDE6-B7508DDBC1E7}"/>
    <dgm:cxn modelId="{853D857A-F202-4AF0-B59D-DB634FA8B0B8}" type="presOf" srcId="{4E79FF83-A0D5-4F4E-BCBE-5365DCAC8125}" destId="{AE61E122-A508-4994-9B76-76632409E875}" srcOrd="1" destOrd="0" presId="urn:microsoft.com/office/officeart/2005/8/layout/cycle8"/>
    <dgm:cxn modelId="{9CA77E7B-8290-4FFA-A678-7B1E3E091F77}" srcId="{4A06B4BB-AA94-4E23-A431-63EF9735FDF3}" destId="{EF9D4516-138C-418F-81AF-77F87D2D0E79}" srcOrd="2" destOrd="0" parTransId="{E38DFE8D-F81C-4571-B148-48711AAC2DE4}" sibTransId="{34FDFE94-495F-414A-A3B5-C4A1E8B11452}"/>
    <dgm:cxn modelId="{913A0284-3985-483E-8EAD-7679CEFF5BFF}" type="presOf" srcId="{4A06B4BB-AA94-4E23-A431-63EF9735FDF3}" destId="{F1FE5866-5796-401E-8E46-2FA4EAD5AC52}" srcOrd="0" destOrd="0" presId="urn:microsoft.com/office/officeart/2005/8/layout/cycle8"/>
    <dgm:cxn modelId="{147FEEBB-AD0E-4B53-AB54-2CB1C9C9DEA4}" type="presOf" srcId="{2B55742F-23E2-4612-91D5-B8CE06A11C36}" destId="{BEA2636A-6337-4F75-A506-4F87D4415ACE}" srcOrd="1" destOrd="0" presId="urn:microsoft.com/office/officeart/2005/8/layout/cycle8"/>
    <dgm:cxn modelId="{D51968F5-3AE0-4A50-8597-3B2AFD25C85C}" type="presOf" srcId="{EF9D4516-138C-418F-81AF-77F87D2D0E79}" destId="{BEC44601-BF5B-4031-AB79-EF7F3902E2DD}" srcOrd="0" destOrd="0" presId="urn:microsoft.com/office/officeart/2005/8/layout/cycle8"/>
    <dgm:cxn modelId="{3D5784F9-B3E6-41FF-AA08-A03FF7570BFD}" type="presOf" srcId="{4E79FF83-A0D5-4F4E-BCBE-5365DCAC8125}" destId="{6D1779CA-3CA9-4040-B44E-59DB7F522DF0}" srcOrd="0" destOrd="0" presId="urn:microsoft.com/office/officeart/2005/8/layout/cycle8"/>
    <dgm:cxn modelId="{80D9D1F7-5463-42F3-A5BA-CED4C12A87EE}" type="presParOf" srcId="{F1FE5866-5796-401E-8E46-2FA4EAD5AC52}" destId="{6D1779CA-3CA9-4040-B44E-59DB7F522DF0}" srcOrd="0" destOrd="0" presId="urn:microsoft.com/office/officeart/2005/8/layout/cycle8"/>
    <dgm:cxn modelId="{E5FC5750-24B4-4A89-97C6-662D6B594941}" type="presParOf" srcId="{F1FE5866-5796-401E-8E46-2FA4EAD5AC52}" destId="{A9C5F5F7-9854-4A13-9745-09A94B8E5FD2}" srcOrd="1" destOrd="0" presId="urn:microsoft.com/office/officeart/2005/8/layout/cycle8"/>
    <dgm:cxn modelId="{50739322-69BD-48EE-96CD-C0B7ACE9E815}" type="presParOf" srcId="{F1FE5866-5796-401E-8E46-2FA4EAD5AC52}" destId="{B37F0D0D-3BF1-4988-AB1B-5C70334FE3FB}" srcOrd="2" destOrd="0" presId="urn:microsoft.com/office/officeart/2005/8/layout/cycle8"/>
    <dgm:cxn modelId="{978429B2-5AB1-4DC7-8B91-FE9055A1997B}" type="presParOf" srcId="{F1FE5866-5796-401E-8E46-2FA4EAD5AC52}" destId="{AE61E122-A508-4994-9B76-76632409E875}" srcOrd="3" destOrd="0" presId="urn:microsoft.com/office/officeart/2005/8/layout/cycle8"/>
    <dgm:cxn modelId="{2FA4761B-092A-4D22-A490-C236614DAB99}" type="presParOf" srcId="{F1FE5866-5796-401E-8E46-2FA4EAD5AC52}" destId="{C1155590-5E1A-447F-BF0C-AF278BA1B870}" srcOrd="4" destOrd="0" presId="urn:microsoft.com/office/officeart/2005/8/layout/cycle8"/>
    <dgm:cxn modelId="{2790F7A9-EECE-452A-8970-D015A1B0B43B}" type="presParOf" srcId="{F1FE5866-5796-401E-8E46-2FA4EAD5AC52}" destId="{59B86FC1-AF1B-4293-A7EA-212DA38DA6B0}" srcOrd="5" destOrd="0" presId="urn:microsoft.com/office/officeart/2005/8/layout/cycle8"/>
    <dgm:cxn modelId="{D3591170-343C-4C13-A0E6-F3F4D890F60B}" type="presParOf" srcId="{F1FE5866-5796-401E-8E46-2FA4EAD5AC52}" destId="{40AAADDD-F86A-4311-8B7D-5692A125E874}" srcOrd="6" destOrd="0" presId="urn:microsoft.com/office/officeart/2005/8/layout/cycle8"/>
    <dgm:cxn modelId="{BEEBDD16-710C-4812-92CD-8FDE8BBAB703}" type="presParOf" srcId="{F1FE5866-5796-401E-8E46-2FA4EAD5AC52}" destId="{BEA2636A-6337-4F75-A506-4F87D4415ACE}" srcOrd="7" destOrd="0" presId="urn:microsoft.com/office/officeart/2005/8/layout/cycle8"/>
    <dgm:cxn modelId="{9FB33D9C-AF82-4E53-8C64-3CDA4E5E2069}" type="presParOf" srcId="{F1FE5866-5796-401E-8E46-2FA4EAD5AC52}" destId="{BEC44601-BF5B-4031-AB79-EF7F3902E2DD}" srcOrd="8" destOrd="0" presId="urn:microsoft.com/office/officeart/2005/8/layout/cycle8"/>
    <dgm:cxn modelId="{AA99DF34-889E-4917-8C29-74B1AF19DD2D}" type="presParOf" srcId="{F1FE5866-5796-401E-8E46-2FA4EAD5AC52}" destId="{450F9F08-7709-4029-A368-F6F5978D2E69}" srcOrd="9" destOrd="0" presId="urn:microsoft.com/office/officeart/2005/8/layout/cycle8"/>
    <dgm:cxn modelId="{EA2397FB-E59E-4B3C-A375-25E9859D4634}" type="presParOf" srcId="{F1FE5866-5796-401E-8E46-2FA4EAD5AC52}" destId="{CF1270C6-6631-46B5-AFD0-1680D4B2822A}" srcOrd="10" destOrd="0" presId="urn:microsoft.com/office/officeart/2005/8/layout/cycle8"/>
    <dgm:cxn modelId="{C56FF030-9C84-49FA-A237-76FE511C4555}" type="presParOf" srcId="{F1FE5866-5796-401E-8E46-2FA4EAD5AC52}" destId="{1B9BE9A4-A496-4F02-AA0A-FAECB01AC000}" srcOrd="11" destOrd="0" presId="urn:microsoft.com/office/officeart/2005/8/layout/cycle8"/>
    <dgm:cxn modelId="{CE8F194F-7746-4B05-8913-E4B4D9606E5B}" type="presParOf" srcId="{F1FE5866-5796-401E-8E46-2FA4EAD5AC52}" destId="{E4AAD02D-5038-4E6A-86AC-878F1EFD2483}" srcOrd="12" destOrd="0" presId="urn:microsoft.com/office/officeart/2005/8/layout/cycle8"/>
    <dgm:cxn modelId="{1E091F7F-7A37-4AD5-B1A5-6A059802F177}" type="presParOf" srcId="{F1FE5866-5796-401E-8E46-2FA4EAD5AC52}" destId="{512EF97A-96B6-4FE6-9A7A-C03403BE9723}" srcOrd="13" destOrd="0" presId="urn:microsoft.com/office/officeart/2005/8/layout/cycle8"/>
    <dgm:cxn modelId="{140F5606-F080-40B0-8624-86B4004584FE}" type="presParOf" srcId="{F1FE5866-5796-401E-8E46-2FA4EAD5AC52}" destId="{7BF707D6-0EEE-4574-B9F4-465EA3A1441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E114D-3140-0544-8266-A7B7FD8733C6}"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US"/>
        </a:p>
      </dgm:t>
    </dgm:pt>
    <dgm:pt modelId="{C704BB89-4E1C-4941-AE94-CA1133C1FF61}">
      <dgm:prSet/>
      <dgm:spPr/>
      <dgm:t>
        <a:bodyPr/>
        <a:lstStyle/>
        <a:p>
          <a:r>
            <a:rPr lang="en-US" dirty="0"/>
            <a:t>Address the permanent </a:t>
          </a:r>
          <a:r>
            <a:rPr lang="en-US" u="none" dirty="0"/>
            <a:t>housing</a:t>
          </a:r>
          <a:r>
            <a:rPr lang="en-US" dirty="0"/>
            <a:t> needs of students experiencing homelessness</a:t>
          </a:r>
        </a:p>
      </dgm:t>
    </dgm:pt>
    <dgm:pt modelId="{1B527A0F-9ED3-864F-8816-6E9291CFCCA8}" type="parTrans" cxnId="{8A192F71-28F3-0A4C-B567-FD4F416F5B6C}">
      <dgm:prSet/>
      <dgm:spPr/>
      <dgm:t>
        <a:bodyPr/>
        <a:lstStyle/>
        <a:p>
          <a:endParaRPr lang="en-US"/>
        </a:p>
      </dgm:t>
    </dgm:pt>
    <dgm:pt modelId="{496110C5-4145-AE43-9BBF-BDDF9F4D3F28}" type="sibTrans" cxnId="{8A192F71-28F3-0A4C-B567-FD4F416F5B6C}">
      <dgm:prSet/>
      <dgm:spPr/>
      <dgm:t>
        <a:bodyPr/>
        <a:lstStyle/>
        <a:p>
          <a:endParaRPr lang="en-US"/>
        </a:p>
      </dgm:t>
    </dgm:pt>
    <dgm:pt modelId="{B50A3E00-70A3-2340-8E48-E025F7561C1B}">
      <dgm:prSet/>
      <dgm:spPr/>
      <dgm:t>
        <a:bodyPr/>
        <a:lstStyle/>
        <a:p>
          <a:r>
            <a:rPr lang="en-US"/>
            <a:t>Create long-term solutions that end homelessness for students and support college retention and success</a:t>
          </a:r>
        </a:p>
      </dgm:t>
    </dgm:pt>
    <dgm:pt modelId="{434198DC-6C7E-EA46-AE19-0E442D344C38}" type="parTrans" cxnId="{7DCE44DC-6823-2444-B705-8F850EC1E3B1}">
      <dgm:prSet/>
      <dgm:spPr/>
      <dgm:t>
        <a:bodyPr/>
        <a:lstStyle/>
        <a:p>
          <a:endParaRPr lang="en-US"/>
        </a:p>
      </dgm:t>
    </dgm:pt>
    <dgm:pt modelId="{02A6A0E8-3869-4D49-8755-4A3B21A8D6A0}" type="sibTrans" cxnId="{7DCE44DC-6823-2444-B705-8F850EC1E3B1}">
      <dgm:prSet/>
      <dgm:spPr/>
      <dgm:t>
        <a:bodyPr/>
        <a:lstStyle/>
        <a:p>
          <a:endParaRPr lang="en-US"/>
        </a:p>
      </dgm:t>
    </dgm:pt>
    <dgm:pt modelId="{236E66B8-F4A0-5E44-971B-94D12A7F3E71}">
      <dgm:prSet/>
      <dgm:spPr/>
      <dgm:t>
        <a:bodyPr/>
        <a:lstStyle/>
        <a:p>
          <a:r>
            <a:rPr lang="en-US" dirty="0"/>
            <a:t>Develop evidence for the efficacy of college focused rapid rehousing as a pathway to expanded funding</a:t>
          </a:r>
        </a:p>
      </dgm:t>
    </dgm:pt>
    <dgm:pt modelId="{B249FB57-B479-BA48-83F2-39D9EF4050B0}" type="parTrans" cxnId="{39293222-1417-0E42-9BA7-35E2E3CF635A}">
      <dgm:prSet/>
      <dgm:spPr/>
      <dgm:t>
        <a:bodyPr/>
        <a:lstStyle/>
        <a:p>
          <a:endParaRPr lang="en-US"/>
        </a:p>
      </dgm:t>
    </dgm:pt>
    <dgm:pt modelId="{5F3EF114-5FD0-104D-8E8D-E5174CC53A49}" type="sibTrans" cxnId="{39293222-1417-0E42-9BA7-35E2E3CF635A}">
      <dgm:prSet/>
      <dgm:spPr/>
      <dgm:t>
        <a:bodyPr/>
        <a:lstStyle/>
        <a:p>
          <a:endParaRPr lang="en-US"/>
        </a:p>
      </dgm:t>
    </dgm:pt>
    <dgm:pt modelId="{D890CB98-6CA0-DD4E-9294-69E1CBD7BBAF}" type="pres">
      <dgm:prSet presAssocID="{DA3E114D-3140-0544-8266-A7B7FD8733C6}" presName="linearFlow" presStyleCnt="0">
        <dgm:presLayoutVars>
          <dgm:dir/>
          <dgm:resizeHandles val="exact"/>
        </dgm:presLayoutVars>
      </dgm:prSet>
      <dgm:spPr/>
    </dgm:pt>
    <dgm:pt modelId="{6D82E23F-7BDA-8C46-ACEB-419A58501723}" type="pres">
      <dgm:prSet presAssocID="{C704BB89-4E1C-4941-AE94-CA1133C1FF61}" presName="composite" presStyleCnt="0"/>
      <dgm:spPr/>
    </dgm:pt>
    <dgm:pt modelId="{913BF859-7A6C-154A-850A-F42B25696C0D}" type="pres">
      <dgm:prSet presAssocID="{C704BB89-4E1C-4941-AE94-CA1133C1FF61}" presName="imgShp" presStyleLbl="fgImgPlace1" presStyleIdx="0" presStyleCnt="3" custLinFactNeighborX="-6825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3">
              <a:lumMod val="75000"/>
            </a:schemeClr>
          </a:solidFill>
        </a:ln>
      </dgm:spPr>
    </dgm:pt>
    <dgm:pt modelId="{A06EC60D-0D6B-3A4B-9444-04C53A218F92}" type="pres">
      <dgm:prSet presAssocID="{C704BB89-4E1C-4941-AE94-CA1133C1FF61}" presName="txShp" presStyleLbl="node1" presStyleIdx="0" presStyleCnt="3" custScaleX="127493">
        <dgm:presLayoutVars>
          <dgm:bulletEnabled val="1"/>
        </dgm:presLayoutVars>
      </dgm:prSet>
      <dgm:spPr/>
    </dgm:pt>
    <dgm:pt modelId="{3D6A0706-77F5-DC43-BD46-B28F99E0BC8C}" type="pres">
      <dgm:prSet presAssocID="{496110C5-4145-AE43-9BBF-BDDF9F4D3F28}" presName="spacing" presStyleCnt="0"/>
      <dgm:spPr/>
    </dgm:pt>
    <dgm:pt modelId="{068DF5D3-B499-B84B-9414-6E62CFFF3614}" type="pres">
      <dgm:prSet presAssocID="{B50A3E00-70A3-2340-8E48-E025F7561C1B}" presName="composite" presStyleCnt="0"/>
      <dgm:spPr/>
    </dgm:pt>
    <dgm:pt modelId="{C1D8711D-6D72-AE49-B7E0-137F3A8E10FF}" type="pres">
      <dgm:prSet presAssocID="{B50A3E00-70A3-2340-8E48-E025F7561C1B}" presName="imgShp" presStyleLbl="fgImgPlace1" presStyleIdx="1" presStyleCnt="3" custLinFactNeighborX="-6825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l="-17000" r="-17000"/>
          </a:stretch>
        </a:blipFill>
        <a:ln>
          <a:solidFill>
            <a:schemeClr val="accent3">
              <a:lumMod val="75000"/>
            </a:schemeClr>
          </a:solidFill>
        </a:ln>
      </dgm:spPr>
    </dgm:pt>
    <dgm:pt modelId="{C4DBB4F8-F104-3B4E-86BF-41CF25590B18}" type="pres">
      <dgm:prSet presAssocID="{B50A3E00-70A3-2340-8E48-E025F7561C1B}" presName="txShp" presStyleLbl="node1" presStyleIdx="1" presStyleCnt="3" custScaleX="127493">
        <dgm:presLayoutVars>
          <dgm:bulletEnabled val="1"/>
        </dgm:presLayoutVars>
      </dgm:prSet>
      <dgm:spPr/>
    </dgm:pt>
    <dgm:pt modelId="{051630C9-CCE5-E54A-9223-45F34BC6E570}" type="pres">
      <dgm:prSet presAssocID="{02A6A0E8-3869-4D49-8755-4A3B21A8D6A0}" presName="spacing" presStyleCnt="0"/>
      <dgm:spPr/>
    </dgm:pt>
    <dgm:pt modelId="{F947C58D-7F6F-2C48-AD7B-BAF3031B81A9}" type="pres">
      <dgm:prSet presAssocID="{236E66B8-F4A0-5E44-971B-94D12A7F3E71}" presName="composite" presStyleCnt="0"/>
      <dgm:spPr/>
    </dgm:pt>
    <dgm:pt modelId="{C0419265-1700-6B40-BB1E-6FBD8BEAB34A}" type="pres">
      <dgm:prSet presAssocID="{236E66B8-F4A0-5E44-971B-94D12A7F3E71}" presName="imgShp" presStyleLbl="fgImgPlace1" presStyleIdx="2" presStyleCnt="3" custLinFactNeighborX="-6825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chemeClr val="accent3">
              <a:lumMod val="75000"/>
            </a:schemeClr>
          </a:solidFill>
        </a:ln>
      </dgm:spPr>
    </dgm:pt>
    <dgm:pt modelId="{82AFF9FC-0680-4241-85C7-F96104F997FE}" type="pres">
      <dgm:prSet presAssocID="{236E66B8-F4A0-5E44-971B-94D12A7F3E71}" presName="txShp" presStyleLbl="node1" presStyleIdx="2" presStyleCnt="3" custScaleX="127493">
        <dgm:presLayoutVars>
          <dgm:bulletEnabled val="1"/>
        </dgm:presLayoutVars>
      </dgm:prSet>
      <dgm:spPr/>
    </dgm:pt>
  </dgm:ptLst>
  <dgm:cxnLst>
    <dgm:cxn modelId="{E4986E08-CF08-C843-8681-200244A602AD}" type="presOf" srcId="{B50A3E00-70A3-2340-8E48-E025F7561C1B}" destId="{C4DBB4F8-F104-3B4E-86BF-41CF25590B18}" srcOrd="0" destOrd="0" presId="urn:microsoft.com/office/officeart/2005/8/layout/vList3"/>
    <dgm:cxn modelId="{FDD0C020-D159-0E4B-A92E-BF3B10ABD27F}" type="presOf" srcId="{DA3E114D-3140-0544-8266-A7B7FD8733C6}" destId="{D890CB98-6CA0-DD4E-9294-69E1CBD7BBAF}" srcOrd="0" destOrd="0" presId="urn:microsoft.com/office/officeart/2005/8/layout/vList3"/>
    <dgm:cxn modelId="{39293222-1417-0E42-9BA7-35E2E3CF635A}" srcId="{DA3E114D-3140-0544-8266-A7B7FD8733C6}" destId="{236E66B8-F4A0-5E44-971B-94D12A7F3E71}" srcOrd="2" destOrd="0" parTransId="{B249FB57-B479-BA48-83F2-39D9EF4050B0}" sibTransId="{5F3EF114-5FD0-104D-8E8D-E5174CC53A49}"/>
    <dgm:cxn modelId="{8A192F71-28F3-0A4C-B567-FD4F416F5B6C}" srcId="{DA3E114D-3140-0544-8266-A7B7FD8733C6}" destId="{C704BB89-4E1C-4941-AE94-CA1133C1FF61}" srcOrd="0" destOrd="0" parTransId="{1B527A0F-9ED3-864F-8816-6E9291CFCCA8}" sibTransId="{496110C5-4145-AE43-9BBF-BDDF9F4D3F28}"/>
    <dgm:cxn modelId="{7DCE44DC-6823-2444-B705-8F850EC1E3B1}" srcId="{DA3E114D-3140-0544-8266-A7B7FD8733C6}" destId="{B50A3E00-70A3-2340-8E48-E025F7561C1B}" srcOrd="1" destOrd="0" parTransId="{434198DC-6C7E-EA46-AE19-0E442D344C38}" sibTransId="{02A6A0E8-3869-4D49-8755-4A3B21A8D6A0}"/>
    <dgm:cxn modelId="{24290EE1-9A7A-4040-87A9-41A3274F4D98}" type="presOf" srcId="{236E66B8-F4A0-5E44-971B-94D12A7F3E71}" destId="{82AFF9FC-0680-4241-85C7-F96104F997FE}" srcOrd="0" destOrd="0" presId="urn:microsoft.com/office/officeart/2005/8/layout/vList3"/>
    <dgm:cxn modelId="{314931F1-30C1-814E-A8AD-150429A1D684}" type="presOf" srcId="{C704BB89-4E1C-4941-AE94-CA1133C1FF61}" destId="{A06EC60D-0D6B-3A4B-9444-04C53A218F92}" srcOrd="0" destOrd="0" presId="urn:microsoft.com/office/officeart/2005/8/layout/vList3"/>
    <dgm:cxn modelId="{3132FE00-EDA3-B441-BCE6-03E5BBBADF40}" type="presParOf" srcId="{D890CB98-6CA0-DD4E-9294-69E1CBD7BBAF}" destId="{6D82E23F-7BDA-8C46-ACEB-419A58501723}" srcOrd="0" destOrd="0" presId="urn:microsoft.com/office/officeart/2005/8/layout/vList3"/>
    <dgm:cxn modelId="{7D1EE80E-52D8-2942-B321-2D8CBF91C4E8}" type="presParOf" srcId="{6D82E23F-7BDA-8C46-ACEB-419A58501723}" destId="{913BF859-7A6C-154A-850A-F42B25696C0D}" srcOrd="0" destOrd="0" presId="urn:microsoft.com/office/officeart/2005/8/layout/vList3"/>
    <dgm:cxn modelId="{DAA74A3B-2475-1340-8A0C-CE81FB2B1D81}" type="presParOf" srcId="{6D82E23F-7BDA-8C46-ACEB-419A58501723}" destId="{A06EC60D-0D6B-3A4B-9444-04C53A218F92}" srcOrd="1" destOrd="0" presId="urn:microsoft.com/office/officeart/2005/8/layout/vList3"/>
    <dgm:cxn modelId="{477296B8-86A5-E34E-ABE5-11DC699E86AB}" type="presParOf" srcId="{D890CB98-6CA0-DD4E-9294-69E1CBD7BBAF}" destId="{3D6A0706-77F5-DC43-BD46-B28F99E0BC8C}" srcOrd="1" destOrd="0" presId="urn:microsoft.com/office/officeart/2005/8/layout/vList3"/>
    <dgm:cxn modelId="{7F637178-6887-6F42-9048-89E38F9BC92F}" type="presParOf" srcId="{D890CB98-6CA0-DD4E-9294-69E1CBD7BBAF}" destId="{068DF5D3-B499-B84B-9414-6E62CFFF3614}" srcOrd="2" destOrd="0" presId="urn:microsoft.com/office/officeart/2005/8/layout/vList3"/>
    <dgm:cxn modelId="{5D928585-F229-F34B-8C23-CEA8BB9B6C9A}" type="presParOf" srcId="{068DF5D3-B499-B84B-9414-6E62CFFF3614}" destId="{C1D8711D-6D72-AE49-B7E0-137F3A8E10FF}" srcOrd="0" destOrd="0" presId="urn:microsoft.com/office/officeart/2005/8/layout/vList3"/>
    <dgm:cxn modelId="{F5BFF1C4-88CD-A54E-9B59-C740697D2CE6}" type="presParOf" srcId="{068DF5D3-B499-B84B-9414-6E62CFFF3614}" destId="{C4DBB4F8-F104-3B4E-86BF-41CF25590B18}" srcOrd="1" destOrd="0" presId="urn:microsoft.com/office/officeart/2005/8/layout/vList3"/>
    <dgm:cxn modelId="{337F1A1A-A315-ED48-A9F3-CAAB513CECBD}" type="presParOf" srcId="{D890CB98-6CA0-DD4E-9294-69E1CBD7BBAF}" destId="{051630C9-CCE5-E54A-9223-45F34BC6E570}" srcOrd="3" destOrd="0" presId="urn:microsoft.com/office/officeart/2005/8/layout/vList3"/>
    <dgm:cxn modelId="{0515F77C-A986-0549-BFE5-FD2F3742F027}" type="presParOf" srcId="{D890CB98-6CA0-DD4E-9294-69E1CBD7BBAF}" destId="{F947C58D-7F6F-2C48-AD7B-BAF3031B81A9}" srcOrd="4" destOrd="0" presId="urn:microsoft.com/office/officeart/2005/8/layout/vList3"/>
    <dgm:cxn modelId="{A72A694A-23EF-2941-86F1-E5AD8F195F3E}" type="presParOf" srcId="{F947C58D-7F6F-2C48-AD7B-BAF3031B81A9}" destId="{C0419265-1700-6B40-BB1E-6FBD8BEAB34A}" srcOrd="0" destOrd="0" presId="urn:microsoft.com/office/officeart/2005/8/layout/vList3"/>
    <dgm:cxn modelId="{9CDD7D76-57B9-5645-A7E9-20B3A071AC62}" type="presParOf" srcId="{F947C58D-7F6F-2C48-AD7B-BAF3031B81A9}" destId="{82AFF9FC-0680-4241-85C7-F96104F997F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79CA-3CA9-4040-B44E-59DB7F522DF0}">
      <dsp:nvSpPr>
        <dsp:cNvPr id="0" name=""/>
        <dsp:cNvSpPr/>
      </dsp:nvSpPr>
      <dsp:spPr>
        <a:xfrm>
          <a:off x="3263464" y="372723"/>
          <a:ext cx="4816728" cy="4816728"/>
        </a:xfrm>
        <a:prstGeom prst="pie">
          <a:avLst>
            <a:gd name="adj1" fmla="val 16200000"/>
            <a:gd name="adj2" fmla="val 1800000"/>
          </a:avLst>
        </a:prstGeom>
        <a:solidFill>
          <a:srgbClr val="02528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education</a:t>
          </a:r>
        </a:p>
      </dsp:txBody>
      <dsp:txXfrm>
        <a:off x="5801995" y="1393410"/>
        <a:ext cx="1720260" cy="1433550"/>
      </dsp:txXfrm>
    </dsp:sp>
    <dsp:sp modelId="{C1155590-5E1A-447F-BF0C-AF278BA1B870}">
      <dsp:nvSpPr>
        <dsp:cNvPr id="0" name=""/>
        <dsp:cNvSpPr/>
      </dsp:nvSpPr>
      <dsp:spPr>
        <a:xfrm>
          <a:off x="3164262" y="544749"/>
          <a:ext cx="4816728" cy="4816728"/>
        </a:xfrm>
        <a:prstGeom prst="pie">
          <a:avLst>
            <a:gd name="adj1" fmla="val 1800000"/>
            <a:gd name="adj2" fmla="val 9000000"/>
          </a:avLst>
        </a:prstGeom>
        <a:solidFill>
          <a:srgbClr val="02528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employment and income</a:t>
          </a:r>
        </a:p>
      </dsp:txBody>
      <dsp:txXfrm>
        <a:off x="4311102" y="3669888"/>
        <a:ext cx="2580390" cy="1261524"/>
      </dsp:txXfrm>
    </dsp:sp>
    <dsp:sp modelId="{BEC44601-BF5B-4031-AB79-EF7F3902E2DD}">
      <dsp:nvSpPr>
        <dsp:cNvPr id="0" name=""/>
        <dsp:cNvSpPr/>
      </dsp:nvSpPr>
      <dsp:spPr>
        <a:xfrm>
          <a:off x="3065060" y="372723"/>
          <a:ext cx="4816728" cy="4816728"/>
        </a:xfrm>
        <a:prstGeom prst="pie">
          <a:avLst>
            <a:gd name="adj1" fmla="val 9000000"/>
            <a:gd name="adj2" fmla="val 16200000"/>
          </a:avLst>
        </a:prstGeom>
        <a:solidFill>
          <a:srgbClr val="02528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housing</a:t>
          </a:r>
        </a:p>
      </dsp:txBody>
      <dsp:txXfrm>
        <a:off x="3622998" y="1393410"/>
        <a:ext cx="1720260" cy="1433550"/>
      </dsp:txXfrm>
    </dsp:sp>
    <dsp:sp modelId="{E4AAD02D-5038-4E6A-86AC-878F1EFD2483}">
      <dsp:nvSpPr>
        <dsp:cNvPr id="0" name=""/>
        <dsp:cNvSpPr/>
      </dsp:nvSpPr>
      <dsp:spPr>
        <a:xfrm>
          <a:off x="2965683" y="74544"/>
          <a:ext cx="5413085" cy="5413085"/>
        </a:xfrm>
        <a:prstGeom prst="circularArrow">
          <a:avLst>
            <a:gd name="adj1" fmla="val 5085"/>
            <a:gd name="adj2" fmla="val 327528"/>
            <a:gd name="adj3" fmla="val 1472472"/>
            <a:gd name="adj4" fmla="val 16199432"/>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512EF97A-96B6-4FE6-9A7A-C03403BE9723}">
      <dsp:nvSpPr>
        <dsp:cNvPr id="0" name=""/>
        <dsp:cNvSpPr/>
      </dsp:nvSpPr>
      <dsp:spPr>
        <a:xfrm>
          <a:off x="2866084" y="246266"/>
          <a:ext cx="5413085" cy="5413085"/>
        </a:xfrm>
        <a:prstGeom prst="circularArrow">
          <a:avLst>
            <a:gd name="adj1" fmla="val 5085"/>
            <a:gd name="adj2" fmla="val 327528"/>
            <a:gd name="adj3" fmla="val 8671970"/>
            <a:gd name="adj4" fmla="val 1800502"/>
            <a:gd name="adj5" fmla="val 5932"/>
          </a:avLst>
        </a:prstGeom>
        <a:solidFill>
          <a:srgbClr val="A6B727"/>
        </a:solidFill>
        <a:ln>
          <a:noFill/>
        </a:ln>
        <a:effectLst/>
      </dsp:spPr>
      <dsp:style>
        <a:lnRef idx="0">
          <a:scrgbClr r="0" g="0" b="0"/>
        </a:lnRef>
        <a:fillRef idx="1">
          <a:scrgbClr r="0" g="0" b="0"/>
        </a:fillRef>
        <a:effectRef idx="0">
          <a:scrgbClr r="0" g="0" b="0"/>
        </a:effectRef>
        <a:fontRef idx="minor">
          <a:schemeClr val="lt1"/>
        </a:fontRef>
      </dsp:style>
    </dsp:sp>
    <dsp:sp modelId="{7BF707D6-0EEE-4574-B9F4-465EA3A1441D}">
      <dsp:nvSpPr>
        <dsp:cNvPr id="0" name=""/>
        <dsp:cNvSpPr/>
      </dsp:nvSpPr>
      <dsp:spPr>
        <a:xfrm>
          <a:off x="2766484" y="74544"/>
          <a:ext cx="5413085" cy="5413085"/>
        </a:xfrm>
        <a:prstGeom prst="circularArrow">
          <a:avLst>
            <a:gd name="adj1" fmla="val 5085"/>
            <a:gd name="adj2" fmla="val 327528"/>
            <a:gd name="adj3" fmla="val 15873039"/>
            <a:gd name="adj4" fmla="val 9000000"/>
            <a:gd name="adj5" fmla="val 5932"/>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EC60D-0D6B-3A4B-9444-04C53A218F92}">
      <dsp:nvSpPr>
        <dsp:cNvPr id="0" name=""/>
        <dsp:cNvSpPr/>
      </dsp:nvSpPr>
      <dsp:spPr>
        <a:xfrm rot="10800000">
          <a:off x="800087" y="883"/>
          <a:ext cx="8915424" cy="1209216"/>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Address the permanent </a:t>
          </a:r>
          <a:r>
            <a:rPr lang="en-US" sz="2700" u="none" kern="1200" dirty="0"/>
            <a:t>housing</a:t>
          </a:r>
          <a:r>
            <a:rPr lang="en-US" sz="2700" kern="1200" dirty="0"/>
            <a:t> needs of students experiencing homelessness</a:t>
          </a:r>
        </a:p>
      </dsp:txBody>
      <dsp:txXfrm rot="10800000">
        <a:off x="1102391" y="883"/>
        <a:ext cx="8613120" cy="1209216"/>
      </dsp:txXfrm>
    </dsp:sp>
    <dsp:sp modelId="{913BF859-7A6C-154A-850A-F42B25696C0D}">
      <dsp:nvSpPr>
        <dsp:cNvPr id="0" name=""/>
        <dsp:cNvSpPr/>
      </dsp:nvSpPr>
      <dsp:spPr>
        <a:xfrm>
          <a:off x="331427" y="883"/>
          <a:ext cx="1209216" cy="1209216"/>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905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C4DBB4F8-F104-3B4E-86BF-41CF25590B18}">
      <dsp:nvSpPr>
        <dsp:cNvPr id="0" name=""/>
        <dsp:cNvSpPr/>
      </dsp:nvSpPr>
      <dsp:spPr>
        <a:xfrm rot="10800000">
          <a:off x="800087" y="1571060"/>
          <a:ext cx="8915424" cy="1209216"/>
        </a:xfrm>
        <a:prstGeom prst="homePlate">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a:t>Create long-term solutions that end homelessness for students and support college retention and success</a:t>
          </a:r>
        </a:p>
      </dsp:txBody>
      <dsp:txXfrm rot="10800000">
        <a:off x="1102391" y="1571060"/>
        <a:ext cx="8613120" cy="1209216"/>
      </dsp:txXfrm>
    </dsp:sp>
    <dsp:sp modelId="{C1D8711D-6D72-AE49-B7E0-137F3A8E10FF}">
      <dsp:nvSpPr>
        <dsp:cNvPr id="0" name=""/>
        <dsp:cNvSpPr/>
      </dsp:nvSpPr>
      <dsp:spPr>
        <a:xfrm>
          <a:off x="331427" y="1571060"/>
          <a:ext cx="1209216" cy="1209216"/>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l="-17000" r="-17000"/>
          </a:stretch>
        </a:blipFill>
        <a:ln w="1905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82AFF9FC-0680-4241-85C7-F96104F997FE}">
      <dsp:nvSpPr>
        <dsp:cNvPr id="0" name=""/>
        <dsp:cNvSpPr/>
      </dsp:nvSpPr>
      <dsp:spPr>
        <a:xfrm rot="10800000">
          <a:off x="800087" y="3141237"/>
          <a:ext cx="8915424" cy="1209216"/>
        </a:xfrm>
        <a:prstGeom prst="homePlate">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Develop evidence for the efficacy of college focused rapid rehousing as a pathway to expanded funding</a:t>
          </a:r>
        </a:p>
      </dsp:txBody>
      <dsp:txXfrm rot="10800000">
        <a:off x="1102391" y="3141237"/>
        <a:ext cx="8613120" cy="1209216"/>
      </dsp:txXfrm>
    </dsp:sp>
    <dsp:sp modelId="{C0419265-1700-6B40-BB1E-6FBD8BEAB34A}">
      <dsp:nvSpPr>
        <dsp:cNvPr id="0" name=""/>
        <dsp:cNvSpPr/>
      </dsp:nvSpPr>
      <dsp:spPr>
        <a:xfrm>
          <a:off x="331427" y="3141237"/>
          <a:ext cx="1209216" cy="1209216"/>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905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DB539-6285-4321-9C37-179A58D271AC}" type="datetimeFigureOut">
              <a:rPr lang="en-US" smtClean="0"/>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B8618-D056-44EC-9EB4-8B947A2DC0D4}" type="slidenum">
              <a:rPr lang="en-US" smtClean="0"/>
              <a:t>‹#›</a:t>
            </a:fld>
            <a:endParaRPr lang="en-US"/>
          </a:p>
        </p:txBody>
      </p:sp>
    </p:spTree>
    <p:extLst>
      <p:ext uri="{BB962C8B-B14F-4D97-AF65-F5344CB8AC3E}">
        <p14:creationId xmlns:p14="http://schemas.microsoft.com/office/powerpoint/2010/main" val="290399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1</a:t>
            </a:fld>
            <a:endParaRPr lang="en-US"/>
          </a:p>
        </p:txBody>
      </p:sp>
    </p:spTree>
    <p:extLst>
      <p:ext uri="{BB962C8B-B14F-4D97-AF65-F5344CB8AC3E}">
        <p14:creationId xmlns:p14="http://schemas.microsoft.com/office/powerpoint/2010/main" val="266391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10</a:t>
            </a:fld>
            <a:endParaRPr lang="en-US"/>
          </a:p>
        </p:txBody>
      </p:sp>
    </p:spTree>
    <p:extLst>
      <p:ext uri="{BB962C8B-B14F-4D97-AF65-F5344CB8AC3E}">
        <p14:creationId xmlns:p14="http://schemas.microsoft.com/office/powerpoint/2010/main" val="22990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11</a:t>
            </a:fld>
            <a:endParaRPr lang="en-US"/>
          </a:p>
        </p:txBody>
      </p:sp>
    </p:spTree>
    <p:extLst>
      <p:ext uri="{BB962C8B-B14F-4D97-AF65-F5344CB8AC3E}">
        <p14:creationId xmlns:p14="http://schemas.microsoft.com/office/powerpoint/2010/main" val="126475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CCP</a:t>
            </a:r>
            <a:r>
              <a:rPr lang="en-US" baseline="0" dirty="0"/>
              <a:t> approval, project competition, etc.</a:t>
            </a:r>
            <a:endParaRPr lang="en-US" dirty="0"/>
          </a:p>
        </p:txBody>
      </p:sp>
      <p:sp>
        <p:nvSpPr>
          <p:cNvPr id="4" name="Slide Number Placeholder 3"/>
          <p:cNvSpPr>
            <a:spLocks noGrp="1"/>
          </p:cNvSpPr>
          <p:nvPr>
            <p:ph type="sldNum" sz="quarter" idx="10"/>
          </p:nvPr>
        </p:nvSpPr>
        <p:spPr/>
        <p:txBody>
          <a:bodyPr/>
          <a:lstStyle/>
          <a:p>
            <a:fld id="{8F4B8618-D056-44EC-9EB4-8B947A2DC0D4}" type="slidenum">
              <a:rPr lang="en-US" smtClean="0"/>
              <a:t>12</a:t>
            </a:fld>
            <a:endParaRPr lang="en-US"/>
          </a:p>
        </p:txBody>
      </p:sp>
    </p:spTree>
    <p:extLst>
      <p:ext uri="{BB962C8B-B14F-4D97-AF65-F5344CB8AC3E}">
        <p14:creationId xmlns:p14="http://schemas.microsoft.com/office/powerpoint/2010/main" val="378143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B8618-D056-44EC-9EB4-8B947A2DC0D4}" type="slidenum">
              <a:rPr lang="en-US" smtClean="0"/>
              <a:t>49</a:t>
            </a:fld>
            <a:endParaRPr lang="en-US"/>
          </a:p>
        </p:txBody>
      </p:sp>
    </p:spTree>
    <p:extLst>
      <p:ext uri="{BB962C8B-B14F-4D97-AF65-F5344CB8AC3E}">
        <p14:creationId xmlns:p14="http://schemas.microsoft.com/office/powerpoint/2010/main" val="262705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2</a:t>
            </a:fld>
            <a:endParaRPr lang="en-US"/>
          </a:p>
        </p:txBody>
      </p:sp>
    </p:spTree>
    <p:extLst>
      <p:ext uri="{BB962C8B-B14F-4D97-AF65-F5344CB8AC3E}">
        <p14:creationId xmlns:p14="http://schemas.microsoft.com/office/powerpoint/2010/main" val="156300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3</a:t>
            </a:fld>
            <a:endParaRPr lang="en-US"/>
          </a:p>
        </p:txBody>
      </p:sp>
    </p:spTree>
    <p:extLst>
      <p:ext uri="{BB962C8B-B14F-4D97-AF65-F5344CB8AC3E}">
        <p14:creationId xmlns:p14="http://schemas.microsoft.com/office/powerpoint/2010/main" val="241178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4</a:t>
            </a:fld>
            <a:endParaRPr lang="en-US"/>
          </a:p>
        </p:txBody>
      </p:sp>
    </p:spTree>
    <p:extLst>
      <p:ext uri="{BB962C8B-B14F-4D97-AF65-F5344CB8AC3E}">
        <p14:creationId xmlns:p14="http://schemas.microsoft.com/office/powerpoint/2010/main" val="280537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5</a:t>
            </a:fld>
            <a:endParaRPr lang="en-US"/>
          </a:p>
        </p:txBody>
      </p:sp>
    </p:spTree>
    <p:extLst>
      <p:ext uri="{BB962C8B-B14F-4D97-AF65-F5344CB8AC3E}">
        <p14:creationId xmlns:p14="http://schemas.microsoft.com/office/powerpoint/2010/main" val="101236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6</a:t>
            </a:fld>
            <a:endParaRPr lang="en-US"/>
          </a:p>
        </p:txBody>
      </p:sp>
    </p:spTree>
    <p:extLst>
      <p:ext uri="{BB962C8B-B14F-4D97-AF65-F5344CB8AC3E}">
        <p14:creationId xmlns:p14="http://schemas.microsoft.com/office/powerpoint/2010/main" val="280560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7</a:t>
            </a:fld>
            <a:endParaRPr lang="en-US"/>
          </a:p>
        </p:txBody>
      </p:sp>
    </p:spTree>
    <p:extLst>
      <p:ext uri="{BB962C8B-B14F-4D97-AF65-F5344CB8AC3E}">
        <p14:creationId xmlns:p14="http://schemas.microsoft.com/office/powerpoint/2010/main" val="274895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8</a:t>
            </a:fld>
            <a:endParaRPr lang="en-US"/>
          </a:p>
        </p:txBody>
      </p:sp>
    </p:spTree>
    <p:extLst>
      <p:ext uri="{BB962C8B-B14F-4D97-AF65-F5344CB8AC3E}">
        <p14:creationId xmlns:p14="http://schemas.microsoft.com/office/powerpoint/2010/main" val="384659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B8618-D056-44EC-9EB4-8B947A2DC0D4}" type="slidenum">
              <a:rPr lang="en-US" smtClean="0"/>
              <a:t>9</a:t>
            </a:fld>
            <a:endParaRPr lang="en-US"/>
          </a:p>
        </p:txBody>
      </p:sp>
    </p:spTree>
    <p:extLst>
      <p:ext uri="{BB962C8B-B14F-4D97-AF65-F5344CB8AC3E}">
        <p14:creationId xmlns:p14="http://schemas.microsoft.com/office/powerpoint/2010/main" val="145302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48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6F9A0F8-4361-4B27-BDBE-251ADBFAD51A}" type="datetimeFigureOut">
              <a:rPr lang="en-US" smtClean="0"/>
              <a:t>10/22/2019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E3B67EA-1C49-4466-B7A8-43018084C545}" type="slidenum">
              <a:rPr lang="en-US" smtClean="0"/>
              <a:t>‹#›</a:t>
            </a:fld>
            <a:endParaRPr lang="en-US"/>
          </a:p>
        </p:txBody>
      </p:sp>
    </p:spTree>
    <p:extLst>
      <p:ext uri="{BB962C8B-B14F-4D97-AF65-F5344CB8AC3E}">
        <p14:creationId xmlns:p14="http://schemas.microsoft.com/office/powerpoint/2010/main" val="123381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F9A0F8-4361-4B27-BDBE-251ADBFAD51A}"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B67EA-1C49-4466-B7A8-43018084C545}" type="slidenum">
              <a:rPr lang="en-US" smtClean="0"/>
              <a:t>‹#›</a:t>
            </a:fld>
            <a:endParaRPr lang="en-US"/>
          </a:p>
        </p:txBody>
      </p:sp>
    </p:spTree>
    <p:extLst>
      <p:ext uri="{BB962C8B-B14F-4D97-AF65-F5344CB8AC3E}">
        <p14:creationId xmlns:p14="http://schemas.microsoft.com/office/powerpoint/2010/main" val="73924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F9A0F8-4361-4B27-BDBE-251ADBFAD51A}"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B67EA-1C49-4466-B7A8-43018084C545}" type="slidenum">
              <a:rPr lang="en-US" smtClean="0"/>
              <a:t>‹#›</a:t>
            </a:fld>
            <a:endParaRPr lang="en-US"/>
          </a:p>
        </p:txBody>
      </p:sp>
    </p:spTree>
    <p:extLst>
      <p:ext uri="{BB962C8B-B14F-4D97-AF65-F5344CB8AC3E}">
        <p14:creationId xmlns:p14="http://schemas.microsoft.com/office/powerpoint/2010/main" val="318227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A0F8-4361-4B27-BDBE-251ADBFAD51A}"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B67EA-1C49-4466-B7A8-43018084C545}" type="slidenum">
              <a:rPr lang="en-US" smtClean="0"/>
              <a:t>‹#›</a:t>
            </a:fld>
            <a:endParaRPr lang="en-US"/>
          </a:p>
        </p:txBody>
      </p:sp>
    </p:spTree>
    <p:extLst>
      <p:ext uri="{BB962C8B-B14F-4D97-AF65-F5344CB8AC3E}">
        <p14:creationId xmlns:p14="http://schemas.microsoft.com/office/powerpoint/2010/main" val="48487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A0F8-4361-4B27-BDBE-251ADBFAD51A}"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B67EA-1C49-4466-B7A8-43018084C545}" type="slidenum">
              <a:rPr lang="en-US" smtClean="0"/>
              <a:t>‹#›</a:t>
            </a:fld>
            <a:endParaRPr lang="en-US"/>
          </a:p>
        </p:txBody>
      </p:sp>
    </p:spTree>
    <p:extLst>
      <p:ext uri="{BB962C8B-B14F-4D97-AF65-F5344CB8AC3E}">
        <p14:creationId xmlns:p14="http://schemas.microsoft.com/office/powerpoint/2010/main" val="260156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Square Bulle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1066800"/>
          </a:xfrm>
          <a:prstGeom prst="rect">
            <a:avLst/>
          </a:prstGeom>
        </p:spPr>
        <p:txBody>
          <a:bodyPr vert="horz" anchor="ctr" anchorCtr="0">
            <a:noAutofit/>
          </a:bodyPr>
          <a:lstStyle>
            <a:lvl1pPr algn="l">
              <a:defRPr sz="4267"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609600" y="1295401"/>
            <a:ext cx="10972800" cy="4998720"/>
          </a:xfrm>
          <a:prstGeom prst="rect">
            <a:avLst/>
          </a:prstGeom>
        </p:spPr>
        <p:txBody>
          <a:bodyPr vert="horz"/>
          <a:lstStyle>
            <a:lvl1pPr marL="313259" indent="-298443">
              <a:buClr>
                <a:srgbClr val="038A00"/>
              </a:buClr>
              <a:buFont typeface="Wingdings" charset="2"/>
              <a:buChar char="§"/>
              <a:defRPr sz="3200" baseline="0">
                <a:solidFill>
                  <a:srgbClr val="333333"/>
                </a:solidFill>
                <a:latin typeface="Tw Cen MT"/>
                <a:cs typeface="Tw Cen MT"/>
              </a:defRPr>
            </a:lvl1pPr>
            <a:lvl2pPr marL="609585" indent="-311143">
              <a:buClr>
                <a:srgbClr val="038A00"/>
              </a:buClr>
              <a:defRPr sz="2800">
                <a:solidFill>
                  <a:srgbClr val="333333"/>
                </a:solidFill>
                <a:latin typeface="Tw Cen MT"/>
                <a:cs typeface="Tw Cen MT"/>
              </a:defRPr>
            </a:lvl2pPr>
            <a:lvl3pPr marL="922844" indent="-313259">
              <a:buClr>
                <a:srgbClr val="038A00"/>
              </a:buClr>
              <a:buFont typeface="Wingdings" charset="2"/>
              <a:buChar char="§"/>
              <a:defRPr sz="2400">
                <a:solidFill>
                  <a:srgbClr val="333333"/>
                </a:solidFill>
                <a:latin typeface="Tw Cen MT"/>
                <a:cs typeface="Tw Cen MT"/>
              </a:defRPr>
            </a:lvl3pPr>
            <a:lvl4pPr marL="1219170" indent="-289977">
              <a:buClr>
                <a:srgbClr val="038A00"/>
              </a:buClr>
              <a:defRPr sz="2133">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609600" y="1295401"/>
            <a:ext cx="109728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83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ext-Square Bulle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563563"/>
          </a:xfrm>
          <a:prstGeom prst="rect">
            <a:avLst/>
          </a:prstGeom>
        </p:spPr>
        <p:txBody>
          <a:bodyPr vert="horz" anchor="t">
            <a:noAutofit/>
          </a:bodyPr>
          <a:lstStyle>
            <a:lvl1pPr algn="l">
              <a:defRPr sz="4267"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609600" y="1295401"/>
            <a:ext cx="10972800" cy="4998720"/>
          </a:xfrm>
          <a:prstGeom prst="rect">
            <a:avLst/>
          </a:prstGeom>
        </p:spPr>
        <p:txBody>
          <a:bodyPr vert="horz"/>
          <a:lstStyle>
            <a:lvl1pPr marL="313259" indent="-298443">
              <a:buClr>
                <a:srgbClr val="038A00"/>
              </a:buClr>
              <a:buFont typeface="Wingdings" charset="2"/>
              <a:buChar char="§"/>
              <a:defRPr sz="3200" baseline="0">
                <a:solidFill>
                  <a:srgbClr val="333333"/>
                </a:solidFill>
                <a:latin typeface="Tw Cen MT"/>
                <a:cs typeface="Tw Cen MT"/>
              </a:defRPr>
            </a:lvl1pPr>
            <a:lvl2pPr marL="609585" indent="-311143">
              <a:buClr>
                <a:srgbClr val="038A00"/>
              </a:buClr>
              <a:defRPr sz="2800">
                <a:solidFill>
                  <a:srgbClr val="333333"/>
                </a:solidFill>
                <a:latin typeface="Tw Cen MT"/>
                <a:cs typeface="Tw Cen MT"/>
              </a:defRPr>
            </a:lvl2pPr>
            <a:lvl3pPr marL="922844" indent="-313259">
              <a:buClr>
                <a:srgbClr val="038A00"/>
              </a:buClr>
              <a:buFont typeface="Wingdings" charset="2"/>
              <a:buChar char="§"/>
              <a:defRPr sz="2400">
                <a:solidFill>
                  <a:srgbClr val="333333"/>
                </a:solidFill>
                <a:latin typeface="Tw Cen MT"/>
                <a:cs typeface="Tw Cen MT"/>
              </a:defRPr>
            </a:lvl3pPr>
            <a:lvl4pPr marL="1219170" indent="-289977">
              <a:buClr>
                <a:srgbClr val="038A00"/>
              </a:buClr>
              <a:defRPr sz="2133">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609600" y="1295401"/>
            <a:ext cx="109728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96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rgbClr val="F39200">
            <a:alpha val="10000"/>
          </a:srgbClr>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B144CCB-CE66-4B99-AB82-CA091AC85397}"/>
              </a:ext>
            </a:extLst>
          </p:cNvPr>
          <p:cNvSpPr/>
          <p:nvPr userDrawn="1"/>
        </p:nvSpPr>
        <p:spPr>
          <a:xfrm>
            <a:off x="-508000" y="-533400"/>
            <a:ext cx="2804160" cy="2804160"/>
          </a:xfrm>
          <a:prstGeom prst="ellipse">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effectLst/>
                <a:latin typeface="Century Schoolbook" panose="02040604050505020304" pitchFamily="18" charset="0"/>
              </a:rPr>
              <a:t>Poll</a:t>
            </a:r>
          </a:p>
          <a:p>
            <a:pPr algn="ctr"/>
            <a:endParaRPr lang="en-US" sz="2667" b="1" dirty="0">
              <a:effectLst/>
              <a:latin typeface="Century Schoolbook" panose="02040604050505020304" pitchFamily="18" charset="0"/>
            </a:endParaRPr>
          </a:p>
        </p:txBody>
      </p:sp>
      <p:sp>
        <p:nvSpPr>
          <p:cNvPr id="5" name="Text Placeholder 4">
            <a:extLst>
              <a:ext uri="{FF2B5EF4-FFF2-40B4-BE49-F238E27FC236}">
                <a16:creationId xmlns:a16="http://schemas.microsoft.com/office/drawing/2014/main" id="{D23A4C0E-1DEC-4466-9FC6-B4887459921E}"/>
              </a:ext>
            </a:extLst>
          </p:cNvPr>
          <p:cNvSpPr>
            <a:spLocks noGrp="1"/>
          </p:cNvSpPr>
          <p:nvPr>
            <p:ph type="body" sz="quarter" idx="10"/>
          </p:nvPr>
        </p:nvSpPr>
        <p:spPr>
          <a:xfrm>
            <a:off x="2438400" y="381000"/>
            <a:ext cx="9144000" cy="6096000"/>
          </a:xfrm>
          <a:prstGeom prst="rect">
            <a:avLst/>
          </a:prstGeom>
        </p:spPr>
        <p:txBody>
          <a:bodyPr anchor="ctr" anchorCtr="0"/>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descr="List">
            <a:extLst>
              <a:ext uri="{FF2B5EF4-FFF2-40B4-BE49-F238E27FC236}">
                <a16:creationId xmlns:a16="http://schemas.microsoft.com/office/drawing/2014/main" id="{A57E4FB8-0D34-422A-B55B-D5B9F7D9FC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360" y="1153160"/>
            <a:ext cx="853440" cy="853440"/>
          </a:xfrm>
          <a:prstGeom prst="rect">
            <a:avLst/>
          </a:prstGeom>
        </p:spPr>
      </p:pic>
    </p:spTree>
    <p:extLst>
      <p:ext uri="{BB962C8B-B14F-4D97-AF65-F5344CB8AC3E}">
        <p14:creationId xmlns:p14="http://schemas.microsoft.com/office/powerpoint/2010/main" val="377880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Square Bulle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1066799"/>
          </a:xfrm>
          <a:prstGeom prst="rect">
            <a:avLst/>
          </a:prstGeom>
        </p:spPr>
        <p:txBody>
          <a:bodyPr vert="horz" anchor="ctr" anchorCtr="0">
            <a:noAutofit/>
          </a:bodyPr>
          <a:lstStyle>
            <a:lvl1pPr algn="l">
              <a:defRPr sz="4267"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609600" y="1295401"/>
            <a:ext cx="10972800" cy="4998720"/>
          </a:xfrm>
          <a:prstGeom prst="rect">
            <a:avLst/>
          </a:prstGeom>
        </p:spPr>
        <p:txBody>
          <a:bodyPr vert="horz"/>
          <a:lstStyle>
            <a:lvl1pPr marL="313259" indent="-298443">
              <a:buClr>
                <a:srgbClr val="038A00"/>
              </a:buClr>
              <a:buFont typeface="Wingdings" charset="2"/>
              <a:buChar char="§"/>
              <a:defRPr sz="3200" baseline="0">
                <a:solidFill>
                  <a:srgbClr val="333333"/>
                </a:solidFill>
                <a:latin typeface="Tw Cen MT"/>
                <a:cs typeface="Tw Cen MT"/>
              </a:defRPr>
            </a:lvl1pPr>
            <a:lvl2pPr marL="609585" indent="-311143">
              <a:buClr>
                <a:srgbClr val="038A00"/>
              </a:buClr>
              <a:defRPr sz="2800">
                <a:solidFill>
                  <a:srgbClr val="333333"/>
                </a:solidFill>
                <a:latin typeface="Tw Cen MT"/>
                <a:cs typeface="Tw Cen MT"/>
              </a:defRPr>
            </a:lvl2pPr>
            <a:lvl3pPr marL="922844" indent="-313259">
              <a:buClr>
                <a:srgbClr val="038A00"/>
              </a:buClr>
              <a:buFont typeface="Wingdings" charset="2"/>
              <a:buChar char="§"/>
              <a:defRPr sz="2400">
                <a:solidFill>
                  <a:srgbClr val="333333"/>
                </a:solidFill>
                <a:latin typeface="Tw Cen MT"/>
                <a:cs typeface="Tw Cen MT"/>
              </a:defRPr>
            </a:lvl3pPr>
            <a:lvl4pPr marL="1219170" indent="-289977">
              <a:buClr>
                <a:srgbClr val="038A00"/>
              </a:buClr>
              <a:defRPr sz="2133">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35360" y="5562600"/>
            <a:ext cx="853440" cy="978451"/>
          </a:xfrm>
          <a:prstGeom prst="rect">
            <a:avLst/>
          </a:prstGeom>
        </p:spPr>
      </p:pic>
      <p:cxnSp>
        <p:nvCxnSpPr>
          <p:cNvPr id="10" name="Straight Connector 9"/>
          <p:cNvCxnSpPr/>
          <p:nvPr userDrawn="1"/>
        </p:nvCxnSpPr>
        <p:spPr>
          <a:xfrm>
            <a:off x="609600" y="1295401"/>
            <a:ext cx="109728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6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4616" y="609600"/>
            <a:ext cx="10515600" cy="1280160"/>
          </a:xfrm>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a:xfrm>
            <a:off x="844616" y="2067030"/>
            <a:ext cx="10515600" cy="4297680"/>
          </a:xfrm>
        </p:spPr>
        <p:txBody>
          <a:bodyPr>
            <a:normAutofit/>
          </a:bodyPr>
          <a:lstStyle>
            <a:lvl1pPr>
              <a:defRPr sz="2800">
                <a:solidFill>
                  <a:schemeClr val="tx1"/>
                </a:solidFill>
                <a:latin typeface="Calibri Light" panose="020F0302020204030204" pitchFamily="34" charset="0"/>
                <a:cs typeface="Calibri Light" panose="020F0302020204030204" pitchFamily="34" charset="0"/>
              </a:defRPr>
            </a:lvl1pPr>
            <a:lvl2pPr>
              <a:defRPr sz="2800">
                <a:solidFill>
                  <a:schemeClr val="tx1"/>
                </a:solidFill>
                <a:latin typeface="Calibri Light" panose="020F0302020204030204" pitchFamily="34" charset="0"/>
                <a:cs typeface="Calibri Light" panose="020F0302020204030204" pitchFamily="34" charset="0"/>
              </a:defRPr>
            </a:lvl2pPr>
            <a:lvl3pPr>
              <a:defRPr sz="2400">
                <a:solidFill>
                  <a:schemeClr val="tx1"/>
                </a:solidFill>
                <a:latin typeface="Calibri Light" panose="020F0302020204030204" pitchFamily="34" charset="0"/>
                <a:cs typeface="Calibri Light" panose="020F0302020204030204" pitchFamily="34" charset="0"/>
              </a:defRPr>
            </a:lvl3pPr>
            <a:lvl4pPr>
              <a:defRPr sz="2000">
                <a:solidFill>
                  <a:schemeClr val="tx1"/>
                </a:solidFill>
                <a:latin typeface="Calibri Light" panose="020F0302020204030204" pitchFamily="34" charset="0"/>
                <a:cs typeface="Calibri Light" panose="020F0302020204030204" pitchFamily="34" charset="0"/>
              </a:defRPr>
            </a:lvl4pPr>
            <a:lvl5pPr>
              <a:defRPr sz="2000">
                <a:solidFill>
                  <a:schemeClr val="tx1"/>
                </a:solidFill>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80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4616" y="609600"/>
            <a:ext cx="10515600" cy="1280160"/>
          </a:xfrm>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a:xfrm>
            <a:off x="844616" y="2067030"/>
            <a:ext cx="10515600" cy="4297680"/>
          </a:xfrm>
        </p:spPr>
        <p:txBody>
          <a:bodyPr>
            <a:normAutofit/>
          </a:bodyPr>
          <a:lstStyle>
            <a:lvl1pPr>
              <a:defRPr sz="2800">
                <a:solidFill>
                  <a:schemeClr val="tx1"/>
                </a:solidFill>
                <a:latin typeface="Calibri Light" panose="020F0302020204030204" pitchFamily="34" charset="0"/>
                <a:cs typeface="Calibri Light" panose="020F0302020204030204" pitchFamily="34" charset="0"/>
              </a:defRPr>
            </a:lvl1pPr>
            <a:lvl2pPr>
              <a:defRPr sz="2800">
                <a:solidFill>
                  <a:schemeClr val="tx1"/>
                </a:solidFill>
                <a:latin typeface="Calibri Light" panose="020F0302020204030204" pitchFamily="34" charset="0"/>
                <a:cs typeface="Calibri Light" panose="020F0302020204030204" pitchFamily="34" charset="0"/>
              </a:defRPr>
            </a:lvl2pPr>
            <a:lvl3pPr>
              <a:defRPr sz="2400">
                <a:solidFill>
                  <a:schemeClr val="tx1"/>
                </a:solidFill>
                <a:latin typeface="Calibri Light" panose="020F0302020204030204" pitchFamily="34" charset="0"/>
                <a:cs typeface="Calibri Light" panose="020F0302020204030204" pitchFamily="34" charset="0"/>
              </a:defRPr>
            </a:lvl3pPr>
            <a:lvl4pPr>
              <a:defRPr sz="2000">
                <a:solidFill>
                  <a:schemeClr val="tx1"/>
                </a:solidFill>
                <a:latin typeface="Calibri Light" panose="020F0302020204030204" pitchFamily="34" charset="0"/>
                <a:cs typeface="Calibri Light" panose="020F0302020204030204" pitchFamily="34" charset="0"/>
              </a:defRPr>
            </a:lvl4pPr>
            <a:lvl5pPr>
              <a:defRPr sz="2000">
                <a:solidFill>
                  <a:schemeClr val="tx1"/>
                </a:solidFill>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995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Cloud Callout 4"/>
          <p:cNvSpPr/>
          <p:nvPr userDrawn="1"/>
        </p:nvSpPr>
        <p:spPr>
          <a:xfrm>
            <a:off x="3458262" y="880911"/>
            <a:ext cx="5278397" cy="5078452"/>
          </a:xfrm>
          <a:prstGeom prst="cloudCallout">
            <a:avLst>
              <a:gd name="adj1" fmla="val 103220"/>
              <a:gd name="adj2" fmla="val 52960"/>
            </a:avLst>
          </a:prstGeom>
          <a:solidFill>
            <a:srgbClr val="02528A"/>
          </a:solidFill>
          <a:ln>
            <a:solidFill>
              <a:srgbClr val="012B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Questions?</a:t>
            </a:r>
          </a:p>
        </p:txBody>
      </p:sp>
    </p:spTree>
    <p:extLst>
      <p:ext uri="{BB962C8B-B14F-4D97-AF65-F5344CB8AC3E}">
        <p14:creationId xmlns:p14="http://schemas.microsoft.com/office/powerpoint/2010/main" val="268402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520083"/>
          </a:xfrm>
        </p:spPr>
        <p:txBody>
          <a:bodyPr anchor="b">
            <a:noAutofit/>
          </a:bodyPr>
          <a:lstStyle>
            <a:lvl1pPr algn="ctr">
              <a:lnSpc>
                <a:spcPct val="85000"/>
              </a:lnSpc>
              <a:defRPr sz="4800" b="1" cap="all" baseline="0">
                <a:solidFill>
                  <a:srgbClr val="02528A"/>
                </a:solidFill>
              </a:defRPr>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A0F8-4361-4B27-BDBE-251ADBFAD51A}"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B67EA-1C49-4466-B7A8-43018084C545}" type="slidenum">
              <a:rPr lang="en-US" smtClean="0"/>
              <a:t>‹#›</a:t>
            </a:fld>
            <a:endParaRPr lang="en-US"/>
          </a:p>
        </p:txBody>
      </p:sp>
      <p:cxnSp>
        <p:nvCxnSpPr>
          <p:cNvPr id="7" name="Straight Connector 6"/>
          <p:cNvCxnSpPr/>
          <p:nvPr/>
        </p:nvCxnSpPr>
        <p:spPr>
          <a:xfrm>
            <a:off x="1981200" y="369459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51122" y="3827769"/>
            <a:ext cx="2124546" cy="2438400"/>
          </a:xfrm>
          <a:prstGeom prst="rect">
            <a:avLst/>
          </a:prstGeom>
        </p:spPr>
      </p:pic>
    </p:spTree>
    <p:extLst>
      <p:ext uri="{BB962C8B-B14F-4D97-AF65-F5344CB8AC3E}">
        <p14:creationId xmlns:p14="http://schemas.microsoft.com/office/powerpoint/2010/main" val="220881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44616" y="2057399"/>
            <a:ext cx="5053264" cy="4297680"/>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5092604" cy="4297680"/>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844616" y="609600"/>
            <a:ext cx="10515600" cy="1280160"/>
          </a:xfrm>
        </p:spPr>
        <p:txBody>
          <a:bodyPr>
            <a:normAutofit/>
          </a:bodyPr>
          <a:lstStyle>
            <a:lvl1pPr>
              <a:defRPr sz="3600" b="1"/>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55116" y="5810460"/>
            <a:ext cx="637364" cy="731520"/>
          </a:xfrm>
          <a:prstGeom prst="rect">
            <a:avLst/>
          </a:prstGeom>
        </p:spPr>
      </p:pic>
    </p:spTree>
    <p:extLst>
      <p:ext uri="{BB962C8B-B14F-4D97-AF65-F5344CB8AC3E}">
        <p14:creationId xmlns:p14="http://schemas.microsoft.com/office/powerpoint/2010/main" val="160523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A0F8-4361-4B27-BDBE-251ADBFAD51A}"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B67EA-1C49-4466-B7A8-43018084C545}" type="slidenum">
              <a:rPr lang="en-US" smtClean="0"/>
              <a:t>‹#›</a:t>
            </a:fld>
            <a:endParaRPr lang="en-US"/>
          </a:p>
        </p:txBody>
      </p:sp>
    </p:spTree>
    <p:extLst>
      <p:ext uri="{BB962C8B-B14F-4D97-AF65-F5344CB8AC3E}">
        <p14:creationId xmlns:p14="http://schemas.microsoft.com/office/powerpoint/2010/main" val="54344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A0F8-4361-4B27-BDBE-251ADBFAD51A}"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B67EA-1C49-4466-B7A8-43018084C545}" type="slidenum">
              <a:rPr lang="en-US" smtClean="0"/>
              <a:t>‹#›</a:t>
            </a:fld>
            <a:endParaRPr lang="en-US"/>
          </a:p>
        </p:txBody>
      </p:sp>
    </p:spTree>
    <p:extLst>
      <p:ext uri="{BB962C8B-B14F-4D97-AF65-F5344CB8AC3E}">
        <p14:creationId xmlns:p14="http://schemas.microsoft.com/office/powerpoint/2010/main" val="199090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A0F8-4361-4B27-BDBE-251ADBFAD51A}"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B67EA-1C49-4466-B7A8-43018084C545}" type="slidenum">
              <a:rPr lang="en-US" smtClean="0"/>
              <a:t>‹#›</a:t>
            </a:fld>
            <a:endParaRPr lang="en-US"/>
          </a:p>
        </p:txBody>
      </p:sp>
    </p:spTree>
    <p:extLst>
      <p:ext uri="{BB962C8B-B14F-4D97-AF65-F5344CB8AC3E}">
        <p14:creationId xmlns:p14="http://schemas.microsoft.com/office/powerpoint/2010/main" val="172172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6F9A0F8-4361-4B27-BDBE-251ADBFAD51A}" type="datetimeFigureOut">
              <a:rPr lang="en-US" smtClean="0"/>
              <a:t>10/22/2019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E3B67EA-1C49-4466-B7A8-43018084C545}" type="slidenum">
              <a:rPr lang="en-US" smtClean="0"/>
              <a:t>‹#›</a:t>
            </a:fld>
            <a:endParaRPr lang="en-US"/>
          </a:p>
        </p:txBody>
      </p:sp>
    </p:spTree>
    <p:extLst>
      <p:ext uri="{BB962C8B-B14F-4D97-AF65-F5344CB8AC3E}">
        <p14:creationId xmlns:p14="http://schemas.microsoft.com/office/powerpoint/2010/main" val="79377898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25" r:id="rId3"/>
    <p:sldLayoutId id="214748372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660" r:id="rId14"/>
    <p:sldLayoutId id="2147483661" r:id="rId15"/>
    <p:sldLayoutId id="2147483662" r:id="rId16"/>
    <p:sldLayoutId id="2147483663" r:id="rId1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dyab@googlegroups.com" TargetMode="External"/><Relationship Id="rId2" Type="http://schemas.openxmlformats.org/officeDocument/2006/relationships/hyperlink" Target="mailto:susanne.terry@sdcoe" TargetMode="Externa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help.liaisonedu.com/Cal_State_Apply_Applicant_Help_Center/Filling_Out_Your_Cal_State_Apply_Application/Cal_State_Apply_Personal_Information/7_Financial_and_Parental_Information" TargetMode="External"/><Relationship Id="rId2" Type="http://schemas.openxmlformats.org/officeDocument/2006/relationships/hyperlink" Target="https://mysdccd.atlassian.net/wiki/spaces/MYS/pages/328794254/How+to+Apply+using+CCCApply" TargetMode="Externa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mailto:susanne.terry@sdcoe.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mailto:cdukes@serv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mailto:mayra.valdez@rtfhsd.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cfl.unl.edu/community-services-management/YHDP_Homeless_Definition_Quick_Guide_Final.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asicneeds.ucsd.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jbaforyouth.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jbaforyouth.org/wp-content/uploads/2019/06/AB-74-Fact-Sheet-FINAL.pdf"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hyperlink" Target="https://www.jovenesinc.org/college-housing/" TargetMode="External"/><Relationship Id="rId2" Type="http://schemas.openxmlformats.org/officeDocument/2006/relationships/hyperlink" Target="mailto:EHubbard@jovenesinc.org"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hyperlink" Target="https://nche.ed.gov/mckinney-vento-definiti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2.calstate.edu/impact-of-the-csu/student-success/basic-needs-initiative/Pages/college-focused-rapid-re-housing-program-rfp.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0.wmf"/></Relationships>
</file>

<file path=ppt/slides/_rels/slide52.xml.rels><?xml version="1.0" encoding="UTF-8" standalone="yes"?>
<Relationships xmlns="http://schemas.openxmlformats.org/package/2006/relationships"><Relationship Id="rId3" Type="http://schemas.openxmlformats.org/officeDocument/2006/relationships/hyperlink" Target="mailto:cdukes@serve.org" TargetMode="External"/><Relationship Id="rId2" Type="http://schemas.openxmlformats.org/officeDocument/2006/relationships/hyperlink" Target="mailto:susanne.terry@sdcoe.net"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mailto:doruiz@ucsd.edu" TargetMode="External"/><Relationship Id="rId4" Type="http://schemas.openxmlformats.org/officeDocument/2006/relationships/hyperlink" Target="mailto:mayra.valdez@rtfhsd.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28344E0-F63D-42EF-A1E9-AECBC3A5DA5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1535521"/>
            <a:ext cx="9966960" cy="2461711"/>
          </a:xfrm>
        </p:spPr>
        <p:txBody>
          <a:bodyPr>
            <a:noAutofit/>
          </a:bodyPr>
          <a:lstStyle/>
          <a:p>
            <a:r>
              <a:rPr lang="en-US" dirty="0"/>
              <a:t>San Diego YHDP</a:t>
            </a:r>
            <a:br>
              <a:rPr lang="en-US" dirty="0"/>
            </a:br>
            <a:r>
              <a:rPr lang="en-US" dirty="0"/>
              <a:t>Higher Education Convening</a:t>
            </a:r>
            <a:br>
              <a:rPr lang="en-US" dirty="0"/>
            </a:br>
            <a:br>
              <a:rPr lang="en-US" dirty="0"/>
            </a:br>
            <a:r>
              <a:rPr lang="en-US" sz="3200" b="0" dirty="0"/>
              <a:t>Oct 22, 2019</a:t>
            </a:r>
            <a:endParaRPr lang="en-US" sz="4800" b="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04532" y="4311366"/>
            <a:ext cx="1354398" cy="1554480"/>
          </a:xfrm>
          <a:prstGeom prst="rect">
            <a:avLst/>
          </a:prstGeom>
          <a:ln>
            <a:noFill/>
          </a:ln>
          <a:effectLst>
            <a:glow rad="101600">
              <a:schemeClr val="bg1">
                <a:alpha val="60000"/>
              </a:schemeClr>
            </a:glow>
          </a:effectLst>
        </p:spPr>
      </p:pic>
      <p:pic>
        <p:nvPicPr>
          <p:cNvPr id="6" name="Picture 5"/>
          <p:cNvPicPr/>
          <p:nvPr/>
        </p:nvPicPr>
        <p:blipFill rotWithShape="1">
          <a:blip r:embed="rId4" cstate="screen">
            <a:extLst>
              <a:ext uri="{28A0092B-C50C-407E-A947-70E740481C1C}">
                <a14:useLocalDpi xmlns:a14="http://schemas.microsoft.com/office/drawing/2010/main"/>
              </a:ext>
            </a:extLst>
          </a:blip>
          <a:srcRect b="-47796"/>
          <a:stretch/>
        </p:blipFill>
        <p:spPr bwMode="auto">
          <a:xfrm>
            <a:off x="4344248" y="4574750"/>
            <a:ext cx="4342552" cy="1212717"/>
          </a:xfrm>
          <a:prstGeom prst="rect">
            <a:avLst/>
          </a:prstGeom>
          <a:ln>
            <a:noFill/>
          </a:ln>
          <a:effectLst>
            <a:glow rad="101600">
              <a:schemeClr val="bg1">
                <a:alpha val="60000"/>
              </a:schemeClr>
            </a:glow>
          </a:effectLst>
          <a:extLst>
            <a:ext uri="{53640926-AAD7-44D8-BBD7-CCE9431645EC}">
              <a14:shadowObscured xmlns:a14="http://schemas.microsoft.com/office/drawing/2010/main"/>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92431" y="4346296"/>
            <a:ext cx="1900647" cy="1467298"/>
          </a:xfrm>
          <a:prstGeom prst="rect">
            <a:avLst/>
          </a:prstGeom>
          <a:ln>
            <a:noFill/>
          </a:ln>
          <a:effectLst>
            <a:glow rad="101600">
              <a:schemeClr val="bg1">
                <a:alpha val="60000"/>
              </a:schemeClr>
            </a:glow>
          </a:effectLst>
        </p:spPr>
      </p:pic>
      <p:cxnSp>
        <p:nvCxnSpPr>
          <p:cNvPr id="9" name="Straight Connector 8"/>
          <p:cNvCxnSpPr/>
          <p:nvPr/>
        </p:nvCxnSpPr>
        <p:spPr>
          <a:xfrm>
            <a:off x="2017849" y="316838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47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261B469-850D-43BA-98F8-C239B50E66E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Discussion Summary: January 2019</a:t>
            </a:r>
          </a:p>
        </p:txBody>
      </p:sp>
      <p:sp>
        <p:nvSpPr>
          <p:cNvPr id="3" name="Content Placeholder 2"/>
          <p:cNvSpPr>
            <a:spLocks noGrp="1"/>
          </p:cNvSpPr>
          <p:nvPr>
            <p:ph idx="1"/>
          </p:nvPr>
        </p:nvSpPr>
        <p:spPr/>
        <p:txBody>
          <a:bodyPr>
            <a:normAutofit/>
          </a:bodyPr>
          <a:lstStyle/>
          <a:p>
            <a:pPr>
              <a:spcBef>
                <a:spcPts val="3000"/>
              </a:spcBef>
            </a:pPr>
            <a:r>
              <a:rPr lang="en-US" sz="2400" dirty="0"/>
              <a:t>Identifying YYA experiencing homelessness in higher education</a:t>
            </a:r>
          </a:p>
          <a:p>
            <a:pPr>
              <a:spcBef>
                <a:spcPts val="3000"/>
              </a:spcBef>
            </a:pPr>
            <a:r>
              <a:rPr lang="en-US" sz="2400" dirty="0"/>
              <a:t>Existing supports and services for YYA experiencing homelessness in higher education</a:t>
            </a:r>
          </a:p>
          <a:p>
            <a:pPr>
              <a:spcBef>
                <a:spcPts val="3000"/>
              </a:spcBef>
            </a:pPr>
            <a:r>
              <a:rPr lang="en-US" sz="2400" dirty="0"/>
              <a:t>Support and service gaps for YYA experiencing homelessness in higher education</a:t>
            </a:r>
          </a:p>
          <a:p>
            <a:pPr>
              <a:spcBef>
                <a:spcPts val="3000"/>
              </a:spcBef>
            </a:pPr>
            <a:r>
              <a:rPr lang="en-US" sz="2400" dirty="0"/>
              <a:t>Areas for future action</a:t>
            </a:r>
          </a:p>
          <a:p>
            <a:pPr>
              <a:spcBef>
                <a:spcPts val="3000"/>
              </a:spcBef>
            </a:pPr>
            <a:r>
              <a:rPr lang="en-US" sz="2400" b="1" dirty="0">
                <a:solidFill>
                  <a:srgbClr val="02528A"/>
                </a:solidFill>
              </a:rPr>
              <a:t>Our guiding question: </a:t>
            </a:r>
            <a:r>
              <a:rPr lang="en-US" sz="2400" dirty="0">
                <a:solidFill>
                  <a:srgbClr val="02528A"/>
                </a:solidFill>
              </a:rPr>
              <a:t>How can we partner together in San Diego County to support (higher) educational access and success for young people experiencing homelessness?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0465" y="502345"/>
            <a:ext cx="1494670" cy="1494670"/>
          </a:xfrm>
          <a:prstGeom prst="rect">
            <a:avLst/>
          </a:prstGeom>
        </p:spPr>
      </p:pic>
    </p:spTree>
    <p:extLst>
      <p:ext uri="{BB962C8B-B14F-4D97-AF65-F5344CB8AC3E}">
        <p14:creationId xmlns:p14="http://schemas.microsoft.com/office/powerpoint/2010/main" val="62047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18011C7-6423-4524-8038-EEF335170B9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Discussion Summary: May 2019</a:t>
            </a:r>
          </a:p>
        </p:txBody>
      </p:sp>
      <p:sp>
        <p:nvSpPr>
          <p:cNvPr id="3" name="Content Placeholder 2"/>
          <p:cNvSpPr>
            <a:spLocks noGrp="1"/>
          </p:cNvSpPr>
          <p:nvPr>
            <p:ph idx="1"/>
          </p:nvPr>
        </p:nvSpPr>
        <p:spPr/>
        <p:txBody>
          <a:bodyPr>
            <a:normAutofit/>
          </a:bodyPr>
          <a:lstStyle/>
          <a:p>
            <a:pPr>
              <a:spcBef>
                <a:spcPts val="4200"/>
              </a:spcBef>
            </a:pPr>
            <a:r>
              <a:rPr lang="en-US" sz="2400" dirty="0"/>
              <a:t>Identifying YYA experiencing homelessness in higher education</a:t>
            </a:r>
          </a:p>
          <a:p>
            <a:pPr>
              <a:spcBef>
                <a:spcPts val="4200"/>
              </a:spcBef>
            </a:pPr>
            <a:r>
              <a:rPr lang="en-US" sz="2400" dirty="0"/>
              <a:t>Supporting the K12 to higher education transition</a:t>
            </a:r>
          </a:p>
          <a:p>
            <a:pPr>
              <a:spcBef>
                <a:spcPts val="4200"/>
              </a:spcBef>
            </a:pPr>
            <a:r>
              <a:rPr lang="en-US" sz="2400" dirty="0"/>
              <a:t>Securing housing for YYA experiencing homelessness</a:t>
            </a:r>
          </a:p>
          <a:p>
            <a:pPr>
              <a:spcBef>
                <a:spcPts val="4200"/>
              </a:spcBef>
            </a:pPr>
            <a:r>
              <a:rPr lang="en-US" sz="2400" dirty="0"/>
              <a:t>Building out campus-based supports for YYA experiencing homelessness</a:t>
            </a:r>
          </a:p>
          <a:p>
            <a:pPr>
              <a:spcBef>
                <a:spcPts val="4200"/>
              </a:spcBef>
            </a:pPr>
            <a:r>
              <a:rPr lang="en-US" sz="2400" dirty="0"/>
              <a:t>Continuing and extending the conversation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0465" y="502345"/>
            <a:ext cx="1494670" cy="1494670"/>
          </a:xfrm>
          <a:prstGeom prst="rect">
            <a:avLst/>
          </a:prstGeom>
        </p:spPr>
      </p:pic>
    </p:spTree>
    <p:extLst>
      <p:ext uri="{BB962C8B-B14F-4D97-AF65-F5344CB8AC3E}">
        <p14:creationId xmlns:p14="http://schemas.microsoft.com/office/powerpoint/2010/main" val="76718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5745F34-217B-4A1D-81CF-B640DEBBAC4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You Asked For It!...Your Survey Responses</a:t>
            </a:r>
          </a:p>
        </p:txBody>
      </p:sp>
      <p:pic>
        <p:nvPicPr>
          <p:cNvPr id="4" name="Content Placeholder 3">
            <a:extLst>
              <a:ext uri="{FF2B5EF4-FFF2-40B4-BE49-F238E27FC236}">
                <a16:creationId xmlns:a16="http://schemas.microsoft.com/office/drawing/2014/main" id="{C5B2CABC-5032-4EF6-AD11-2414293FE38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188016" y="2745761"/>
            <a:ext cx="1828800" cy="2545864"/>
          </a:xfrm>
          <a:prstGeom prst="rect">
            <a:avLst/>
          </a:prstGeom>
        </p:spPr>
      </p:pic>
    </p:spTree>
    <p:extLst>
      <p:ext uri="{BB962C8B-B14F-4D97-AF65-F5344CB8AC3E}">
        <p14:creationId xmlns:p14="http://schemas.microsoft.com/office/powerpoint/2010/main" val="341567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158603D-4213-4A9D-BA3F-601B87F843A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6D72C8A-5EE3-418B-98C0-B81D343522FF}"/>
              </a:ext>
            </a:extLst>
          </p:cNvPr>
          <p:cNvSpPr>
            <a:spLocks noGrp="1"/>
          </p:cNvSpPr>
          <p:nvPr>
            <p:ph type="title"/>
          </p:nvPr>
        </p:nvSpPr>
        <p:spPr>
          <a:xfrm>
            <a:off x="655320" y="365125"/>
            <a:ext cx="5120114" cy="1692794"/>
          </a:xfrm>
        </p:spPr>
        <p:txBody>
          <a:bodyPr>
            <a:normAutofit fontScale="90000"/>
          </a:bodyPr>
          <a:lstStyle/>
          <a:p>
            <a:r>
              <a:rPr lang="en-US" sz="4400" dirty="0"/>
              <a:t>Survey Results – Frequency of Meetings</a:t>
            </a:r>
          </a:p>
        </p:txBody>
      </p:sp>
      <p:sp>
        <p:nvSpPr>
          <p:cNvPr id="5" name="Content Placeholder 4">
            <a:extLst>
              <a:ext uri="{FF2B5EF4-FFF2-40B4-BE49-F238E27FC236}">
                <a16:creationId xmlns:a16="http://schemas.microsoft.com/office/drawing/2014/main" id="{BDD7119A-18E7-4CC5-BE4F-86A7AFAE44DE}"/>
              </a:ext>
            </a:extLst>
          </p:cNvPr>
          <p:cNvSpPr>
            <a:spLocks noGrp="1"/>
          </p:cNvSpPr>
          <p:nvPr>
            <p:ph idx="1"/>
          </p:nvPr>
        </p:nvSpPr>
        <p:spPr>
          <a:xfrm>
            <a:off x="655321" y="2575034"/>
            <a:ext cx="5120113" cy="3462228"/>
          </a:xfrm>
        </p:spPr>
        <p:txBody>
          <a:bodyPr>
            <a:normAutofit/>
          </a:bodyPr>
          <a:lstStyle/>
          <a:p>
            <a:r>
              <a:rPr lang="en-US" sz="2400" dirty="0"/>
              <a:t>Quarterly</a:t>
            </a:r>
          </a:p>
          <a:p>
            <a:r>
              <a:rPr lang="en-US" sz="2400" dirty="0"/>
              <a:t>January, April, July, September</a:t>
            </a:r>
          </a:p>
          <a:p>
            <a:r>
              <a:rPr lang="en-US" sz="2400" dirty="0"/>
              <a:t>Hosting &amp; Agenda</a:t>
            </a:r>
          </a:p>
          <a:p>
            <a:r>
              <a:rPr lang="en-US" sz="2400" dirty="0"/>
              <a:t>Reaching out </a:t>
            </a:r>
          </a:p>
          <a:p>
            <a:endParaRPr lang="en-US" sz="1800" dirty="0"/>
          </a:p>
        </p:txBody>
      </p:sp>
      <p:pic>
        <p:nvPicPr>
          <p:cNvPr id="7" name="Picture 6" descr="A close up of a device&#10;&#10;Description generated with high confidence">
            <a:extLst>
              <a:ext uri="{FF2B5EF4-FFF2-40B4-BE49-F238E27FC236}">
                <a16:creationId xmlns:a16="http://schemas.microsoft.com/office/drawing/2014/main" id="{F8FBE686-8781-48EF-AC02-06A5838C6F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15005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4B99AF-2F42-481E-81A3-DBDC2817D49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65F3EED-D114-4777-89A5-210C75F139BC}"/>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0E44851B-8DDF-416B-81D8-ABE5C21063AB}"/>
              </a:ext>
            </a:extLst>
          </p:cNvPr>
          <p:cNvSpPr>
            <a:spLocks noGrp="1"/>
          </p:cNvSpPr>
          <p:nvPr>
            <p:ph type="title"/>
          </p:nvPr>
        </p:nvSpPr>
        <p:spPr>
          <a:xfrm>
            <a:off x="851036" y="567333"/>
            <a:ext cx="4803636" cy="1311664"/>
          </a:xfrm>
        </p:spPr>
        <p:txBody>
          <a:bodyPr>
            <a:normAutofit/>
          </a:bodyPr>
          <a:lstStyle/>
          <a:p>
            <a:r>
              <a:rPr lang="en-US" sz="4400" dirty="0">
                <a:solidFill>
                  <a:srgbClr val="A6B727"/>
                </a:solidFill>
              </a:rPr>
              <a:t>Survey Results – Student Voice</a:t>
            </a:r>
          </a:p>
        </p:txBody>
      </p:sp>
      <p:sp>
        <p:nvSpPr>
          <p:cNvPr id="3" name="Content Placeholder 2">
            <a:extLst>
              <a:ext uri="{FF2B5EF4-FFF2-40B4-BE49-F238E27FC236}">
                <a16:creationId xmlns:a16="http://schemas.microsoft.com/office/drawing/2014/main" id="{1E5AE636-DB89-4144-9079-9725B399F2E6}"/>
              </a:ext>
            </a:extLst>
          </p:cNvPr>
          <p:cNvSpPr>
            <a:spLocks noGrp="1"/>
          </p:cNvSpPr>
          <p:nvPr>
            <p:ph idx="1"/>
          </p:nvPr>
        </p:nvSpPr>
        <p:spPr>
          <a:xfrm>
            <a:off x="804997" y="2272142"/>
            <a:ext cx="4706803" cy="4369817"/>
          </a:xfrm>
        </p:spPr>
        <p:txBody>
          <a:bodyPr anchor="ctr">
            <a:normAutofit/>
          </a:bodyPr>
          <a:lstStyle/>
          <a:p>
            <a:pPr marL="0" indent="0">
              <a:buNone/>
            </a:pPr>
            <a:r>
              <a:rPr lang="en-US" sz="2200" b="1" dirty="0">
                <a:solidFill>
                  <a:srgbClr val="C00000"/>
                </a:solidFill>
              </a:rPr>
              <a:t>Yes = 11; No = 6</a:t>
            </a:r>
          </a:p>
          <a:p>
            <a:pPr marL="0" indent="0">
              <a:buNone/>
            </a:pPr>
            <a:r>
              <a:rPr lang="en-US" sz="2000" b="1" dirty="0"/>
              <a:t>Ways in which you are incorporating students:</a:t>
            </a:r>
          </a:p>
          <a:p>
            <a:r>
              <a:rPr lang="en-US" sz="2000" dirty="0">
                <a:solidFill>
                  <a:srgbClr val="000000"/>
                </a:solidFill>
              </a:rPr>
              <a:t>Committees</a:t>
            </a:r>
          </a:p>
          <a:p>
            <a:r>
              <a:rPr lang="en-US" sz="2000" dirty="0">
                <a:solidFill>
                  <a:srgbClr val="000000"/>
                </a:solidFill>
              </a:rPr>
              <a:t>One on One</a:t>
            </a:r>
          </a:p>
          <a:p>
            <a:r>
              <a:rPr lang="en-US" sz="2000" dirty="0">
                <a:solidFill>
                  <a:srgbClr val="000000"/>
                </a:solidFill>
              </a:rPr>
              <a:t>Advisory Groups	</a:t>
            </a:r>
          </a:p>
          <a:p>
            <a:r>
              <a:rPr lang="en-US" sz="2000" dirty="0">
                <a:solidFill>
                  <a:srgbClr val="000000"/>
                </a:solidFill>
              </a:rPr>
              <a:t>San Diego YAB</a:t>
            </a:r>
          </a:p>
          <a:p>
            <a:r>
              <a:rPr lang="en-US" sz="2000" dirty="0">
                <a:solidFill>
                  <a:srgbClr val="000000"/>
                </a:solidFill>
              </a:rPr>
              <a:t>Youth Advocacy 	</a:t>
            </a:r>
          </a:p>
          <a:p>
            <a:r>
              <a:rPr lang="en-US" sz="2000" dirty="0">
                <a:solidFill>
                  <a:srgbClr val="000000"/>
                </a:solidFill>
              </a:rPr>
              <a:t>Panels</a:t>
            </a:r>
          </a:p>
          <a:p>
            <a:r>
              <a:rPr lang="en-US" sz="2000" dirty="0">
                <a:solidFill>
                  <a:srgbClr val="000000"/>
                </a:solidFill>
              </a:rPr>
              <a:t>Outreach</a:t>
            </a:r>
          </a:p>
        </p:txBody>
      </p:sp>
    </p:spTree>
    <p:extLst>
      <p:ext uri="{BB962C8B-B14F-4D97-AF65-F5344CB8AC3E}">
        <p14:creationId xmlns:p14="http://schemas.microsoft.com/office/powerpoint/2010/main" val="34599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E453C76-E6A9-4CF3-899F-CA42CFDB78B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19F82B0-AF4C-4560-B154-780585865471}"/>
              </a:ext>
            </a:extLst>
          </p:cNvPr>
          <p:cNvSpPr>
            <a:spLocks noGrp="1"/>
          </p:cNvSpPr>
          <p:nvPr>
            <p:ph type="title"/>
          </p:nvPr>
        </p:nvSpPr>
        <p:spPr>
          <a:xfrm>
            <a:off x="524256" y="4767072"/>
            <a:ext cx="6594189" cy="1625210"/>
          </a:xfrm>
        </p:spPr>
        <p:txBody>
          <a:bodyPr>
            <a:normAutofit/>
          </a:bodyPr>
          <a:lstStyle/>
          <a:p>
            <a:r>
              <a:rPr lang="en-US" sz="4400" dirty="0">
                <a:solidFill>
                  <a:srgbClr val="A6B727"/>
                </a:solidFill>
              </a:rPr>
              <a:t>Survey Results – Future Topics</a:t>
            </a:r>
          </a:p>
        </p:txBody>
      </p:sp>
      <p:pic>
        <p:nvPicPr>
          <p:cNvPr id="5" name="Picture 4" descr="A picture containing text, whiteboard&#10;&#10;Description generated with very high confidence">
            <a:extLst>
              <a:ext uri="{FF2B5EF4-FFF2-40B4-BE49-F238E27FC236}">
                <a16:creationId xmlns:a16="http://schemas.microsoft.com/office/drawing/2014/main" id="{5C8D1214-6370-424B-B34B-DDA9486362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327547" y="321733"/>
            <a:ext cx="7058306" cy="4107392"/>
          </a:xfrm>
          <a:prstGeom prst="rect">
            <a:avLst/>
          </a:prstGeom>
        </p:spPr>
      </p:pic>
      <p:sp>
        <p:nvSpPr>
          <p:cNvPr id="3" name="Content Placeholder 2">
            <a:extLst>
              <a:ext uri="{FF2B5EF4-FFF2-40B4-BE49-F238E27FC236}">
                <a16:creationId xmlns:a16="http://schemas.microsoft.com/office/drawing/2014/main" id="{23DB6C0F-0D54-404A-97E1-6BFA3BA10C88}"/>
              </a:ext>
            </a:extLst>
          </p:cNvPr>
          <p:cNvSpPr>
            <a:spLocks noGrp="1"/>
          </p:cNvSpPr>
          <p:nvPr>
            <p:ph idx="1"/>
          </p:nvPr>
        </p:nvSpPr>
        <p:spPr>
          <a:xfrm>
            <a:off x="8029319" y="917724"/>
            <a:ext cx="3424739" cy="5312387"/>
          </a:xfrm>
        </p:spPr>
        <p:txBody>
          <a:bodyPr anchor="ctr">
            <a:normAutofit fontScale="92500" lnSpcReduction="10000"/>
          </a:bodyPr>
          <a:lstStyle/>
          <a:p>
            <a:pPr marL="0" indent="0">
              <a:buNone/>
            </a:pPr>
            <a:endParaRPr lang="en-US" sz="1700" dirty="0"/>
          </a:p>
          <a:p>
            <a:pPr marL="0" indent="0">
              <a:buNone/>
            </a:pPr>
            <a:r>
              <a:rPr lang="en-US" sz="2000" dirty="0"/>
              <a:t>Identification</a:t>
            </a:r>
          </a:p>
          <a:p>
            <a:pPr marL="0" indent="0">
              <a:buNone/>
            </a:pPr>
            <a:r>
              <a:rPr lang="en-US" sz="2000" dirty="0"/>
              <a:t>Legal Perspectives	</a:t>
            </a:r>
          </a:p>
          <a:p>
            <a:pPr marL="0" indent="0">
              <a:buNone/>
            </a:pPr>
            <a:r>
              <a:rPr lang="en-US" sz="2000" dirty="0"/>
              <a:t>Higher Ed &amp; High Schools working together</a:t>
            </a:r>
          </a:p>
          <a:p>
            <a:pPr marL="0" indent="0">
              <a:buNone/>
            </a:pPr>
            <a:r>
              <a:rPr lang="en-US" sz="2000" dirty="0"/>
              <a:t>Policy updates</a:t>
            </a:r>
          </a:p>
          <a:p>
            <a:pPr marL="0" indent="0">
              <a:buNone/>
            </a:pPr>
            <a:r>
              <a:rPr lang="en-US" sz="2000" dirty="0"/>
              <a:t>Areas of joint focus</a:t>
            </a:r>
          </a:p>
          <a:p>
            <a:pPr marL="0" indent="0">
              <a:buNone/>
            </a:pPr>
            <a:r>
              <a:rPr lang="en-US" sz="2000" dirty="0"/>
              <a:t>Housing models &amp; support – point of contact </a:t>
            </a:r>
          </a:p>
          <a:p>
            <a:pPr marL="0" indent="0">
              <a:buNone/>
            </a:pPr>
            <a:r>
              <a:rPr lang="en-US" sz="2000" dirty="0"/>
              <a:t>Safe parking models</a:t>
            </a:r>
          </a:p>
          <a:p>
            <a:pPr marL="0" indent="0">
              <a:buNone/>
            </a:pPr>
            <a:r>
              <a:rPr lang="en-US" sz="2000" dirty="0"/>
              <a:t>College focused rapid rehousing</a:t>
            </a:r>
          </a:p>
          <a:p>
            <a:pPr marL="0" indent="0">
              <a:buNone/>
            </a:pPr>
            <a:r>
              <a:rPr lang="en-US" sz="2000" dirty="0"/>
              <a:t>Student needs initiatives</a:t>
            </a:r>
          </a:p>
          <a:p>
            <a:pPr marL="0" indent="0">
              <a:buNone/>
            </a:pPr>
            <a:r>
              <a:rPr lang="en-US" sz="2000" dirty="0"/>
              <a:t>Resources</a:t>
            </a:r>
          </a:p>
          <a:p>
            <a:pPr marL="0" indent="0">
              <a:buNone/>
            </a:pPr>
            <a:r>
              <a:rPr lang="en-US" sz="2000" dirty="0"/>
              <a:t>AB 302, AB 74, SD 568</a:t>
            </a:r>
          </a:p>
          <a:p>
            <a:pPr marL="0" indent="0">
              <a:buNone/>
            </a:pPr>
            <a:endParaRPr lang="en-US" sz="1700" dirty="0"/>
          </a:p>
        </p:txBody>
      </p:sp>
    </p:spTree>
    <p:extLst>
      <p:ext uri="{BB962C8B-B14F-4D97-AF65-F5344CB8AC3E}">
        <p14:creationId xmlns:p14="http://schemas.microsoft.com/office/powerpoint/2010/main" val="4157812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D1E47F-F806-42E3-B78B-353B7E99F143}"/>
              </a:ext>
            </a:extLst>
          </p:cNvPr>
          <p:cNvSpPr>
            <a:spLocks noGrp="1"/>
          </p:cNvSpPr>
          <p:nvPr>
            <p:ph type="title"/>
          </p:nvPr>
        </p:nvSpPr>
        <p:spPr>
          <a:xfrm>
            <a:off x="707064" y="609600"/>
            <a:ext cx="6993914" cy="1356360"/>
          </a:xfrm>
        </p:spPr>
        <p:txBody>
          <a:bodyPr>
            <a:normAutofit/>
          </a:bodyPr>
          <a:lstStyle/>
          <a:p>
            <a:r>
              <a:rPr lang="en-US" sz="3600"/>
              <a:t>Additional Opportunities to Engage</a:t>
            </a:r>
          </a:p>
        </p:txBody>
      </p:sp>
      <p:sp>
        <p:nvSpPr>
          <p:cNvPr id="3" name="Content Placeholder 2">
            <a:extLst>
              <a:ext uri="{FF2B5EF4-FFF2-40B4-BE49-F238E27FC236}">
                <a16:creationId xmlns:a16="http://schemas.microsoft.com/office/drawing/2014/main" id="{A71E5C5E-FE2E-4081-A0FB-9FDD12F864CB}"/>
              </a:ext>
            </a:extLst>
          </p:cNvPr>
          <p:cNvSpPr>
            <a:spLocks noGrp="1"/>
          </p:cNvSpPr>
          <p:nvPr>
            <p:ph idx="1"/>
          </p:nvPr>
        </p:nvSpPr>
        <p:spPr>
          <a:xfrm>
            <a:off x="707064" y="2057400"/>
            <a:ext cx="6993914" cy="4038600"/>
          </a:xfrm>
        </p:spPr>
        <p:txBody>
          <a:bodyPr>
            <a:normAutofit/>
          </a:bodyPr>
          <a:lstStyle/>
          <a:p>
            <a:pPr>
              <a:spcBef>
                <a:spcPts val="3000"/>
              </a:spcBef>
            </a:pPr>
            <a:r>
              <a:rPr lang="en-US" sz="2800" dirty="0"/>
              <a:t>Interested in joining the San Diego Youth Homelessness Consortium?</a:t>
            </a:r>
            <a:br>
              <a:rPr lang="en-US" sz="2800" dirty="0"/>
            </a:br>
            <a:r>
              <a:rPr lang="en-US" sz="2800" dirty="0"/>
              <a:t>Contact Susie Terry, SDCOE, at </a:t>
            </a:r>
            <a:r>
              <a:rPr lang="en-US" sz="2800" dirty="0" err="1">
                <a:hlinkClick r:id="rId2"/>
              </a:rPr>
              <a:t>susanne.terry@sdcoe</a:t>
            </a:r>
            <a:r>
              <a:rPr lang="en-US" sz="2800" dirty="0"/>
              <a:t> </a:t>
            </a:r>
          </a:p>
          <a:p>
            <a:pPr>
              <a:spcBef>
                <a:spcPts val="3000"/>
              </a:spcBef>
            </a:pPr>
            <a:r>
              <a:rPr lang="en-US" sz="2800" dirty="0"/>
              <a:t>Have young people with lived experience of homelessness who’s like to join the San Diego Youth Action Board (YAB)?</a:t>
            </a:r>
            <a:br>
              <a:rPr lang="en-US" sz="2800" dirty="0"/>
            </a:br>
            <a:r>
              <a:rPr lang="en-US" sz="2800"/>
              <a:t>Contact YAB at </a:t>
            </a:r>
            <a:r>
              <a:rPr lang="en-US" sz="2800" dirty="0">
                <a:hlinkClick r:id="rId3"/>
              </a:rPr>
              <a:t>sdyab@googlegroups.com</a:t>
            </a:r>
            <a:r>
              <a:rPr lang="en-US" sz="2800" dirty="0"/>
              <a:t> </a:t>
            </a:r>
          </a:p>
        </p:txBody>
      </p:sp>
      <p:pic>
        <p:nvPicPr>
          <p:cNvPr id="9" name="Graphic 8" descr="Chat RTL">
            <a:extLst>
              <a:ext uri="{FF2B5EF4-FFF2-40B4-BE49-F238E27FC236}">
                <a16:creationId xmlns:a16="http://schemas.microsoft.com/office/drawing/2014/main" id="{50828921-C716-4C45-871D-05068C505A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85610" y="1860302"/>
            <a:ext cx="3135414" cy="3135414"/>
          </a:xfrm>
          <a:prstGeom prst="rect">
            <a:avLst/>
          </a:prstGeom>
        </p:spPr>
      </p:pic>
    </p:spTree>
    <p:extLst>
      <p:ext uri="{BB962C8B-B14F-4D97-AF65-F5344CB8AC3E}">
        <p14:creationId xmlns:p14="http://schemas.microsoft.com/office/powerpoint/2010/main" val="129632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0D106CC-0B04-4655-A555-987F07792B9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Speech Bubble: Rectangle with Corners Rounded 3">
            <a:extLst>
              <a:ext uri="{FF2B5EF4-FFF2-40B4-BE49-F238E27FC236}">
                <a16:creationId xmlns:a16="http://schemas.microsoft.com/office/drawing/2014/main" id="{60F30033-676F-4A8B-877E-8D8DD98D2118}"/>
              </a:ext>
            </a:extLst>
          </p:cNvPr>
          <p:cNvSpPr/>
          <p:nvPr/>
        </p:nvSpPr>
        <p:spPr>
          <a:xfrm>
            <a:off x="4038600" y="1600200"/>
            <a:ext cx="4114800" cy="3657600"/>
          </a:xfrm>
          <a:prstGeom prst="wedgeRoundRectCallout">
            <a:avLst>
              <a:gd name="adj1" fmla="val -33717"/>
              <a:gd name="adj2" fmla="val 71554"/>
              <a:gd name="adj3" fmla="val 16667"/>
            </a:avLst>
          </a:prstGeom>
          <a:solidFill>
            <a:srgbClr val="025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Q&amp;A and Discussion</a:t>
            </a:r>
          </a:p>
        </p:txBody>
      </p:sp>
    </p:spTree>
    <p:extLst>
      <p:ext uri="{BB962C8B-B14F-4D97-AF65-F5344CB8AC3E}">
        <p14:creationId xmlns:p14="http://schemas.microsoft.com/office/powerpoint/2010/main" val="3455291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680B5CA-64B3-46BB-B9FB-C9C608CB339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49169" y="3168380"/>
            <a:ext cx="9966960" cy="3364942"/>
          </a:xfrm>
        </p:spPr>
        <p:txBody>
          <a:bodyPr anchor="ctr" anchorCtr="0">
            <a:noAutofit/>
          </a:bodyPr>
          <a:lstStyle/>
          <a:p>
            <a:r>
              <a:rPr lang="en-US" dirty="0"/>
              <a:t>Identifying Young People Experiencing Homelessness</a:t>
            </a:r>
            <a:endParaRPr lang="en-US" sz="4800" b="0" dirty="0"/>
          </a:p>
        </p:txBody>
      </p:sp>
      <p:cxnSp>
        <p:nvCxnSpPr>
          <p:cNvPr id="9" name="Straight Connector 8"/>
          <p:cNvCxnSpPr/>
          <p:nvPr/>
        </p:nvCxnSpPr>
        <p:spPr>
          <a:xfrm>
            <a:off x="2017849" y="316838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195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5E5C97A-446E-42BF-9089-1DC6564C10E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1CE286-92A8-40BB-B47D-C73C5E47CC84}"/>
              </a:ext>
            </a:extLst>
          </p:cNvPr>
          <p:cNvSpPr>
            <a:spLocks noGrp="1"/>
          </p:cNvSpPr>
          <p:nvPr>
            <p:ph type="title"/>
          </p:nvPr>
        </p:nvSpPr>
        <p:spPr/>
        <p:txBody>
          <a:bodyPr/>
          <a:lstStyle/>
          <a:p>
            <a:r>
              <a:rPr lang="en-US" dirty="0"/>
              <a:t>Identification Strategies</a:t>
            </a:r>
          </a:p>
        </p:txBody>
      </p:sp>
      <p:sp>
        <p:nvSpPr>
          <p:cNvPr id="3" name="Content Placeholder 2">
            <a:extLst>
              <a:ext uri="{FF2B5EF4-FFF2-40B4-BE49-F238E27FC236}">
                <a16:creationId xmlns:a16="http://schemas.microsoft.com/office/drawing/2014/main" id="{F5762F89-4039-4D29-B456-D15D6ED64E90}"/>
              </a:ext>
            </a:extLst>
          </p:cNvPr>
          <p:cNvSpPr>
            <a:spLocks noGrp="1"/>
          </p:cNvSpPr>
          <p:nvPr>
            <p:ph idx="1"/>
          </p:nvPr>
        </p:nvSpPr>
        <p:spPr/>
        <p:txBody>
          <a:bodyPr>
            <a:normAutofit lnSpcReduction="10000"/>
          </a:bodyPr>
          <a:lstStyle/>
          <a:p>
            <a:pPr>
              <a:spcBef>
                <a:spcPts val="1800"/>
              </a:spcBef>
            </a:pPr>
            <a:r>
              <a:rPr lang="en-US" dirty="0"/>
              <a:t>Warm hand-offs (between K12, service providers, campus offices, others?)</a:t>
            </a:r>
          </a:p>
          <a:p>
            <a:pPr>
              <a:spcBef>
                <a:spcPts val="1800"/>
              </a:spcBef>
            </a:pPr>
            <a:r>
              <a:rPr lang="en-US" dirty="0"/>
              <a:t>Outreach based on FAFSA unaccompanied homeless youth responses</a:t>
            </a:r>
          </a:p>
          <a:p>
            <a:pPr>
              <a:spcBef>
                <a:spcPts val="1800"/>
              </a:spcBef>
            </a:pPr>
            <a:r>
              <a:rPr lang="en-US" dirty="0"/>
              <a:t>Question on college applications (e.g. </a:t>
            </a:r>
            <a:r>
              <a:rPr lang="en-US" dirty="0">
                <a:hlinkClick r:id="rId2"/>
              </a:rPr>
              <a:t>CCCApply</a:t>
            </a:r>
            <a:r>
              <a:rPr lang="en-US" dirty="0"/>
              <a:t> and </a:t>
            </a:r>
            <a:r>
              <a:rPr lang="en-US" dirty="0">
                <a:hlinkClick r:id="rId3"/>
              </a:rPr>
              <a:t>Cal State Apply</a:t>
            </a:r>
            <a:r>
              <a:rPr lang="en-US" dirty="0"/>
              <a:t> standard applications)</a:t>
            </a:r>
          </a:p>
          <a:p>
            <a:pPr marL="45720" indent="0" algn="ctr">
              <a:spcBef>
                <a:spcPts val="1800"/>
              </a:spcBef>
              <a:buNone/>
            </a:pPr>
            <a:r>
              <a:rPr lang="en-US" sz="2400" dirty="0"/>
              <a:t>Example from My SDCCD Info:</a:t>
            </a:r>
          </a:p>
          <a:p>
            <a:pPr marL="45720" indent="0" algn="ctr">
              <a:buNone/>
            </a:pPr>
            <a:r>
              <a:rPr lang="en-US" sz="2000" dirty="0"/>
              <a:t>“Special Categories: The application will also ask if you are, or have ever been, homeless (within the last 24 months) or in court-ordered foster care.  If either of these apply to you, please be sure to check yes.  The colleges offer specific services to help you succeed in college and it will allow us to provide you with important information including access to additional financial resources, and on-campus resources.”</a:t>
            </a:r>
          </a:p>
          <a:p>
            <a:pPr marL="45720" indent="0" algn="ctr">
              <a:spcBef>
                <a:spcPts val="1800"/>
              </a:spcBef>
              <a:buNone/>
            </a:pPr>
            <a:endParaRPr lang="en-US" dirty="0"/>
          </a:p>
        </p:txBody>
      </p:sp>
      <p:pic>
        <p:nvPicPr>
          <p:cNvPr id="6" name="Graphic 5" descr="Magnifying glass">
            <a:extLst>
              <a:ext uri="{FF2B5EF4-FFF2-40B4-BE49-F238E27FC236}">
                <a16:creationId xmlns:a16="http://schemas.microsoft.com/office/drawing/2014/main" id="{98DA5FEC-EACE-445A-8B5F-6E424F6BA24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66917" y="432330"/>
            <a:ext cx="1371600" cy="1371600"/>
          </a:xfrm>
          <a:prstGeom prst="rect">
            <a:avLst/>
          </a:prstGeom>
        </p:spPr>
      </p:pic>
    </p:spTree>
    <p:extLst>
      <p:ext uri="{BB962C8B-B14F-4D97-AF65-F5344CB8AC3E}">
        <p14:creationId xmlns:p14="http://schemas.microsoft.com/office/powerpoint/2010/main" val="372880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20C483E-AB34-4EB8-8DE5-7925526F03E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Welcome (back)!</a:t>
            </a:r>
          </a:p>
        </p:txBody>
      </p:sp>
      <p:sp>
        <p:nvSpPr>
          <p:cNvPr id="3" name="Content Placeholder 2"/>
          <p:cNvSpPr>
            <a:spLocks noGrp="1"/>
          </p:cNvSpPr>
          <p:nvPr>
            <p:ph idx="1"/>
          </p:nvPr>
        </p:nvSpPr>
        <p:spPr/>
        <p:txBody>
          <a:bodyPr anchor="ctr" anchorCtr="0"/>
          <a:lstStyle/>
          <a:p>
            <a:pPr marL="45720" indent="0" algn="ctr">
              <a:spcBef>
                <a:spcPts val="2400"/>
              </a:spcBef>
              <a:buNone/>
            </a:pPr>
            <a:r>
              <a:rPr lang="en-US" dirty="0">
                <a:latin typeface="Calibri Light" panose="020F0302020204030204" pitchFamily="34" charset="0"/>
                <a:cs typeface="Calibri Light" panose="020F0302020204030204" pitchFamily="34" charset="0"/>
              </a:rPr>
              <a:t>Susie Terry, San Diego County Office of Education (SDCOE</a:t>
            </a:r>
            <a:r>
              <a:rPr lang="en-US" dirty="0"/>
              <a:t>)</a:t>
            </a:r>
            <a:br>
              <a:rPr lang="en-US" dirty="0"/>
            </a:br>
            <a:r>
              <a:rPr lang="en-US" dirty="0">
                <a:latin typeface="Calibri Light" panose="020F0302020204030204" pitchFamily="34" charset="0"/>
                <a:cs typeface="Calibri Light" panose="020F0302020204030204" pitchFamily="34" charset="0"/>
                <a:hlinkClick r:id="rId3"/>
              </a:rPr>
              <a:t>susanne.terry@sdcoe.net</a:t>
            </a:r>
            <a:r>
              <a:rPr lang="en-US" dirty="0">
                <a:latin typeface="Calibri Light" panose="020F0302020204030204" pitchFamily="34" charset="0"/>
                <a:cs typeface="Calibri Light" panose="020F0302020204030204" pitchFamily="34" charset="0"/>
              </a:rPr>
              <a:t> </a:t>
            </a:r>
          </a:p>
          <a:p>
            <a:pPr marL="45720" indent="0" algn="ctr">
              <a:spcBef>
                <a:spcPts val="2400"/>
              </a:spcBef>
              <a:buNone/>
            </a:pPr>
            <a:endParaRPr lang="en-US" dirty="0">
              <a:latin typeface="Calibri Light" panose="020F0302020204030204" pitchFamily="34" charset="0"/>
              <a:cs typeface="Calibri Light" panose="020F0302020204030204" pitchFamily="34" charset="0"/>
            </a:endParaRPr>
          </a:p>
          <a:p>
            <a:pPr marL="45720" indent="0" algn="ctr">
              <a:spcBef>
                <a:spcPts val="2400"/>
              </a:spcBef>
              <a:buNone/>
            </a:pPr>
            <a:r>
              <a:rPr lang="en-US" dirty="0">
                <a:latin typeface="Calibri Light" panose="020F0302020204030204" pitchFamily="34" charset="0"/>
                <a:cs typeface="Calibri Light" panose="020F0302020204030204" pitchFamily="34" charset="0"/>
              </a:rPr>
              <a:t>Christina Dukes, National Center for Homeless Education (NCHE)</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hlinkClick r:id="rId4"/>
              </a:rPr>
              <a:t>cdukes@serve.org</a:t>
            </a:r>
            <a:r>
              <a:rPr lang="en-US" dirty="0">
                <a:latin typeface="Calibri Light" panose="020F0302020204030204" pitchFamily="34" charset="0"/>
                <a:cs typeface="Calibri Light" panose="020F0302020204030204" pitchFamily="34" charset="0"/>
              </a:rPr>
              <a:t> </a:t>
            </a: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59720" y="609600"/>
            <a:ext cx="1905000" cy="1905000"/>
          </a:xfrm>
          <a:prstGeom prst="rect">
            <a:avLst/>
          </a:prstGeom>
        </p:spPr>
      </p:pic>
    </p:spTree>
    <p:extLst>
      <p:ext uri="{BB962C8B-B14F-4D97-AF65-F5344CB8AC3E}">
        <p14:creationId xmlns:p14="http://schemas.microsoft.com/office/powerpoint/2010/main" val="164147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C9BA87E-6C10-42F3-998C-0BD33BEA5B5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1CE286-92A8-40BB-B47D-C73C5E47CC84}"/>
              </a:ext>
            </a:extLst>
          </p:cNvPr>
          <p:cNvSpPr>
            <a:spLocks noGrp="1"/>
          </p:cNvSpPr>
          <p:nvPr>
            <p:ph type="title"/>
          </p:nvPr>
        </p:nvSpPr>
        <p:spPr/>
        <p:txBody>
          <a:bodyPr/>
          <a:lstStyle/>
          <a:p>
            <a:r>
              <a:rPr lang="en-US" dirty="0"/>
              <a:t>Identification Strategies</a:t>
            </a:r>
          </a:p>
        </p:txBody>
      </p:sp>
      <p:sp>
        <p:nvSpPr>
          <p:cNvPr id="3" name="Content Placeholder 2">
            <a:extLst>
              <a:ext uri="{FF2B5EF4-FFF2-40B4-BE49-F238E27FC236}">
                <a16:creationId xmlns:a16="http://schemas.microsoft.com/office/drawing/2014/main" id="{F5762F89-4039-4D29-B456-D15D6ED64E90}"/>
              </a:ext>
            </a:extLst>
          </p:cNvPr>
          <p:cNvSpPr>
            <a:spLocks noGrp="1"/>
          </p:cNvSpPr>
          <p:nvPr>
            <p:ph idx="1"/>
          </p:nvPr>
        </p:nvSpPr>
        <p:spPr/>
        <p:txBody>
          <a:bodyPr>
            <a:normAutofit lnSpcReduction="10000"/>
          </a:bodyPr>
          <a:lstStyle/>
          <a:p>
            <a:pPr>
              <a:spcBef>
                <a:spcPts val="1200"/>
              </a:spcBef>
            </a:pPr>
            <a:r>
              <a:rPr lang="en-US" dirty="0"/>
              <a:t>Posters, flyers, and other public awareness materials and initiatives (student self-identification, homeless awareness week)</a:t>
            </a:r>
          </a:p>
          <a:p>
            <a:pPr>
              <a:spcBef>
                <a:spcPts val="1200"/>
              </a:spcBef>
            </a:pPr>
            <a:r>
              <a:rPr lang="en-US" dirty="0"/>
              <a:t>Training to build staff awareness and referrals</a:t>
            </a:r>
          </a:p>
          <a:p>
            <a:pPr>
              <a:spcBef>
                <a:spcPts val="1200"/>
              </a:spcBef>
            </a:pPr>
            <a:r>
              <a:rPr lang="en-US" dirty="0"/>
              <a:t>Identification through campus supports (basic needs info at food pantry, “nutrition boost box” with basic needs flyer, SNAP and FAFSA assistance initiatives, etc.)</a:t>
            </a:r>
          </a:p>
          <a:p>
            <a:pPr>
              <a:spcBef>
                <a:spcPts val="1200"/>
              </a:spcBef>
            </a:pPr>
            <a:r>
              <a:rPr lang="en-US" dirty="0"/>
              <a:t>Professor syllabi</a:t>
            </a:r>
          </a:p>
          <a:p>
            <a:pPr>
              <a:spcBef>
                <a:spcPts val="1200"/>
              </a:spcBef>
            </a:pPr>
            <a:r>
              <a:rPr lang="en-US" dirty="0"/>
              <a:t>Student referrals via a “care line”</a:t>
            </a:r>
          </a:p>
          <a:p>
            <a:pPr>
              <a:spcBef>
                <a:spcPts val="1200"/>
              </a:spcBef>
            </a:pPr>
            <a:r>
              <a:rPr lang="en-US" i="1" dirty="0">
                <a:solidFill>
                  <a:srgbClr val="02528A"/>
                </a:solidFill>
              </a:rPr>
              <a:t>Other strategies you’re using or that we should consider?</a:t>
            </a:r>
          </a:p>
        </p:txBody>
      </p:sp>
      <p:pic>
        <p:nvPicPr>
          <p:cNvPr id="6" name="Graphic 5" descr="Magnifying glass">
            <a:extLst>
              <a:ext uri="{FF2B5EF4-FFF2-40B4-BE49-F238E27FC236}">
                <a16:creationId xmlns:a16="http://schemas.microsoft.com/office/drawing/2014/main" id="{98DA5FEC-EACE-445A-8B5F-6E424F6BA24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66917" y="432330"/>
            <a:ext cx="1371600" cy="1371600"/>
          </a:xfrm>
          <a:prstGeom prst="rect">
            <a:avLst/>
          </a:prstGeom>
        </p:spPr>
      </p:pic>
    </p:spTree>
    <p:extLst>
      <p:ext uri="{BB962C8B-B14F-4D97-AF65-F5344CB8AC3E}">
        <p14:creationId xmlns:p14="http://schemas.microsoft.com/office/powerpoint/2010/main" val="3909080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ABF2844-3FDF-4D79-BEDF-DBBB5584E17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05F4F1-4049-4A43-AA10-4B4B4747BF8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821BDA4-2DC6-4606-A163-ECEBD40CA475}"/>
              </a:ext>
            </a:extLst>
          </p:cNvPr>
          <p:cNvSpPr>
            <a:spLocks noGrp="1"/>
          </p:cNvSpPr>
          <p:nvPr>
            <p:ph idx="1"/>
          </p:nvPr>
        </p:nvSpPr>
        <p:spPr/>
        <p:txBody>
          <a:bodyPr/>
          <a:lstStyle/>
          <a:p>
            <a:pPr>
              <a:spcBef>
                <a:spcPts val="3000"/>
              </a:spcBef>
            </a:pPr>
            <a:r>
              <a:rPr lang="en-US" i="1" dirty="0">
                <a:solidFill>
                  <a:srgbClr val="02528A"/>
                </a:solidFill>
              </a:rPr>
              <a:t>Are you using these identification strategies? How are they working?</a:t>
            </a:r>
          </a:p>
          <a:p>
            <a:pPr>
              <a:spcBef>
                <a:spcPts val="3000"/>
              </a:spcBef>
            </a:pPr>
            <a:r>
              <a:rPr lang="en-US" i="1" dirty="0">
                <a:solidFill>
                  <a:srgbClr val="02528A"/>
                </a:solidFill>
              </a:rPr>
              <a:t>Which campus or other staff might you train to recognize signs of homelessness and refer to supports?</a:t>
            </a:r>
            <a:br>
              <a:rPr lang="en-US" dirty="0"/>
            </a:br>
            <a:endParaRPr lang="en-US" dirty="0"/>
          </a:p>
          <a:p>
            <a:pPr lvl="6">
              <a:spcBef>
                <a:spcPts val="3000"/>
              </a:spcBef>
            </a:pPr>
            <a:r>
              <a:rPr lang="en-US" sz="2800" dirty="0">
                <a:solidFill>
                  <a:schemeClr val="tx1"/>
                </a:solidFill>
                <a:latin typeface="Calibri Light" panose="020F0302020204030204" pitchFamily="34" charset="0"/>
                <a:cs typeface="Calibri Light" panose="020F0302020204030204" pitchFamily="34" charset="0"/>
              </a:rPr>
              <a:t>Let’s check out some sample posters…</a:t>
            </a:r>
            <a:endParaRPr lang="en-US" sz="2800" dirty="0">
              <a:solidFill>
                <a:srgbClr val="FF0000"/>
              </a:solidFill>
              <a:latin typeface="Calibri Light" panose="020F0302020204030204" pitchFamily="34" charset="0"/>
              <a:cs typeface="Calibri Light" panose="020F0302020204030204" pitchFamily="34" charset="0"/>
            </a:endParaRPr>
          </a:p>
        </p:txBody>
      </p:sp>
      <p:pic>
        <p:nvPicPr>
          <p:cNvPr id="4" name="Picture 2" descr="Image result for eyes emoji">
            <a:extLst>
              <a:ext uri="{FF2B5EF4-FFF2-40B4-BE49-F238E27FC236}">
                <a16:creationId xmlns:a16="http://schemas.microsoft.com/office/drawing/2014/main" id="{E157B202-F2DB-4F2D-806B-63245A5ADE1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844616" y="3835588"/>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06CEC12-3BE8-4C54-BA09-6C1B2C0F4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0465" y="502345"/>
            <a:ext cx="1494670" cy="1494670"/>
          </a:xfrm>
          <a:prstGeom prst="rect">
            <a:avLst/>
          </a:prstGeom>
        </p:spPr>
      </p:pic>
    </p:spTree>
    <p:extLst>
      <p:ext uri="{BB962C8B-B14F-4D97-AF65-F5344CB8AC3E}">
        <p14:creationId xmlns:p14="http://schemas.microsoft.com/office/powerpoint/2010/main" val="528291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2C7BFB1-2388-4F27-B252-A325379AFDB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8EBEEE6-A2A1-4979-A1B2-9A2B0447B2CC}"/>
              </a:ext>
            </a:extLst>
          </p:cNvPr>
          <p:cNvSpPr>
            <a:spLocks noGrp="1"/>
          </p:cNvSpPr>
          <p:nvPr>
            <p:ph type="title"/>
          </p:nvPr>
        </p:nvSpPr>
        <p:spPr/>
        <p:txBody>
          <a:bodyPr/>
          <a:lstStyle/>
          <a:p>
            <a:r>
              <a:rPr lang="en-US" dirty="0"/>
              <a:t>Action Step!</a:t>
            </a:r>
          </a:p>
        </p:txBody>
      </p:sp>
      <p:sp>
        <p:nvSpPr>
          <p:cNvPr id="3" name="Content Placeholder 2">
            <a:extLst>
              <a:ext uri="{FF2B5EF4-FFF2-40B4-BE49-F238E27FC236}">
                <a16:creationId xmlns:a16="http://schemas.microsoft.com/office/drawing/2014/main" id="{C268DC51-BA05-408A-9AEA-E6A55BF4DCC3}"/>
              </a:ext>
            </a:extLst>
          </p:cNvPr>
          <p:cNvSpPr>
            <a:spLocks noGrp="1"/>
          </p:cNvSpPr>
          <p:nvPr>
            <p:ph idx="1"/>
          </p:nvPr>
        </p:nvSpPr>
        <p:spPr/>
        <p:txBody>
          <a:bodyPr anchor="ctr" anchorCtr="0">
            <a:normAutofit/>
          </a:bodyPr>
          <a:lstStyle/>
          <a:p>
            <a:pPr marL="45720" indent="0" algn="ctr">
              <a:buNone/>
            </a:pPr>
            <a:r>
              <a:rPr lang="en-US" sz="3200" dirty="0"/>
              <a:t>What is </a:t>
            </a:r>
            <a:r>
              <a:rPr lang="en-US" sz="3200" b="1" dirty="0">
                <a:solidFill>
                  <a:srgbClr val="02528A"/>
                </a:solidFill>
              </a:rPr>
              <a:t>one next step you will take </a:t>
            </a:r>
            <a:r>
              <a:rPr lang="en-US" sz="3200" dirty="0"/>
              <a:t>to improve the identification of young people experiencing homelessness within your campus or organization?</a:t>
            </a:r>
          </a:p>
        </p:txBody>
      </p:sp>
    </p:spTree>
    <p:extLst>
      <p:ext uri="{BB962C8B-B14F-4D97-AF65-F5344CB8AC3E}">
        <p14:creationId xmlns:p14="http://schemas.microsoft.com/office/powerpoint/2010/main" val="2071920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EF71864-9209-42B9-8BDE-54CEC00C63A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49169" y="3168380"/>
            <a:ext cx="9966960" cy="3364942"/>
          </a:xfrm>
        </p:spPr>
        <p:txBody>
          <a:bodyPr anchor="ctr" anchorCtr="0">
            <a:noAutofit/>
          </a:bodyPr>
          <a:lstStyle/>
          <a:p>
            <a:r>
              <a:rPr lang="en-US" dirty="0"/>
              <a:t>YHDP Project Meet-and-Greet</a:t>
            </a:r>
            <a:endParaRPr lang="en-US" sz="4800" b="0" dirty="0"/>
          </a:p>
        </p:txBody>
      </p:sp>
      <p:cxnSp>
        <p:nvCxnSpPr>
          <p:cNvPr id="9" name="Straight Connector 8"/>
          <p:cNvCxnSpPr/>
          <p:nvPr/>
        </p:nvCxnSpPr>
        <p:spPr>
          <a:xfrm>
            <a:off x="2017849" y="316838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841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8A6A4F0-6782-4CE2-8FAF-B69F6D6A582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D67774-A933-4584-98ED-ED64A06F6760}"/>
              </a:ext>
            </a:extLst>
          </p:cNvPr>
          <p:cNvSpPr>
            <a:spLocks noGrp="1"/>
          </p:cNvSpPr>
          <p:nvPr>
            <p:ph type="title"/>
          </p:nvPr>
        </p:nvSpPr>
        <p:spPr/>
        <p:txBody>
          <a:bodyPr/>
          <a:lstStyle/>
          <a:p>
            <a:r>
              <a:rPr lang="en-US" dirty="0"/>
              <a:t>Meet Your YHDP-Funded Project Partners</a:t>
            </a:r>
          </a:p>
        </p:txBody>
      </p:sp>
      <p:sp>
        <p:nvSpPr>
          <p:cNvPr id="3" name="Content Placeholder 2">
            <a:extLst>
              <a:ext uri="{FF2B5EF4-FFF2-40B4-BE49-F238E27FC236}">
                <a16:creationId xmlns:a16="http://schemas.microsoft.com/office/drawing/2014/main" id="{4398824C-B66E-4780-8D31-DF17F1CA52EE}"/>
              </a:ext>
            </a:extLst>
          </p:cNvPr>
          <p:cNvSpPr>
            <a:spLocks noGrp="1"/>
          </p:cNvSpPr>
          <p:nvPr>
            <p:ph idx="1"/>
          </p:nvPr>
        </p:nvSpPr>
        <p:spPr/>
        <p:txBody>
          <a:bodyPr anchor="ctr" anchorCtr="0"/>
          <a:lstStyle/>
          <a:p>
            <a:pPr marL="45720" indent="0" algn="ctr">
              <a:spcBef>
                <a:spcPts val="2400"/>
              </a:spcBef>
              <a:buNone/>
            </a:pPr>
            <a:r>
              <a:rPr lang="en-US" dirty="0"/>
              <a:t>Mayra Valdez, Regional Task Force on the Homeless (RTFH)</a:t>
            </a:r>
            <a:br>
              <a:rPr lang="en-US" dirty="0"/>
            </a:br>
            <a:r>
              <a:rPr lang="en-US" dirty="0">
                <a:hlinkClick r:id="rId2"/>
              </a:rPr>
              <a:t>mayra.valdez@rtfhsd.org</a:t>
            </a:r>
            <a:r>
              <a:rPr lang="en-US" dirty="0"/>
              <a:t> </a:t>
            </a:r>
          </a:p>
        </p:txBody>
      </p:sp>
    </p:spTree>
    <p:extLst>
      <p:ext uri="{BB962C8B-B14F-4D97-AF65-F5344CB8AC3E}">
        <p14:creationId xmlns:p14="http://schemas.microsoft.com/office/powerpoint/2010/main" val="72212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4207225-E24B-47B5-A6BA-59B6D28FABD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8913617-FD1D-4396-918F-E5CD80A271E7}"/>
              </a:ext>
            </a:extLst>
          </p:cNvPr>
          <p:cNvSpPr>
            <a:spLocks noGrp="1"/>
          </p:cNvSpPr>
          <p:nvPr>
            <p:ph type="title"/>
          </p:nvPr>
        </p:nvSpPr>
        <p:spPr/>
        <p:txBody>
          <a:bodyPr/>
          <a:lstStyle/>
          <a:p>
            <a:r>
              <a:rPr lang="en-US" dirty="0"/>
              <a:t>Eligibility Reminder</a:t>
            </a:r>
          </a:p>
        </p:txBody>
      </p:sp>
      <p:sp>
        <p:nvSpPr>
          <p:cNvPr id="3" name="Content Placeholder 2">
            <a:extLst>
              <a:ext uri="{FF2B5EF4-FFF2-40B4-BE49-F238E27FC236}">
                <a16:creationId xmlns:a16="http://schemas.microsoft.com/office/drawing/2014/main" id="{379BF475-218D-4E29-BDD7-D35675A6188E}"/>
              </a:ext>
            </a:extLst>
          </p:cNvPr>
          <p:cNvSpPr>
            <a:spLocks noGrp="1"/>
          </p:cNvSpPr>
          <p:nvPr>
            <p:ph idx="1"/>
          </p:nvPr>
        </p:nvSpPr>
        <p:spPr/>
        <p:txBody>
          <a:bodyPr>
            <a:normAutofit/>
          </a:bodyPr>
          <a:lstStyle/>
          <a:p>
            <a:pPr>
              <a:spcBef>
                <a:spcPts val="1200"/>
              </a:spcBef>
            </a:pPr>
            <a:r>
              <a:rPr lang="en-US" sz="2400" dirty="0"/>
              <a:t>YHDP-funded projects may only serve young people who meet categories 1, 2, or 4 of the HUD definition of </a:t>
            </a:r>
            <a:r>
              <a:rPr lang="en-US" sz="2400" i="1" dirty="0"/>
              <a:t>homeless</a:t>
            </a:r>
            <a:endParaRPr lang="en-US" sz="2400" dirty="0"/>
          </a:p>
          <a:p>
            <a:pPr lvl="1">
              <a:spcBef>
                <a:spcPts val="1200"/>
              </a:spcBef>
            </a:pPr>
            <a:r>
              <a:rPr lang="en-US" sz="2000" dirty="0"/>
              <a:t>Category 1: Unsheltered (car, park, public space, etc.) or in a shelter</a:t>
            </a:r>
          </a:p>
          <a:p>
            <a:pPr lvl="1">
              <a:spcBef>
                <a:spcPts val="1200"/>
              </a:spcBef>
            </a:pPr>
            <a:r>
              <a:rPr lang="en-US" sz="2000" dirty="0"/>
              <a:t>Category 2: At imminent risk of losing housing (within 14 days) with no subsequent fixed, regular, adequate housing secured, or staying in a hotel or motel </a:t>
            </a:r>
            <a:r>
              <a:rPr lang="en-US" sz="2000" u="sng" dirty="0"/>
              <a:t>paid for by a government or charitable source</a:t>
            </a:r>
            <a:endParaRPr lang="en-US" sz="2000" dirty="0"/>
          </a:p>
          <a:p>
            <a:pPr lvl="1">
              <a:spcBef>
                <a:spcPts val="1200"/>
              </a:spcBef>
            </a:pPr>
            <a:r>
              <a:rPr lang="en-US" sz="2000" dirty="0"/>
              <a:t>Category 4: Fleeing danger/violence/abuse</a:t>
            </a:r>
          </a:p>
          <a:p>
            <a:pPr marL="0" lvl="1" indent="0" algn="ctr">
              <a:spcBef>
                <a:spcPts val="1200"/>
              </a:spcBef>
              <a:buNone/>
            </a:pPr>
            <a:r>
              <a:rPr lang="en-US" sz="2000" dirty="0"/>
              <a:t>HUD resource: </a:t>
            </a:r>
            <a:r>
              <a:rPr lang="en-US" sz="2000" i="1" dirty="0">
                <a:hlinkClick r:id="rId3"/>
              </a:rPr>
              <a:t>Eligible Populations under the Youth Homelessness Demonstration Project</a:t>
            </a:r>
            <a:endParaRPr lang="en-US" sz="2000" i="1" dirty="0"/>
          </a:p>
          <a:p>
            <a:pPr>
              <a:spcBef>
                <a:spcPts val="1200"/>
              </a:spcBef>
            </a:pPr>
            <a:r>
              <a:rPr lang="en-US" sz="2400" u="sng" dirty="0"/>
              <a:t>And yet</a:t>
            </a:r>
            <a:r>
              <a:rPr lang="en-US" sz="2400" dirty="0"/>
              <a:t>, consider the possibilities of blending funding from sources with broader eligibility criteria (e.g. AB74)</a:t>
            </a:r>
            <a:endParaRPr lang="en-US" sz="2000" dirty="0"/>
          </a:p>
        </p:txBody>
      </p:sp>
      <p:graphicFrame>
        <p:nvGraphicFramePr>
          <p:cNvPr id="4" name="Object 3">
            <a:extLst>
              <a:ext uri="{FF2B5EF4-FFF2-40B4-BE49-F238E27FC236}">
                <a16:creationId xmlns:a16="http://schemas.microsoft.com/office/drawing/2014/main" id="{58A1705D-9034-4EDA-A3A2-ADFADF4C9ABF}"/>
              </a:ext>
            </a:extLst>
          </p:cNvPr>
          <p:cNvGraphicFramePr>
            <a:graphicFrameLocks noChangeAspect="1"/>
          </p:cNvGraphicFramePr>
          <p:nvPr>
            <p:extLst>
              <p:ext uri="{D42A27DB-BD31-4B8C-83A1-F6EECF244321}">
                <p14:modId xmlns:p14="http://schemas.microsoft.com/office/powerpoint/2010/main" val="3094365155"/>
              </p:ext>
            </p:extLst>
          </p:nvPr>
        </p:nvGraphicFramePr>
        <p:xfrm>
          <a:off x="10751636" y="493290"/>
          <a:ext cx="961900" cy="1371600"/>
        </p:xfrm>
        <a:graphic>
          <a:graphicData uri="http://schemas.openxmlformats.org/presentationml/2006/ole">
            <mc:AlternateContent xmlns:mc="http://schemas.openxmlformats.org/markup-compatibility/2006">
              <mc:Choice xmlns:v="urn:schemas-microsoft-com:vml" Requires="v">
                <p:oleObj spid="_x0000_s4115" r:id="rId4" imgW="1371240" imgH="1955520" progId="">
                  <p:embed/>
                </p:oleObj>
              </mc:Choice>
              <mc:Fallback>
                <p:oleObj r:id="rId4" imgW="1371240" imgH="1955520" progId="">
                  <p:embed/>
                  <p:pic>
                    <p:nvPicPr>
                      <p:cNvPr id="4" name="Object 3">
                        <a:extLst>
                          <a:ext uri="{FF2B5EF4-FFF2-40B4-BE49-F238E27FC236}">
                            <a16:creationId xmlns:a16="http://schemas.microsoft.com/office/drawing/2014/main" id="{6A9C99A5-7BAE-47AA-8237-1FF3CCC8F6BE}"/>
                          </a:ext>
                        </a:extLst>
                      </p:cNvPr>
                      <p:cNvPicPr/>
                      <p:nvPr/>
                    </p:nvPicPr>
                    <p:blipFill>
                      <a:blip r:embed="rId5"/>
                      <a:stretch>
                        <a:fillRect/>
                      </a:stretch>
                    </p:blipFill>
                    <p:spPr>
                      <a:xfrm>
                        <a:off x="10751636" y="493290"/>
                        <a:ext cx="961900" cy="1371600"/>
                      </a:xfrm>
                      <a:prstGeom prst="rect">
                        <a:avLst/>
                      </a:prstGeom>
                    </p:spPr>
                  </p:pic>
                </p:oleObj>
              </mc:Fallback>
            </mc:AlternateContent>
          </a:graphicData>
        </a:graphic>
      </p:graphicFrame>
    </p:spTree>
    <p:extLst>
      <p:ext uri="{BB962C8B-B14F-4D97-AF65-F5344CB8AC3E}">
        <p14:creationId xmlns:p14="http://schemas.microsoft.com/office/powerpoint/2010/main" val="204540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2279374" y="418645"/>
            <a:ext cx="8204029" cy="6201935"/>
          </a:xfrm>
          <a:prstGeom prst="rect">
            <a:avLst/>
          </a:prstGeom>
        </p:spPr>
      </p:pic>
    </p:spTree>
    <p:extLst>
      <p:ext uri="{BB962C8B-B14F-4D97-AF65-F5344CB8AC3E}">
        <p14:creationId xmlns:p14="http://schemas.microsoft.com/office/powerpoint/2010/main" val="15744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66682" y="413956"/>
            <a:ext cx="8087932" cy="6105873"/>
          </a:xfrm>
          <a:prstGeom prst="rect">
            <a:avLst/>
          </a:prstGeom>
        </p:spPr>
      </p:pic>
    </p:spTree>
    <p:extLst>
      <p:ext uri="{BB962C8B-B14F-4D97-AF65-F5344CB8AC3E}">
        <p14:creationId xmlns:p14="http://schemas.microsoft.com/office/powerpoint/2010/main" val="3086255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7564" y="2047741"/>
            <a:ext cx="8083013" cy="3258355"/>
          </a:xfrm>
          <a:prstGeom prst="rect">
            <a:avLst/>
          </a:prstGeom>
        </p:spPr>
      </p:pic>
    </p:spTree>
    <p:extLst>
      <p:ext uri="{BB962C8B-B14F-4D97-AF65-F5344CB8AC3E}">
        <p14:creationId xmlns:p14="http://schemas.microsoft.com/office/powerpoint/2010/main" val="501004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6C03928-62FD-45A0-B286-7E8FF7739AD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1D8ABF2-C162-4A2F-8C56-84B763F874DB}"/>
              </a:ext>
            </a:extLst>
          </p:cNvPr>
          <p:cNvSpPr>
            <a:spLocks noGrp="1"/>
          </p:cNvSpPr>
          <p:nvPr>
            <p:ph type="title"/>
          </p:nvPr>
        </p:nvSpPr>
        <p:spPr/>
        <p:txBody>
          <a:bodyPr/>
          <a:lstStyle/>
          <a:p>
            <a:r>
              <a:rPr lang="en-US" dirty="0"/>
              <a:t>Discussion: Referrals and Connections</a:t>
            </a:r>
          </a:p>
        </p:txBody>
      </p:sp>
      <p:sp>
        <p:nvSpPr>
          <p:cNvPr id="3" name="Content Placeholder 2">
            <a:extLst>
              <a:ext uri="{FF2B5EF4-FFF2-40B4-BE49-F238E27FC236}">
                <a16:creationId xmlns:a16="http://schemas.microsoft.com/office/drawing/2014/main" id="{3C95512B-0F11-49F4-814E-4826A1AA6957}"/>
              </a:ext>
            </a:extLst>
          </p:cNvPr>
          <p:cNvSpPr>
            <a:spLocks noGrp="1"/>
          </p:cNvSpPr>
          <p:nvPr>
            <p:ph idx="1"/>
          </p:nvPr>
        </p:nvSpPr>
        <p:spPr/>
        <p:txBody>
          <a:bodyPr>
            <a:normAutofit lnSpcReduction="10000"/>
          </a:bodyPr>
          <a:lstStyle/>
          <a:p>
            <a:pPr>
              <a:spcBef>
                <a:spcPts val="3600"/>
              </a:spcBef>
            </a:pPr>
            <a:r>
              <a:rPr lang="en-US" sz="3200" i="1" dirty="0">
                <a:solidFill>
                  <a:srgbClr val="02528A"/>
                </a:solidFill>
              </a:rPr>
              <a:t>For YHDP-funded projects: What is your vision for connecting the young people you serve to education?</a:t>
            </a:r>
          </a:p>
          <a:p>
            <a:pPr>
              <a:spcBef>
                <a:spcPts val="3600"/>
              </a:spcBef>
            </a:pPr>
            <a:r>
              <a:rPr lang="en-US" sz="3200" i="1" dirty="0">
                <a:solidFill>
                  <a:srgbClr val="02528A"/>
                </a:solidFill>
              </a:rPr>
              <a:t>For the group: How should YHDP projects and institutions of higher education connect young people they’re serving across systems?</a:t>
            </a:r>
          </a:p>
          <a:p>
            <a:pPr lvl="1">
              <a:spcBef>
                <a:spcPts val="3600"/>
              </a:spcBef>
            </a:pPr>
            <a:r>
              <a:rPr lang="en-US" i="1" dirty="0">
                <a:solidFill>
                  <a:srgbClr val="02528A"/>
                </a:solidFill>
              </a:rPr>
              <a:t>Coordinated entry?</a:t>
            </a:r>
          </a:p>
          <a:p>
            <a:pPr lvl="1">
              <a:spcBef>
                <a:spcPts val="3600"/>
              </a:spcBef>
            </a:pPr>
            <a:r>
              <a:rPr lang="en-US" i="1" dirty="0">
                <a:solidFill>
                  <a:srgbClr val="02528A"/>
                </a:solidFill>
              </a:rPr>
              <a:t>Some other way?</a:t>
            </a:r>
          </a:p>
        </p:txBody>
      </p:sp>
      <p:pic>
        <p:nvPicPr>
          <p:cNvPr id="4" name="Picture 3">
            <a:extLst>
              <a:ext uri="{FF2B5EF4-FFF2-40B4-BE49-F238E27FC236}">
                <a16:creationId xmlns:a16="http://schemas.microsoft.com/office/drawing/2014/main" id="{29A093AF-1252-4463-AC3D-0212271A2D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70465" y="502345"/>
            <a:ext cx="1494670" cy="1494670"/>
          </a:xfrm>
          <a:prstGeom prst="rect">
            <a:avLst/>
          </a:prstGeom>
        </p:spPr>
      </p:pic>
    </p:spTree>
    <p:extLst>
      <p:ext uri="{BB962C8B-B14F-4D97-AF65-F5344CB8AC3E}">
        <p14:creationId xmlns:p14="http://schemas.microsoft.com/office/powerpoint/2010/main" val="414233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5D10B08-4E3E-4A5C-BF43-CB7FFC6AE3F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D4DBE8E-0E9F-4929-9B70-E77FD2BCA5F4}"/>
              </a:ext>
            </a:extLst>
          </p:cNvPr>
          <p:cNvSpPr>
            <a:spLocks noGrp="1"/>
          </p:cNvSpPr>
          <p:nvPr>
            <p:ph type="title"/>
          </p:nvPr>
        </p:nvSpPr>
        <p:spPr/>
        <p:txBody>
          <a:bodyPr/>
          <a:lstStyle/>
          <a:p>
            <a:r>
              <a:rPr lang="en-US" dirty="0"/>
              <a:t>Shout out UCSD!</a:t>
            </a:r>
          </a:p>
        </p:txBody>
      </p:sp>
      <p:sp>
        <p:nvSpPr>
          <p:cNvPr id="3" name="Content Placeholder 2">
            <a:extLst>
              <a:ext uri="{FF2B5EF4-FFF2-40B4-BE49-F238E27FC236}">
                <a16:creationId xmlns:a16="http://schemas.microsoft.com/office/drawing/2014/main" id="{358D6017-A498-4461-8909-917E7296EC6F}"/>
              </a:ext>
            </a:extLst>
          </p:cNvPr>
          <p:cNvSpPr>
            <a:spLocks noGrp="1"/>
          </p:cNvSpPr>
          <p:nvPr>
            <p:ph idx="1"/>
          </p:nvPr>
        </p:nvSpPr>
        <p:spPr>
          <a:xfrm>
            <a:off x="844616" y="2067030"/>
            <a:ext cx="10515600" cy="4411829"/>
          </a:xfrm>
        </p:spPr>
        <p:txBody>
          <a:bodyPr anchor="ctr" anchorCtr="0">
            <a:normAutofit/>
          </a:bodyPr>
          <a:lstStyle/>
          <a:p>
            <a:pPr marL="45720" indent="0" algn="ctr">
              <a:buNone/>
            </a:pPr>
            <a:r>
              <a:rPr lang="en-US" sz="4800" b="1" dirty="0"/>
              <a:t>Thank you!</a:t>
            </a:r>
          </a:p>
          <a:p>
            <a:pPr marL="45720" indent="0" algn="ctr">
              <a:buNone/>
            </a:pPr>
            <a:endParaRPr lang="en-US" sz="4800" b="1" dirty="0"/>
          </a:p>
          <a:p>
            <a:pPr marL="45720" indent="0" algn="ctr">
              <a:buNone/>
            </a:pPr>
            <a:endParaRPr lang="en-US" sz="4000" b="1" dirty="0"/>
          </a:p>
          <a:p>
            <a:pPr marL="45720" indent="0" algn="ctr">
              <a:buNone/>
            </a:pPr>
            <a:endParaRPr lang="en-US" sz="4000" dirty="0">
              <a:hlinkClick r:id="rId3"/>
            </a:endParaRPr>
          </a:p>
          <a:p>
            <a:pPr marL="45720" indent="0" algn="ctr">
              <a:buNone/>
            </a:pPr>
            <a:r>
              <a:rPr lang="en-US" sz="3200" dirty="0">
                <a:hlinkClick r:id="rId3"/>
              </a:rPr>
              <a:t>https://basicneeds.ucsd.edu/</a:t>
            </a:r>
            <a:endParaRPr lang="en-US" sz="4000" b="1" dirty="0"/>
          </a:p>
        </p:txBody>
      </p:sp>
      <p:pic>
        <p:nvPicPr>
          <p:cNvPr id="10" name="Graphic 9">
            <a:extLst>
              <a:ext uri="{FF2B5EF4-FFF2-40B4-BE49-F238E27FC236}">
                <a16:creationId xmlns:a16="http://schemas.microsoft.com/office/drawing/2014/main" id="{F314530A-7FE6-4B42-BD24-39AEA09FCFC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25466" r="32043" b="27762"/>
          <a:stretch/>
        </p:blipFill>
        <p:spPr>
          <a:xfrm>
            <a:off x="1959738" y="3412276"/>
            <a:ext cx="8285356" cy="1817650"/>
          </a:xfrm>
          <a:prstGeom prst="rect">
            <a:avLst/>
          </a:prstGeom>
        </p:spPr>
      </p:pic>
    </p:spTree>
    <p:extLst>
      <p:ext uri="{BB962C8B-B14F-4D97-AF65-F5344CB8AC3E}">
        <p14:creationId xmlns:p14="http://schemas.microsoft.com/office/powerpoint/2010/main" val="3368356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5102957-1557-4F67-B171-DBC4B37F523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Speech Bubble: Rectangle with Corners Rounded 3">
            <a:extLst>
              <a:ext uri="{FF2B5EF4-FFF2-40B4-BE49-F238E27FC236}">
                <a16:creationId xmlns:a16="http://schemas.microsoft.com/office/drawing/2014/main" id="{60F30033-676F-4A8B-877E-8D8DD98D2118}"/>
              </a:ext>
            </a:extLst>
          </p:cNvPr>
          <p:cNvSpPr/>
          <p:nvPr/>
        </p:nvSpPr>
        <p:spPr>
          <a:xfrm>
            <a:off x="4038600" y="1600200"/>
            <a:ext cx="4114800" cy="3657600"/>
          </a:xfrm>
          <a:prstGeom prst="wedgeRoundRectCallout">
            <a:avLst>
              <a:gd name="adj1" fmla="val -33717"/>
              <a:gd name="adj2" fmla="val 71554"/>
              <a:gd name="adj3" fmla="val 16667"/>
            </a:avLst>
          </a:prstGeom>
          <a:solidFill>
            <a:srgbClr val="025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Q&amp;A and Discussion</a:t>
            </a:r>
          </a:p>
        </p:txBody>
      </p:sp>
    </p:spTree>
    <p:extLst>
      <p:ext uri="{BB962C8B-B14F-4D97-AF65-F5344CB8AC3E}">
        <p14:creationId xmlns:p14="http://schemas.microsoft.com/office/powerpoint/2010/main" val="3165814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CB67D6C-AC79-4DC6-ACB1-463D0D80EDD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67CBC9-0839-4C4F-B896-6A67232AD153}"/>
              </a:ext>
            </a:extLst>
          </p:cNvPr>
          <p:cNvSpPr>
            <a:spLocks noGrp="1"/>
          </p:cNvSpPr>
          <p:nvPr>
            <p:ph type="title"/>
          </p:nvPr>
        </p:nvSpPr>
        <p:spPr>
          <a:xfrm>
            <a:off x="844616" y="609600"/>
            <a:ext cx="10515600" cy="5605670"/>
          </a:xfrm>
        </p:spPr>
        <p:txBody>
          <a:bodyPr>
            <a:normAutofit/>
          </a:bodyPr>
          <a:lstStyle/>
          <a:p>
            <a:pPr algn="ctr"/>
            <a:r>
              <a:rPr lang="en-US" sz="4400" dirty="0"/>
              <a:t>BREAK TIME!</a:t>
            </a:r>
          </a:p>
        </p:txBody>
      </p:sp>
    </p:spTree>
    <p:extLst>
      <p:ext uri="{BB962C8B-B14F-4D97-AF65-F5344CB8AC3E}">
        <p14:creationId xmlns:p14="http://schemas.microsoft.com/office/powerpoint/2010/main" val="1424406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972BDF9-61B6-405A-83DD-2B760F7C5A3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49169" y="3168380"/>
            <a:ext cx="9966960" cy="3364942"/>
          </a:xfrm>
        </p:spPr>
        <p:txBody>
          <a:bodyPr anchor="ctr" anchorCtr="0">
            <a:noAutofit/>
          </a:bodyPr>
          <a:lstStyle/>
          <a:p>
            <a:r>
              <a:rPr lang="en-US" dirty="0"/>
              <a:t>CA AB74:</a:t>
            </a:r>
            <a:br>
              <a:rPr lang="en-US" dirty="0"/>
            </a:br>
            <a:r>
              <a:rPr lang="en-US" dirty="0"/>
              <a:t>College Rapid Rehousing</a:t>
            </a:r>
            <a:endParaRPr lang="en-US" sz="4800" b="0" dirty="0"/>
          </a:p>
        </p:txBody>
      </p:sp>
      <p:cxnSp>
        <p:nvCxnSpPr>
          <p:cNvPr id="9" name="Straight Connector 8"/>
          <p:cNvCxnSpPr/>
          <p:nvPr/>
        </p:nvCxnSpPr>
        <p:spPr>
          <a:xfrm>
            <a:off x="2017849" y="316838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795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719A0C-ECAF-43A2-BAE6-8FE14285B42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9CFB931-5760-48C8-A36A-8DCA9F2DFFF0}"/>
              </a:ext>
            </a:extLst>
          </p:cNvPr>
          <p:cNvSpPr>
            <a:spLocks noGrp="1"/>
          </p:cNvSpPr>
          <p:nvPr>
            <p:ph type="title"/>
          </p:nvPr>
        </p:nvSpPr>
        <p:spPr/>
        <p:txBody>
          <a:bodyPr/>
          <a:lstStyle/>
          <a:p>
            <a:r>
              <a:rPr lang="en-US" dirty="0"/>
              <a:t>Shout out to JBAY!</a:t>
            </a:r>
          </a:p>
        </p:txBody>
      </p:sp>
      <p:sp>
        <p:nvSpPr>
          <p:cNvPr id="3" name="Content Placeholder 2">
            <a:extLst>
              <a:ext uri="{FF2B5EF4-FFF2-40B4-BE49-F238E27FC236}">
                <a16:creationId xmlns:a16="http://schemas.microsoft.com/office/drawing/2014/main" id="{7DDCA9B6-1248-4877-A214-29C945C0AA70}"/>
              </a:ext>
            </a:extLst>
          </p:cNvPr>
          <p:cNvSpPr>
            <a:spLocks noGrp="1"/>
          </p:cNvSpPr>
          <p:nvPr>
            <p:ph idx="1"/>
          </p:nvPr>
        </p:nvSpPr>
        <p:spPr/>
        <p:txBody>
          <a:bodyPr/>
          <a:lstStyle/>
          <a:p>
            <a:pPr marL="45720" indent="0" algn="ctr">
              <a:buNone/>
            </a:pPr>
            <a:r>
              <a:rPr lang="en-US" dirty="0"/>
              <a:t>Many thanks to JBAY for their vision, advocacy, and ongoing support!</a:t>
            </a:r>
          </a:p>
          <a:p>
            <a:pPr marL="45720" indent="0" algn="ctr">
              <a:buNone/>
            </a:pPr>
            <a:endParaRPr lang="en-US" dirty="0"/>
          </a:p>
          <a:p>
            <a:pPr marL="45720" indent="0" algn="ctr">
              <a:buNone/>
            </a:pPr>
            <a:endParaRPr lang="en-US" dirty="0"/>
          </a:p>
          <a:p>
            <a:pPr marL="45720" indent="0" algn="ctr">
              <a:buNone/>
            </a:pPr>
            <a:endParaRPr lang="en-US" dirty="0"/>
          </a:p>
          <a:p>
            <a:pPr marL="45720" indent="0" algn="ctr">
              <a:buNone/>
            </a:pPr>
            <a:endParaRPr lang="en-US" dirty="0"/>
          </a:p>
          <a:p>
            <a:pPr marL="45720" indent="0" algn="ctr">
              <a:buNone/>
            </a:pPr>
            <a:r>
              <a:rPr lang="en-US" dirty="0">
                <a:hlinkClick r:id="rId2"/>
              </a:rPr>
              <a:t>https://www.jbaforyouth.org/</a:t>
            </a:r>
            <a:endParaRPr lang="en-US" dirty="0"/>
          </a:p>
        </p:txBody>
      </p:sp>
      <p:pic>
        <p:nvPicPr>
          <p:cNvPr id="2052" name="Picture 4" descr="Image result for john burton advocates for youth logo">
            <a:extLst>
              <a:ext uri="{FF2B5EF4-FFF2-40B4-BE49-F238E27FC236}">
                <a16:creationId xmlns:a16="http://schemas.microsoft.com/office/drawing/2014/main" id="{F7F129F0-BC1D-4C01-A423-E323FC9437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9125" y="3429000"/>
            <a:ext cx="33337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764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97C6AED-FD59-4FBC-B9B2-DB40FCA8FBD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C98485-C1C8-4A6C-87EC-9BA802C9AA9C}"/>
              </a:ext>
            </a:extLst>
          </p:cNvPr>
          <p:cNvSpPr>
            <a:spLocks noGrp="1"/>
          </p:cNvSpPr>
          <p:nvPr>
            <p:ph type="title"/>
          </p:nvPr>
        </p:nvSpPr>
        <p:spPr/>
        <p:txBody>
          <a:bodyPr/>
          <a:lstStyle/>
          <a:p>
            <a:r>
              <a:rPr lang="en-US" dirty="0"/>
              <a:t>AB74 Basics</a:t>
            </a:r>
          </a:p>
        </p:txBody>
      </p:sp>
      <p:sp>
        <p:nvSpPr>
          <p:cNvPr id="3" name="Content Placeholder 2">
            <a:extLst>
              <a:ext uri="{FF2B5EF4-FFF2-40B4-BE49-F238E27FC236}">
                <a16:creationId xmlns:a16="http://schemas.microsoft.com/office/drawing/2014/main" id="{9320659D-737E-496C-A4AD-5255922A61C3}"/>
              </a:ext>
            </a:extLst>
          </p:cNvPr>
          <p:cNvSpPr>
            <a:spLocks noGrp="1"/>
          </p:cNvSpPr>
          <p:nvPr>
            <p:ph idx="1"/>
          </p:nvPr>
        </p:nvSpPr>
        <p:spPr>
          <a:xfrm>
            <a:off x="844616" y="2067030"/>
            <a:ext cx="6147199" cy="4297680"/>
          </a:xfrm>
        </p:spPr>
        <p:txBody>
          <a:bodyPr>
            <a:normAutofit lnSpcReduction="10000"/>
          </a:bodyPr>
          <a:lstStyle/>
          <a:p>
            <a:pPr>
              <a:spcBef>
                <a:spcPts val="1800"/>
              </a:spcBef>
            </a:pPr>
            <a:r>
              <a:rPr lang="en-US" dirty="0"/>
              <a:t>$19 million allocated to college rapid rehousing in the CA 2019-2020 State Budget bill (AB 74); signed Summer 2019</a:t>
            </a:r>
          </a:p>
          <a:p>
            <a:pPr>
              <a:spcBef>
                <a:spcPts val="1800"/>
              </a:spcBef>
            </a:pPr>
            <a:r>
              <a:rPr lang="en-US" dirty="0"/>
              <a:t>Purpose: To assist homeless and housing insecure college students through housing and wrap-around services provided through higher education/community partnerships</a:t>
            </a:r>
          </a:p>
          <a:p>
            <a:pPr>
              <a:spcBef>
                <a:spcPts val="1800"/>
              </a:spcBef>
            </a:pPr>
            <a:r>
              <a:rPr lang="en-US" dirty="0">
                <a:hlinkClick r:id="rId3"/>
              </a:rPr>
              <a:t>JBAY AB74 Fact Sheet</a:t>
            </a:r>
            <a:endParaRPr lang="en-US" dirty="0"/>
          </a:p>
        </p:txBody>
      </p:sp>
      <p:graphicFrame>
        <p:nvGraphicFramePr>
          <p:cNvPr id="5" name="Object 4">
            <a:extLst>
              <a:ext uri="{FF2B5EF4-FFF2-40B4-BE49-F238E27FC236}">
                <a16:creationId xmlns:a16="http://schemas.microsoft.com/office/drawing/2014/main" id="{39D54506-F0A8-4958-A760-FC705DB0275B}"/>
              </a:ext>
            </a:extLst>
          </p:cNvPr>
          <p:cNvGraphicFramePr>
            <a:graphicFrameLocks noChangeAspect="1"/>
          </p:cNvGraphicFramePr>
          <p:nvPr>
            <p:extLst>
              <p:ext uri="{D42A27DB-BD31-4B8C-83A1-F6EECF244321}">
                <p14:modId xmlns:p14="http://schemas.microsoft.com/office/powerpoint/2010/main" val="498075238"/>
              </p:ext>
            </p:extLst>
          </p:nvPr>
        </p:nvGraphicFramePr>
        <p:xfrm>
          <a:off x="7828158" y="685800"/>
          <a:ext cx="3694494" cy="5486400"/>
        </p:xfrm>
        <a:graphic>
          <a:graphicData uri="http://schemas.openxmlformats.org/presentationml/2006/ole">
            <mc:AlternateContent xmlns:mc="http://schemas.openxmlformats.org/markup-compatibility/2006">
              <mc:Choice xmlns:v="urn:schemas-microsoft-com:vml" Requires="v">
                <p:oleObj spid="_x0000_s5136" r:id="rId4" imgW="5113440" imgH="7600680" progId="">
                  <p:embed/>
                </p:oleObj>
              </mc:Choice>
              <mc:Fallback>
                <p:oleObj r:id="rId4" imgW="5113440" imgH="7600680" progId="">
                  <p:embed/>
                  <p:pic>
                    <p:nvPicPr>
                      <p:cNvPr id="0" name=""/>
                      <p:cNvPicPr/>
                      <p:nvPr/>
                    </p:nvPicPr>
                    <p:blipFill>
                      <a:blip r:embed="rId5"/>
                      <a:stretch>
                        <a:fillRect/>
                      </a:stretch>
                    </p:blipFill>
                    <p:spPr>
                      <a:xfrm>
                        <a:off x="7828158" y="685800"/>
                        <a:ext cx="3694494" cy="548640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751010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5074778-099B-4478-9266-F36642569F3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63CCE74-FD54-4925-BC60-C0DD86751A61}"/>
              </a:ext>
            </a:extLst>
          </p:cNvPr>
          <p:cNvSpPr>
            <a:spLocks noGrp="1"/>
          </p:cNvSpPr>
          <p:nvPr>
            <p:ph type="title"/>
          </p:nvPr>
        </p:nvSpPr>
        <p:spPr/>
        <p:txBody>
          <a:bodyPr/>
          <a:lstStyle/>
          <a:p>
            <a:r>
              <a:rPr lang="en-US" dirty="0"/>
              <a:t>AB74 Purpose and Vision</a:t>
            </a:r>
          </a:p>
        </p:txBody>
      </p:sp>
      <p:graphicFrame>
        <p:nvGraphicFramePr>
          <p:cNvPr id="4" name="Content Placeholder 3">
            <a:extLst>
              <a:ext uri="{FF2B5EF4-FFF2-40B4-BE49-F238E27FC236}">
                <a16:creationId xmlns:a16="http://schemas.microsoft.com/office/drawing/2014/main" id="{72651ECC-ABAB-43C6-BB5C-044FFCD32560}"/>
              </a:ext>
            </a:extLst>
          </p:cNvPr>
          <p:cNvGraphicFramePr>
            <a:graphicFrameLocks noGrp="1"/>
          </p:cNvGraphicFramePr>
          <p:nvPr>
            <p:ph idx="1"/>
            <p:extLst>
              <p:ext uri="{D42A27DB-BD31-4B8C-83A1-F6EECF244321}">
                <p14:modId xmlns:p14="http://schemas.microsoft.com/office/powerpoint/2010/main" val="2232626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762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09D092-A290-44FD-8341-ED1B491FE28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EF6ADD-8E81-4A7B-82E4-6AF4FAC1EAC5}"/>
              </a:ext>
            </a:extLst>
          </p:cNvPr>
          <p:cNvSpPr>
            <a:spLocks noGrp="1"/>
          </p:cNvSpPr>
          <p:nvPr>
            <p:ph type="title"/>
          </p:nvPr>
        </p:nvSpPr>
        <p:spPr/>
        <p:txBody>
          <a:bodyPr/>
          <a:lstStyle/>
          <a:p>
            <a:r>
              <a:rPr lang="en-US" dirty="0"/>
              <a:t>Model Program: </a:t>
            </a:r>
            <a:r>
              <a:rPr lang="en-US" dirty="0" err="1"/>
              <a:t>Jovenes</a:t>
            </a:r>
            <a:r>
              <a:rPr lang="en-US" dirty="0"/>
              <a:t>, Inc (Los Angeles)</a:t>
            </a:r>
          </a:p>
        </p:txBody>
      </p:sp>
      <p:sp>
        <p:nvSpPr>
          <p:cNvPr id="3" name="Content Placeholder 2">
            <a:extLst>
              <a:ext uri="{FF2B5EF4-FFF2-40B4-BE49-F238E27FC236}">
                <a16:creationId xmlns:a16="http://schemas.microsoft.com/office/drawing/2014/main" id="{C2164940-BEF4-455F-ADFF-69BE820BE145}"/>
              </a:ext>
            </a:extLst>
          </p:cNvPr>
          <p:cNvSpPr>
            <a:spLocks noGrp="1"/>
          </p:cNvSpPr>
          <p:nvPr>
            <p:ph idx="1"/>
          </p:nvPr>
        </p:nvSpPr>
        <p:spPr/>
        <p:txBody>
          <a:bodyPr>
            <a:normAutofit/>
          </a:bodyPr>
          <a:lstStyle/>
          <a:p>
            <a:r>
              <a:rPr lang="en-US" dirty="0"/>
              <a:t>“The College Success Initiative”</a:t>
            </a:r>
          </a:p>
          <a:p>
            <a:r>
              <a:rPr lang="en-US" dirty="0"/>
              <a:t>Housing (bridge housing, short-term host homes, RRH) + peer navigator support + connection to LA coordinated entry system</a:t>
            </a:r>
          </a:p>
          <a:p>
            <a:r>
              <a:rPr lang="en-US" dirty="0"/>
              <a:t>Outcomes: “Over 80% of our students have persisted in school, and we’ve already celebrated numerous graduations and transfers”</a:t>
            </a:r>
            <a:br>
              <a:rPr lang="en-US" dirty="0"/>
            </a:br>
            <a:endParaRPr lang="en-US" dirty="0"/>
          </a:p>
          <a:p>
            <a:pPr marL="45720" indent="0" algn="ctr">
              <a:buNone/>
            </a:pPr>
            <a:r>
              <a:rPr lang="en-US" sz="2400" dirty="0"/>
              <a:t>Eric Hubbard, Director of Development &amp; Strategic Partnerships</a:t>
            </a:r>
            <a:br>
              <a:rPr lang="en-US" sz="2400" dirty="0"/>
            </a:br>
            <a:r>
              <a:rPr lang="en-US" sz="2400" dirty="0">
                <a:hlinkClick r:id="rId2"/>
              </a:rPr>
              <a:t>EHubbard@jovenesinc.org</a:t>
            </a:r>
            <a:br>
              <a:rPr lang="en-US" sz="2400" dirty="0"/>
            </a:br>
            <a:r>
              <a:rPr lang="en-US" sz="2400" dirty="0">
                <a:hlinkClick r:id="rId3"/>
              </a:rPr>
              <a:t>https://www.jovenesinc.org/college-housing/</a:t>
            </a:r>
            <a:endParaRPr lang="en-US" sz="2400" dirty="0"/>
          </a:p>
        </p:txBody>
      </p:sp>
      <p:pic>
        <p:nvPicPr>
          <p:cNvPr id="7170" name="Picture 2" descr="Image result for jovenes los angeles logo">
            <a:extLst>
              <a:ext uri="{FF2B5EF4-FFF2-40B4-BE49-F238E27FC236}">
                <a16:creationId xmlns:a16="http://schemas.microsoft.com/office/drawing/2014/main" id="{6BD4C66E-4231-4823-9324-735AA80C90E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65227" y="527487"/>
            <a:ext cx="2011680"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87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4B892BF-870F-4E45-8FEB-E2BF858D21F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7772AA3-E3E3-4F95-907E-E5A5A6E46650}"/>
              </a:ext>
            </a:extLst>
          </p:cNvPr>
          <p:cNvSpPr>
            <a:spLocks noGrp="1"/>
          </p:cNvSpPr>
          <p:nvPr>
            <p:ph type="title"/>
          </p:nvPr>
        </p:nvSpPr>
        <p:spPr/>
        <p:txBody>
          <a:bodyPr/>
          <a:lstStyle/>
          <a:p>
            <a:r>
              <a:rPr lang="en-US" dirty="0"/>
              <a:t>RRH 101</a:t>
            </a:r>
          </a:p>
        </p:txBody>
      </p:sp>
      <p:sp>
        <p:nvSpPr>
          <p:cNvPr id="3" name="Content Placeholder 2">
            <a:extLst>
              <a:ext uri="{FF2B5EF4-FFF2-40B4-BE49-F238E27FC236}">
                <a16:creationId xmlns:a16="http://schemas.microsoft.com/office/drawing/2014/main" id="{70D2F44D-FC2B-44FE-B620-E9303084EB95}"/>
              </a:ext>
            </a:extLst>
          </p:cNvPr>
          <p:cNvSpPr>
            <a:spLocks noGrp="1"/>
          </p:cNvSpPr>
          <p:nvPr>
            <p:ph idx="1"/>
          </p:nvPr>
        </p:nvSpPr>
        <p:spPr/>
        <p:txBody>
          <a:bodyPr/>
          <a:lstStyle/>
          <a:p>
            <a:pPr marL="0" indent="0" algn="ctr">
              <a:spcBef>
                <a:spcPts val="1200"/>
              </a:spcBef>
              <a:buNone/>
            </a:pPr>
            <a:r>
              <a:rPr lang="en-US" dirty="0">
                <a:solidFill>
                  <a:srgbClr val="02528A"/>
                </a:solidFill>
              </a:rPr>
              <a:t>Funds “shall be available to support </a:t>
            </a:r>
            <a:r>
              <a:rPr lang="en-US" b="1" u="sng" dirty="0">
                <a:solidFill>
                  <a:srgbClr val="02528A"/>
                </a:solidFill>
              </a:rPr>
              <a:t>rapid rehousing efforts</a:t>
            </a:r>
            <a:r>
              <a:rPr lang="en-US" dirty="0">
                <a:solidFill>
                  <a:srgbClr val="02528A"/>
                </a:solidFill>
              </a:rPr>
              <a:t> assisting homeless and housing insecure students”</a:t>
            </a:r>
          </a:p>
          <a:p>
            <a:pPr marL="0" indent="0" algn="ctr">
              <a:spcBef>
                <a:spcPts val="1200"/>
              </a:spcBef>
              <a:buNone/>
            </a:pPr>
            <a:endParaRPr lang="en-US" dirty="0">
              <a:solidFill>
                <a:srgbClr val="02528A"/>
              </a:solidFill>
            </a:endParaRPr>
          </a:p>
          <a:p>
            <a:pPr marL="287338" indent="-287338">
              <a:spcBef>
                <a:spcPts val="1200"/>
              </a:spcBef>
            </a:pPr>
            <a:r>
              <a:rPr lang="en-US" sz="2400" dirty="0"/>
              <a:t>RRH is an approach that quickly moves households experiencing homelessness into long-term permanent housing, typically in the private market.</a:t>
            </a:r>
          </a:p>
          <a:p>
            <a:pPr marL="287338" indent="-287338">
              <a:spcBef>
                <a:spcPts val="1200"/>
              </a:spcBef>
            </a:pPr>
            <a:r>
              <a:rPr lang="en-US" sz="2400" dirty="0"/>
              <a:t>Typical components of RRH support:</a:t>
            </a:r>
          </a:p>
          <a:p>
            <a:pPr lvl="1" indent="-217488">
              <a:spcBef>
                <a:spcPts val="1200"/>
              </a:spcBef>
            </a:pPr>
            <a:r>
              <a:rPr lang="en-US" sz="2000" dirty="0"/>
              <a:t>housing search and move-in support</a:t>
            </a:r>
          </a:p>
          <a:p>
            <a:pPr lvl="1" indent="-217488">
              <a:spcBef>
                <a:spcPts val="1200"/>
              </a:spcBef>
            </a:pPr>
            <a:r>
              <a:rPr lang="en-US" sz="2000" dirty="0"/>
              <a:t>time-limited, flexible rental subsidies</a:t>
            </a:r>
          </a:p>
          <a:p>
            <a:pPr lvl="1" indent="-217488">
              <a:spcBef>
                <a:spcPts val="1200"/>
              </a:spcBef>
            </a:pPr>
            <a:r>
              <a:rPr lang="en-US" sz="2000" dirty="0"/>
              <a:t>case management to support housing stability</a:t>
            </a:r>
          </a:p>
        </p:txBody>
      </p:sp>
      <p:pic>
        <p:nvPicPr>
          <p:cNvPr id="5" name="Graphic 4" descr="Home">
            <a:extLst>
              <a:ext uri="{FF2B5EF4-FFF2-40B4-BE49-F238E27FC236}">
                <a16:creationId xmlns:a16="http://schemas.microsoft.com/office/drawing/2014/main" id="{894C26FA-AD11-4545-B2BF-A6E75CA650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56127" y="330750"/>
            <a:ext cx="1371600" cy="1371600"/>
          </a:xfrm>
          <a:prstGeom prst="rect">
            <a:avLst/>
          </a:prstGeom>
        </p:spPr>
      </p:pic>
    </p:spTree>
    <p:extLst>
      <p:ext uri="{BB962C8B-B14F-4D97-AF65-F5344CB8AC3E}">
        <p14:creationId xmlns:p14="http://schemas.microsoft.com/office/powerpoint/2010/main" val="1950625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F1BE0AB-5BBA-4941-93F7-B8B9C21D95B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85CE00-C90E-45D9-93E4-7F71A26EA90C}"/>
              </a:ext>
            </a:extLst>
          </p:cNvPr>
          <p:cNvSpPr>
            <a:spLocks noGrp="1"/>
          </p:cNvSpPr>
          <p:nvPr>
            <p:ph type="title"/>
          </p:nvPr>
        </p:nvSpPr>
        <p:spPr/>
        <p:txBody>
          <a:bodyPr/>
          <a:lstStyle/>
          <a:p>
            <a:r>
              <a:rPr lang="en-US" dirty="0"/>
              <a:t>Mandatory Use of AB74 Funds</a:t>
            </a:r>
          </a:p>
        </p:txBody>
      </p:sp>
      <p:sp>
        <p:nvSpPr>
          <p:cNvPr id="3" name="Content Placeholder 2">
            <a:extLst>
              <a:ext uri="{FF2B5EF4-FFF2-40B4-BE49-F238E27FC236}">
                <a16:creationId xmlns:a16="http://schemas.microsoft.com/office/drawing/2014/main" id="{19055760-FFF1-4E84-B352-0F78212ED513}"/>
              </a:ext>
            </a:extLst>
          </p:cNvPr>
          <p:cNvSpPr>
            <a:spLocks noGrp="1"/>
          </p:cNvSpPr>
          <p:nvPr>
            <p:ph idx="1"/>
          </p:nvPr>
        </p:nvSpPr>
        <p:spPr/>
        <p:txBody>
          <a:bodyPr>
            <a:normAutofit/>
          </a:bodyPr>
          <a:lstStyle/>
          <a:p>
            <a:pPr marL="0" indent="0" algn="ctr">
              <a:spcBef>
                <a:spcPts val="1200"/>
              </a:spcBef>
              <a:buNone/>
            </a:pPr>
            <a:r>
              <a:rPr lang="en-US" sz="2600" dirty="0">
                <a:solidFill>
                  <a:srgbClr val="02528A"/>
                </a:solidFill>
              </a:rPr>
              <a:t>“Campuses </a:t>
            </a:r>
            <a:r>
              <a:rPr lang="en-US" sz="2600" b="1" u="sng" dirty="0">
                <a:solidFill>
                  <a:srgbClr val="02528A"/>
                </a:solidFill>
              </a:rPr>
              <a:t>shall establish ongoing partnerships with community organizations</a:t>
            </a:r>
            <a:r>
              <a:rPr lang="en-US" sz="2600" dirty="0">
                <a:solidFill>
                  <a:srgbClr val="02528A"/>
                </a:solidFill>
              </a:rPr>
              <a:t> that have a tradition of helping populations experiencing homelessness to provide wraparound services and rental subsidies for students.”</a:t>
            </a:r>
            <a:endParaRPr lang="en-US" sz="1200" dirty="0"/>
          </a:p>
          <a:p>
            <a:pPr>
              <a:spcBef>
                <a:spcPts val="1200"/>
              </a:spcBef>
            </a:pPr>
            <a:r>
              <a:rPr lang="en-US" sz="2400" dirty="0"/>
              <a:t>Mandate to partner with experienced housing providers with expertise in </a:t>
            </a:r>
          </a:p>
          <a:p>
            <a:pPr lvl="1">
              <a:spcBef>
                <a:spcPts val="1200"/>
              </a:spcBef>
            </a:pPr>
            <a:r>
              <a:rPr lang="en-US" sz="2000" dirty="0"/>
              <a:t>finding housing</a:t>
            </a:r>
          </a:p>
          <a:p>
            <a:pPr lvl="1">
              <a:spcBef>
                <a:spcPts val="1200"/>
              </a:spcBef>
            </a:pPr>
            <a:r>
              <a:rPr lang="en-US" sz="2000" dirty="0"/>
              <a:t>managing tenant/landlord relationships</a:t>
            </a:r>
          </a:p>
          <a:p>
            <a:pPr lvl="1">
              <a:spcBef>
                <a:spcPts val="1200"/>
              </a:spcBef>
            </a:pPr>
            <a:r>
              <a:rPr lang="en-US" sz="2000" dirty="0"/>
              <a:t>administering ongoing rental subsidies for students requiring more intensive intervention </a:t>
            </a:r>
          </a:p>
          <a:p>
            <a:pPr>
              <a:spcBef>
                <a:spcPts val="1200"/>
              </a:spcBef>
            </a:pPr>
            <a:r>
              <a:rPr lang="en-US" sz="2400" dirty="0"/>
              <a:t>Ongoing rental subsidies provided directly by a housing provider may not reduce a student’s eligibility for financial aid</a:t>
            </a:r>
          </a:p>
        </p:txBody>
      </p:sp>
      <p:pic>
        <p:nvPicPr>
          <p:cNvPr id="5" name="Graphic 4" descr="Money">
            <a:extLst>
              <a:ext uri="{FF2B5EF4-FFF2-40B4-BE49-F238E27FC236}">
                <a16:creationId xmlns:a16="http://schemas.microsoft.com/office/drawing/2014/main" id="{09EB6549-D502-47EB-8E18-C29D67A2661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2312" y="432330"/>
            <a:ext cx="1371600" cy="1371600"/>
          </a:xfrm>
          <a:prstGeom prst="rect">
            <a:avLst/>
          </a:prstGeom>
        </p:spPr>
      </p:pic>
    </p:spTree>
    <p:extLst>
      <p:ext uri="{BB962C8B-B14F-4D97-AF65-F5344CB8AC3E}">
        <p14:creationId xmlns:p14="http://schemas.microsoft.com/office/powerpoint/2010/main" val="659579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76CEB99-6EFA-44FA-A6E9-6842F8193F1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7D89790-0BEB-4AE1-8B73-A4D66305EC21}"/>
              </a:ext>
            </a:extLst>
          </p:cNvPr>
          <p:cNvSpPr>
            <a:spLocks noGrp="1"/>
          </p:cNvSpPr>
          <p:nvPr>
            <p:ph type="title"/>
          </p:nvPr>
        </p:nvSpPr>
        <p:spPr/>
        <p:txBody>
          <a:bodyPr/>
          <a:lstStyle/>
          <a:p>
            <a:r>
              <a:rPr lang="en-US" dirty="0"/>
              <a:t>Optional Uses of AB74 Funds</a:t>
            </a:r>
          </a:p>
        </p:txBody>
      </p:sp>
      <p:sp>
        <p:nvSpPr>
          <p:cNvPr id="3" name="Content Placeholder 2">
            <a:extLst>
              <a:ext uri="{FF2B5EF4-FFF2-40B4-BE49-F238E27FC236}">
                <a16:creationId xmlns:a16="http://schemas.microsoft.com/office/drawing/2014/main" id="{74E8AFFE-3355-4E70-85E1-8C129B8390BF}"/>
              </a:ext>
            </a:extLst>
          </p:cNvPr>
          <p:cNvSpPr>
            <a:spLocks noGrp="1"/>
          </p:cNvSpPr>
          <p:nvPr>
            <p:ph idx="1"/>
          </p:nvPr>
        </p:nvSpPr>
        <p:spPr/>
        <p:txBody>
          <a:bodyPr/>
          <a:lstStyle/>
          <a:p>
            <a:pPr marL="0" indent="0">
              <a:spcBef>
                <a:spcPts val="3600"/>
              </a:spcBef>
              <a:buNone/>
            </a:pPr>
            <a:r>
              <a:rPr lang="en-US" dirty="0"/>
              <a:t>Funds may be used for (but authorized uses are not limited to):</a:t>
            </a:r>
          </a:p>
          <a:p>
            <a:pPr marL="233363" indent="-233363">
              <a:spcBef>
                <a:spcPts val="3600"/>
              </a:spcBef>
            </a:pPr>
            <a:r>
              <a:rPr lang="en-US" sz="2400" dirty="0"/>
              <a:t>Connecting students with community case managers who have knowledge and expertise in accessing safety net resources</a:t>
            </a:r>
          </a:p>
          <a:p>
            <a:pPr marL="233363" indent="-233363">
              <a:spcBef>
                <a:spcPts val="3600"/>
              </a:spcBef>
            </a:pPr>
            <a:r>
              <a:rPr lang="en-US" sz="2400" dirty="0"/>
              <a:t>Establishing ongoing emergency housing procedures, including on-campus and off-campus resources</a:t>
            </a:r>
          </a:p>
          <a:p>
            <a:pPr marL="233363" indent="-233363">
              <a:spcBef>
                <a:spcPts val="3600"/>
              </a:spcBef>
            </a:pPr>
            <a:r>
              <a:rPr lang="en-US" sz="2400" dirty="0"/>
              <a:t>Providing emergency grants that are necessary to secure housing or to prevent the imminent loss of housing</a:t>
            </a:r>
          </a:p>
        </p:txBody>
      </p:sp>
      <p:pic>
        <p:nvPicPr>
          <p:cNvPr id="4" name="Graphic 3" descr="Money">
            <a:extLst>
              <a:ext uri="{FF2B5EF4-FFF2-40B4-BE49-F238E27FC236}">
                <a16:creationId xmlns:a16="http://schemas.microsoft.com/office/drawing/2014/main" id="{07779448-50F1-4DD1-844A-B7F7AF120AF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2312" y="432330"/>
            <a:ext cx="1371600" cy="1371600"/>
          </a:xfrm>
          <a:prstGeom prst="rect">
            <a:avLst/>
          </a:prstGeom>
        </p:spPr>
      </p:pic>
    </p:spTree>
    <p:extLst>
      <p:ext uri="{BB962C8B-B14F-4D97-AF65-F5344CB8AC3E}">
        <p14:creationId xmlns:p14="http://schemas.microsoft.com/office/powerpoint/2010/main" val="371831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3ED84F6-A0FC-4F86-B004-2903C33EE83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593F3A-C42C-4507-AE26-370CE2FBC229}"/>
              </a:ext>
            </a:extLst>
          </p:cNvPr>
          <p:cNvSpPr>
            <a:spLocks noGrp="1"/>
          </p:cNvSpPr>
          <p:nvPr>
            <p:ph type="title"/>
          </p:nvPr>
        </p:nvSpPr>
        <p:spPr/>
        <p:txBody>
          <a:bodyPr/>
          <a:lstStyle/>
          <a:p>
            <a:r>
              <a:rPr lang="en-US" dirty="0"/>
              <a:t>Where We’re Headed Today</a:t>
            </a:r>
          </a:p>
        </p:txBody>
      </p:sp>
      <p:sp>
        <p:nvSpPr>
          <p:cNvPr id="3" name="Content Placeholder 2">
            <a:extLst>
              <a:ext uri="{FF2B5EF4-FFF2-40B4-BE49-F238E27FC236}">
                <a16:creationId xmlns:a16="http://schemas.microsoft.com/office/drawing/2014/main" id="{376B340A-1488-4E20-B0DB-8963A3E63D86}"/>
              </a:ext>
            </a:extLst>
          </p:cNvPr>
          <p:cNvSpPr>
            <a:spLocks noGrp="1"/>
          </p:cNvSpPr>
          <p:nvPr>
            <p:ph idx="1"/>
          </p:nvPr>
        </p:nvSpPr>
        <p:spPr/>
        <p:txBody>
          <a:bodyPr/>
          <a:lstStyle/>
          <a:p>
            <a:pPr>
              <a:spcBef>
                <a:spcPts val="1800"/>
              </a:spcBef>
            </a:pPr>
            <a:r>
              <a:rPr lang="en-US" dirty="0"/>
              <a:t>Introductions</a:t>
            </a:r>
          </a:p>
          <a:p>
            <a:pPr>
              <a:spcBef>
                <a:spcPts val="1800"/>
              </a:spcBef>
            </a:pPr>
            <a:r>
              <a:rPr lang="en-US" dirty="0"/>
              <a:t>Context, catch-up, and moving forward (your survey responses)</a:t>
            </a:r>
          </a:p>
          <a:p>
            <a:pPr>
              <a:spcBef>
                <a:spcPts val="1800"/>
              </a:spcBef>
            </a:pPr>
            <a:r>
              <a:rPr lang="en-US" dirty="0"/>
              <a:t>Topic deep-dive: Identification</a:t>
            </a:r>
          </a:p>
          <a:p>
            <a:pPr>
              <a:spcBef>
                <a:spcPts val="1800"/>
              </a:spcBef>
            </a:pPr>
            <a:r>
              <a:rPr lang="en-US" dirty="0"/>
              <a:t>YHDP project meet and greet</a:t>
            </a:r>
          </a:p>
          <a:p>
            <a:pPr>
              <a:spcBef>
                <a:spcPts val="1800"/>
              </a:spcBef>
            </a:pPr>
            <a:r>
              <a:rPr lang="en-US" dirty="0"/>
              <a:t>AB74 college rapid rehousing</a:t>
            </a:r>
          </a:p>
          <a:p>
            <a:pPr>
              <a:spcBef>
                <a:spcPts val="1800"/>
              </a:spcBef>
            </a:pPr>
            <a:r>
              <a:rPr lang="en-US" dirty="0"/>
              <a:t>Student scenarios</a:t>
            </a:r>
          </a:p>
          <a:p>
            <a:pPr>
              <a:spcBef>
                <a:spcPts val="1800"/>
              </a:spcBef>
            </a:pPr>
            <a:r>
              <a:rPr lang="en-US" dirty="0"/>
              <a:t>Sip, snack, and shoot the (professional) breeze</a:t>
            </a:r>
          </a:p>
        </p:txBody>
      </p:sp>
      <p:graphicFrame>
        <p:nvGraphicFramePr>
          <p:cNvPr id="4" name="Object 3">
            <a:extLst>
              <a:ext uri="{FF2B5EF4-FFF2-40B4-BE49-F238E27FC236}">
                <a16:creationId xmlns:a16="http://schemas.microsoft.com/office/drawing/2014/main" id="{AAA24908-17EB-4F9E-9D46-0E9209A38A0F}"/>
              </a:ext>
            </a:extLst>
          </p:cNvPr>
          <p:cNvGraphicFramePr>
            <a:graphicFrameLocks noChangeAspect="1"/>
          </p:cNvGraphicFramePr>
          <p:nvPr>
            <p:extLst>
              <p:ext uri="{D42A27DB-BD31-4B8C-83A1-F6EECF244321}">
                <p14:modId xmlns:p14="http://schemas.microsoft.com/office/powerpoint/2010/main" val="257235491"/>
              </p:ext>
            </p:extLst>
          </p:nvPr>
        </p:nvGraphicFramePr>
        <p:xfrm>
          <a:off x="9539338" y="609600"/>
          <a:ext cx="2063620" cy="1188720"/>
        </p:xfrm>
        <a:graphic>
          <a:graphicData uri="http://schemas.openxmlformats.org/presentationml/2006/ole">
            <mc:AlternateContent xmlns:mc="http://schemas.openxmlformats.org/markup-compatibility/2006">
              <mc:Choice xmlns:v="urn:schemas-microsoft-com:vml" Requires="v">
                <p:oleObj spid="_x0000_s3095" r:id="rId4" imgW="2755440" imgH="1587240" progId="">
                  <p:embed/>
                </p:oleObj>
              </mc:Choice>
              <mc:Fallback>
                <p:oleObj r:id="rId4" imgW="2755440" imgH="1587240" progId="">
                  <p:embed/>
                  <p:pic>
                    <p:nvPicPr>
                      <p:cNvPr id="0" name=""/>
                      <p:cNvPicPr/>
                      <p:nvPr/>
                    </p:nvPicPr>
                    <p:blipFill>
                      <a:blip r:embed="rId5"/>
                      <a:stretch>
                        <a:fillRect/>
                      </a:stretch>
                    </p:blipFill>
                    <p:spPr>
                      <a:xfrm>
                        <a:off x="9539338" y="609600"/>
                        <a:ext cx="2063620" cy="1188720"/>
                      </a:xfrm>
                      <a:prstGeom prst="rect">
                        <a:avLst/>
                      </a:prstGeom>
                    </p:spPr>
                  </p:pic>
                </p:oleObj>
              </mc:Fallback>
            </mc:AlternateContent>
          </a:graphicData>
        </a:graphic>
      </p:graphicFrame>
    </p:spTree>
    <p:extLst>
      <p:ext uri="{BB962C8B-B14F-4D97-AF65-F5344CB8AC3E}">
        <p14:creationId xmlns:p14="http://schemas.microsoft.com/office/powerpoint/2010/main" val="3653453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B25FDF7-F98C-4814-938B-3C744A858B9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6592125-FC54-4AA1-AE57-5D1004F3F024}"/>
              </a:ext>
            </a:extLst>
          </p:cNvPr>
          <p:cNvSpPr>
            <a:spLocks noGrp="1"/>
          </p:cNvSpPr>
          <p:nvPr>
            <p:ph type="title"/>
          </p:nvPr>
        </p:nvSpPr>
        <p:spPr/>
        <p:txBody>
          <a:bodyPr/>
          <a:lstStyle/>
          <a:p>
            <a:r>
              <a:rPr lang="en-US" dirty="0"/>
              <a:t>Who is Homeless under AB74?</a:t>
            </a:r>
          </a:p>
        </p:txBody>
      </p:sp>
      <p:sp>
        <p:nvSpPr>
          <p:cNvPr id="3" name="Content Placeholder 2">
            <a:extLst>
              <a:ext uri="{FF2B5EF4-FFF2-40B4-BE49-F238E27FC236}">
                <a16:creationId xmlns:a16="http://schemas.microsoft.com/office/drawing/2014/main" id="{8E82346B-CCA4-4AA1-99AC-F008F173DB06}"/>
              </a:ext>
            </a:extLst>
          </p:cNvPr>
          <p:cNvSpPr>
            <a:spLocks noGrp="1"/>
          </p:cNvSpPr>
          <p:nvPr>
            <p:ph idx="1"/>
          </p:nvPr>
        </p:nvSpPr>
        <p:spPr/>
        <p:txBody>
          <a:bodyPr>
            <a:normAutofit fontScale="92500" lnSpcReduction="10000"/>
          </a:bodyPr>
          <a:lstStyle/>
          <a:p>
            <a:pPr>
              <a:spcBef>
                <a:spcPts val="600"/>
              </a:spcBef>
            </a:pPr>
            <a:r>
              <a:rPr lang="en-US" sz="2600" dirty="0"/>
              <a:t>AB74 uses the </a:t>
            </a:r>
            <a:r>
              <a:rPr lang="en-US" sz="2600" dirty="0">
                <a:hlinkClick r:id="rId2"/>
              </a:rPr>
              <a:t>“education definition” of homelessness</a:t>
            </a:r>
            <a:r>
              <a:rPr lang="en-US" sz="2600" dirty="0"/>
              <a:t> (Subtitle VII-B of the McKinney-Vento Homeless Assistance Act)</a:t>
            </a:r>
          </a:p>
          <a:p>
            <a:pPr>
              <a:spcBef>
                <a:spcPts val="600"/>
              </a:spcBef>
            </a:pPr>
            <a:r>
              <a:rPr lang="en-US" sz="2600" dirty="0"/>
              <a:t>“Lacking a fixed, regular, and adequate nighttime residence”, including</a:t>
            </a:r>
          </a:p>
          <a:p>
            <a:pPr lvl="1">
              <a:spcBef>
                <a:spcPts val="600"/>
              </a:spcBef>
            </a:pPr>
            <a:r>
              <a:rPr lang="en-US" sz="2200" dirty="0"/>
              <a:t>Sharing the housing of other persons due to loss of housing, economic hardship of a similar reason (“doubled-up”, “couch-surfing”)</a:t>
            </a:r>
          </a:p>
          <a:p>
            <a:pPr lvl="1">
              <a:spcBef>
                <a:spcPts val="600"/>
              </a:spcBef>
            </a:pPr>
            <a:r>
              <a:rPr lang="en-US" sz="2200" dirty="0"/>
              <a:t>Living in motels, hotels, trailer parks, or camping grounds due to the lack of alternative adequate accommodations</a:t>
            </a:r>
          </a:p>
          <a:p>
            <a:pPr lvl="1">
              <a:spcBef>
                <a:spcPts val="600"/>
              </a:spcBef>
            </a:pPr>
            <a:r>
              <a:rPr lang="en-US" sz="2200" dirty="0"/>
              <a:t>Living in emergency or transitional shelters</a:t>
            </a:r>
          </a:p>
          <a:p>
            <a:pPr lvl="1">
              <a:spcBef>
                <a:spcPts val="600"/>
              </a:spcBef>
            </a:pPr>
            <a:r>
              <a:rPr lang="en-US" sz="2200" dirty="0"/>
              <a:t>Abandoned in hospitals</a:t>
            </a:r>
          </a:p>
          <a:p>
            <a:pPr lvl="1">
              <a:spcBef>
                <a:spcPts val="600"/>
              </a:spcBef>
            </a:pPr>
            <a:r>
              <a:rPr lang="en-US" sz="2200" dirty="0"/>
              <a:t>Living in a primary nighttime residence that is a public or private place not designed for or ordinarily used as a regular sleeping accommodation for human beings</a:t>
            </a:r>
          </a:p>
          <a:p>
            <a:pPr lvl="1">
              <a:spcBef>
                <a:spcPts val="600"/>
              </a:spcBef>
            </a:pPr>
            <a:r>
              <a:rPr lang="en-US" sz="2200" dirty="0"/>
              <a:t>Living in cars, parks, public spaces, abandoned buildings, substandard housing, bus or train stations, or similar settings</a:t>
            </a:r>
          </a:p>
        </p:txBody>
      </p:sp>
    </p:spTree>
    <p:extLst>
      <p:ext uri="{BB962C8B-B14F-4D97-AF65-F5344CB8AC3E}">
        <p14:creationId xmlns:p14="http://schemas.microsoft.com/office/powerpoint/2010/main" val="3836391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46E2209-4DCD-4444-866D-D4D890128A8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63C83B-8EE7-4C84-A824-BCC34AC22681}"/>
              </a:ext>
            </a:extLst>
          </p:cNvPr>
          <p:cNvSpPr>
            <a:spLocks noGrp="1"/>
          </p:cNvSpPr>
          <p:nvPr>
            <p:ph type="title"/>
          </p:nvPr>
        </p:nvSpPr>
        <p:spPr/>
        <p:txBody>
          <a:bodyPr/>
          <a:lstStyle/>
          <a:p>
            <a:r>
              <a:rPr lang="en-US" dirty="0"/>
              <a:t>UC, CSU, and CCC Approaches to AB74</a:t>
            </a:r>
          </a:p>
        </p:txBody>
      </p:sp>
      <p:sp>
        <p:nvSpPr>
          <p:cNvPr id="3" name="Content Placeholder 2">
            <a:extLst>
              <a:ext uri="{FF2B5EF4-FFF2-40B4-BE49-F238E27FC236}">
                <a16:creationId xmlns:a16="http://schemas.microsoft.com/office/drawing/2014/main" id="{570EE9E1-D5DB-4DB9-8842-D1C97E1DB6B0}"/>
              </a:ext>
            </a:extLst>
          </p:cNvPr>
          <p:cNvSpPr>
            <a:spLocks noGrp="1"/>
          </p:cNvSpPr>
          <p:nvPr>
            <p:ph idx="1"/>
          </p:nvPr>
        </p:nvSpPr>
        <p:spPr/>
        <p:txBody>
          <a:bodyPr>
            <a:normAutofit lnSpcReduction="10000"/>
          </a:bodyPr>
          <a:lstStyle/>
          <a:p>
            <a:pPr marL="0" indent="0" algn="ctr">
              <a:spcBef>
                <a:spcPts val="800"/>
              </a:spcBef>
              <a:buNone/>
            </a:pPr>
            <a:r>
              <a:rPr lang="en-US" dirty="0">
                <a:solidFill>
                  <a:srgbClr val="02528A"/>
                </a:solidFill>
              </a:rPr>
              <a:t>“Funding shall be allocated to campuses </a:t>
            </a:r>
            <a:r>
              <a:rPr lang="en-US" u="sng" dirty="0">
                <a:solidFill>
                  <a:srgbClr val="02528A"/>
                </a:solidFill>
              </a:rPr>
              <a:t>based on </a:t>
            </a:r>
            <a:br>
              <a:rPr lang="en-US" u="sng" dirty="0">
                <a:solidFill>
                  <a:srgbClr val="02528A"/>
                </a:solidFill>
              </a:rPr>
            </a:br>
            <a:r>
              <a:rPr lang="en-US" u="sng" dirty="0">
                <a:solidFill>
                  <a:srgbClr val="02528A"/>
                </a:solidFill>
              </a:rPr>
              <a:t>demonstrated need</a:t>
            </a:r>
            <a:r>
              <a:rPr lang="en-US" dirty="0">
                <a:solidFill>
                  <a:srgbClr val="02528A"/>
                </a:solidFill>
              </a:rPr>
              <a:t>.”</a:t>
            </a:r>
          </a:p>
          <a:p>
            <a:pPr>
              <a:spcBef>
                <a:spcPts val="800"/>
              </a:spcBef>
            </a:pPr>
            <a:r>
              <a:rPr lang="en-US" sz="2400" dirty="0"/>
              <a:t>Funding levels</a:t>
            </a:r>
          </a:p>
          <a:p>
            <a:pPr lvl="1">
              <a:spcBef>
                <a:spcPts val="800"/>
              </a:spcBef>
            </a:pPr>
            <a:r>
              <a:rPr lang="en-US" sz="2000" dirty="0"/>
              <a:t>UC: $3.5 million</a:t>
            </a:r>
          </a:p>
          <a:p>
            <a:pPr lvl="1">
              <a:spcBef>
                <a:spcPts val="800"/>
              </a:spcBef>
            </a:pPr>
            <a:r>
              <a:rPr lang="en-US" sz="2000" dirty="0"/>
              <a:t>CSU: $6.5 million</a:t>
            </a:r>
          </a:p>
          <a:p>
            <a:pPr lvl="1">
              <a:spcBef>
                <a:spcPts val="800"/>
              </a:spcBef>
            </a:pPr>
            <a:r>
              <a:rPr lang="en-US" sz="2000" dirty="0"/>
              <a:t>CCC: $9 million</a:t>
            </a:r>
          </a:p>
          <a:p>
            <a:pPr>
              <a:spcBef>
                <a:spcPts val="800"/>
              </a:spcBef>
            </a:pPr>
            <a:r>
              <a:rPr lang="en-US" sz="2400" dirty="0"/>
              <a:t>Distribution timelines and methods</a:t>
            </a:r>
          </a:p>
          <a:p>
            <a:pPr lvl="1">
              <a:spcBef>
                <a:spcPts val="800"/>
              </a:spcBef>
            </a:pPr>
            <a:r>
              <a:rPr lang="en-US" sz="2000" dirty="0"/>
              <a:t>UC: Already distributed to all 9 UC campuses, including UCSD</a:t>
            </a:r>
          </a:p>
          <a:p>
            <a:pPr lvl="1">
              <a:spcBef>
                <a:spcPts val="800"/>
              </a:spcBef>
            </a:pPr>
            <a:r>
              <a:rPr lang="en-US" sz="2000" dirty="0"/>
              <a:t>CSU: </a:t>
            </a:r>
            <a:r>
              <a:rPr lang="en-US" sz="2000" dirty="0">
                <a:hlinkClick r:id="rId2"/>
              </a:rPr>
              <a:t>Open RFP process</a:t>
            </a:r>
            <a:r>
              <a:rPr lang="en-US" sz="2000" dirty="0"/>
              <a:t>, applications due Oct 25; CSU anticipates awarding funds to 5-7 CSU campuses in November</a:t>
            </a:r>
          </a:p>
          <a:p>
            <a:pPr lvl="1">
              <a:spcBef>
                <a:spcPts val="800"/>
              </a:spcBef>
            </a:pPr>
            <a:r>
              <a:rPr lang="en-US" sz="2000" dirty="0"/>
              <a:t>CCC: Still deciding distribution method, hopes to finalize with in the next few week</a:t>
            </a:r>
            <a:endParaRPr lang="en-US" sz="2000" dirty="0">
              <a:solidFill>
                <a:srgbClr val="FF0000"/>
              </a:solidFill>
            </a:endParaRPr>
          </a:p>
        </p:txBody>
      </p:sp>
    </p:spTree>
    <p:extLst>
      <p:ext uri="{BB962C8B-B14F-4D97-AF65-F5344CB8AC3E}">
        <p14:creationId xmlns:p14="http://schemas.microsoft.com/office/powerpoint/2010/main" val="1770869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923DD6F-9E3A-4424-BC16-90D1F758C3E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F547A8-9B97-4D52-B696-814638E20740}"/>
              </a:ext>
            </a:extLst>
          </p:cNvPr>
          <p:cNvSpPr>
            <a:spLocks noGrp="1"/>
          </p:cNvSpPr>
          <p:nvPr>
            <p:ph type="title"/>
          </p:nvPr>
        </p:nvSpPr>
        <p:spPr/>
        <p:txBody>
          <a:bodyPr/>
          <a:lstStyle/>
          <a:p>
            <a:r>
              <a:rPr lang="en-US" dirty="0"/>
              <a:t>AB74 Reporting Requirements</a:t>
            </a:r>
          </a:p>
        </p:txBody>
      </p:sp>
      <p:sp>
        <p:nvSpPr>
          <p:cNvPr id="3" name="Content Placeholder 2">
            <a:extLst>
              <a:ext uri="{FF2B5EF4-FFF2-40B4-BE49-F238E27FC236}">
                <a16:creationId xmlns:a16="http://schemas.microsoft.com/office/drawing/2014/main" id="{109CEE83-D697-4227-B1E9-8968FCDD9FDE}"/>
              </a:ext>
            </a:extLst>
          </p:cNvPr>
          <p:cNvSpPr>
            <a:spLocks noGrp="1"/>
          </p:cNvSpPr>
          <p:nvPr>
            <p:ph idx="1"/>
          </p:nvPr>
        </p:nvSpPr>
        <p:spPr/>
        <p:txBody>
          <a:bodyPr>
            <a:normAutofit lnSpcReduction="10000"/>
          </a:bodyPr>
          <a:lstStyle/>
          <a:p>
            <a:pPr marL="0" indent="0">
              <a:spcBef>
                <a:spcPts val="1800"/>
              </a:spcBef>
              <a:buNone/>
            </a:pPr>
            <a:r>
              <a:rPr lang="en-US" dirty="0"/>
              <a:t>“By July 2020 and annually thereafter”, institutions must report on the use of AB74 funds, including</a:t>
            </a:r>
          </a:p>
          <a:p>
            <a:pPr>
              <a:spcBef>
                <a:spcPts val="1800"/>
              </a:spcBef>
            </a:pPr>
            <a:r>
              <a:rPr lang="en-US" sz="2400" dirty="0"/>
              <a:t>number of coordinators hired</a:t>
            </a:r>
          </a:p>
          <a:p>
            <a:pPr>
              <a:spcBef>
                <a:spcPts val="1800"/>
              </a:spcBef>
            </a:pPr>
            <a:r>
              <a:rPr lang="en-US" sz="2400" dirty="0"/>
              <a:t>number of students served by campus</a:t>
            </a:r>
          </a:p>
          <a:p>
            <a:pPr>
              <a:spcBef>
                <a:spcPts val="1800"/>
              </a:spcBef>
            </a:pPr>
            <a:r>
              <a:rPr lang="en-US" sz="2400" dirty="0"/>
              <a:t>distribution of funds by campus</a:t>
            </a:r>
          </a:p>
          <a:p>
            <a:pPr>
              <a:spcBef>
                <a:spcPts val="1800"/>
              </a:spcBef>
            </a:pPr>
            <a:r>
              <a:rPr lang="en-US" sz="2400" dirty="0"/>
              <a:t>a description of the types of programs funded</a:t>
            </a:r>
          </a:p>
          <a:p>
            <a:pPr>
              <a:spcBef>
                <a:spcPts val="1800"/>
              </a:spcBef>
            </a:pPr>
            <a:r>
              <a:rPr lang="en-US" sz="2400" dirty="0"/>
              <a:t>other relevant outcomes, such as the number of students that were able to secure permanent housing, and whether students receiving support remained enrolled at the institution or graduated</a:t>
            </a:r>
          </a:p>
        </p:txBody>
      </p:sp>
    </p:spTree>
    <p:extLst>
      <p:ext uri="{BB962C8B-B14F-4D97-AF65-F5344CB8AC3E}">
        <p14:creationId xmlns:p14="http://schemas.microsoft.com/office/powerpoint/2010/main" val="2475171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5F715E-A1C8-44F2-9651-62BF3147EC9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D5C8E93-E6B0-4008-A89D-0931209A3498}"/>
              </a:ext>
            </a:extLst>
          </p:cNvPr>
          <p:cNvSpPr>
            <a:spLocks noGrp="1"/>
          </p:cNvSpPr>
          <p:nvPr>
            <p:ph type="title"/>
          </p:nvPr>
        </p:nvSpPr>
        <p:spPr/>
        <p:txBody>
          <a:bodyPr/>
          <a:lstStyle/>
          <a:p>
            <a:r>
              <a:rPr lang="en-US" dirty="0"/>
              <a:t>Questions for Consideration</a:t>
            </a:r>
          </a:p>
        </p:txBody>
      </p:sp>
      <p:sp>
        <p:nvSpPr>
          <p:cNvPr id="3" name="Content Placeholder 2">
            <a:extLst>
              <a:ext uri="{FF2B5EF4-FFF2-40B4-BE49-F238E27FC236}">
                <a16:creationId xmlns:a16="http://schemas.microsoft.com/office/drawing/2014/main" id="{7B49D45F-4DBE-4456-9F2D-49DFC0E943E9}"/>
              </a:ext>
            </a:extLst>
          </p:cNvPr>
          <p:cNvSpPr>
            <a:spLocks noGrp="1"/>
          </p:cNvSpPr>
          <p:nvPr>
            <p:ph idx="1"/>
          </p:nvPr>
        </p:nvSpPr>
        <p:spPr/>
        <p:txBody>
          <a:bodyPr>
            <a:normAutofit lnSpcReduction="10000"/>
          </a:bodyPr>
          <a:lstStyle/>
          <a:p>
            <a:r>
              <a:rPr lang="en-US" dirty="0"/>
              <a:t>How will your campus identify a housing provider partner?</a:t>
            </a:r>
          </a:p>
          <a:p>
            <a:r>
              <a:rPr lang="en-US" dirty="0"/>
              <a:t>What responsibilities will the housing provider take on and how will the fiscal relationship be defined?</a:t>
            </a:r>
          </a:p>
          <a:p>
            <a:r>
              <a:rPr lang="en-US" dirty="0"/>
              <a:t>How will referrals between partners take place and how will ongoing communication be maintained?</a:t>
            </a:r>
          </a:p>
          <a:p>
            <a:r>
              <a:rPr lang="en-US" dirty="0"/>
              <a:t>What additional optional uses will funding be used for?</a:t>
            </a:r>
          </a:p>
          <a:p>
            <a:r>
              <a:rPr lang="en-US" dirty="0"/>
              <a:t>What protocols will be used to identify students, verify eligibility, and prioritize students for supports?</a:t>
            </a:r>
          </a:p>
          <a:p>
            <a:r>
              <a:rPr lang="en-US" dirty="0"/>
              <a:t>How will you track data needed for reporting?</a:t>
            </a:r>
          </a:p>
        </p:txBody>
      </p:sp>
      <p:pic>
        <p:nvPicPr>
          <p:cNvPr id="5" name="Picture 4" descr="A close up of a logo&#10;&#10;Description automatically generated">
            <a:extLst>
              <a:ext uri="{FF2B5EF4-FFF2-40B4-BE49-F238E27FC236}">
                <a16:creationId xmlns:a16="http://schemas.microsoft.com/office/drawing/2014/main" id="{070A6658-73A5-4349-B8A1-8B0388CED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00963" y="518160"/>
            <a:ext cx="1371600" cy="1371600"/>
          </a:xfrm>
          <a:prstGeom prst="rect">
            <a:avLst/>
          </a:prstGeom>
        </p:spPr>
      </p:pic>
    </p:spTree>
    <p:extLst>
      <p:ext uri="{BB962C8B-B14F-4D97-AF65-F5344CB8AC3E}">
        <p14:creationId xmlns:p14="http://schemas.microsoft.com/office/powerpoint/2010/main" val="3686168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977976-4F45-4DA8-8E20-F1E372603CC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Speech Bubble: Rectangle with Corners Rounded 3">
            <a:extLst>
              <a:ext uri="{FF2B5EF4-FFF2-40B4-BE49-F238E27FC236}">
                <a16:creationId xmlns:a16="http://schemas.microsoft.com/office/drawing/2014/main" id="{60F30033-676F-4A8B-877E-8D8DD98D2118}"/>
              </a:ext>
            </a:extLst>
          </p:cNvPr>
          <p:cNvSpPr/>
          <p:nvPr/>
        </p:nvSpPr>
        <p:spPr>
          <a:xfrm>
            <a:off x="4038600" y="1600200"/>
            <a:ext cx="4114800" cy="3657600"/>
          </a:xfrm>
          <a:prstGeom prst="wedgeRoundRectCallout">
            <a:avLst>
              <a:gd name="adj1" fmla="val -33717"/>
              <a:gd name="adj2" fmla="val 71554"/>
              <a:gd name="adj3" fmla="val 16667"/>
            </a:avLst>
          </a:prstGeom>
          <a:solidFill>
            <a:srgbClr val="025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Q&amp;A and Discussion</a:t>
            </a:r>
          </a:p>
        </p:txBody>
      </p:sp>
    </p:spTree>
    <p:extLst>
      <p:ext uri="{BB962C8B-B14F-4D97-AF65-F5344CB8AC3E}">
        <p14:creationId xmlns:p14="http://schemas.microsoft.com/office/powerpoint/2010/main" val="1959444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4526DA-6ABD-4FFB-BCB1-B42157DB10B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49169" y="3168380"/>
            <a:ext cx="9966960" cy="3364942"/>
          </a:xfrm>
        </p:spPr>
        <p:txBody>
          <a:bodyPr anchor="ctr" anchorCtr="0">
            <a:noAutofit/>
          </a:bodyPr>
          <a:lstStyle/>
          <a:p>
            <a:r>
              <a:rPr lang="en-US" dirty="0"/>
              <a:t>Student Scenarios</a:t>
            </a:r>
            <a:endParaRPr lang="en-US" sz="4800" b="0" dirty="0"/>
          </a:p>
        </p:txBody>
      </p:sp>
      <p:cxnSp>
        <p:nvCxnSpPr>
          <p:cNvPr id="9" name="Straight Connector 8"/>
          <p:cNvCxnSpPr/>
          <p:nvPr/>
        </p:nvCxnSpPr>
        <p:spPr>
          <a:xfrm>
            <a:off x="2017849" y="316838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031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3DC0D55-4791-4B8B-8931-55CC95C524A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234A20E-B97C-48B3-995F-9A3EEF068EC4}"/>
              </a:ext>
            </a:extLst>
          </p:cNvPr>
          <p:cNvSpPr>
            <a:spLocks noGrp="1"/>
          </p:cNvSpPr>
          <p:nvPr>
            <p:ph type="title"/>
          </p:nvPr>
        </p:nvSpPr>
        <p:spPr>
          <a:xfrm>
            <a:off x="844616" y="609600"/>
            <a:ext cx="10515600" cy="1280160"/>
          </a:xfrm>
        </p:spPr>
        <p:txBody>
          <a:bodyPr/>
          <a:lstStyle/>
          <a:p>
            <a:r>
              <a:rPr lang="en-US" dirty="0"/>
              <a:t>I need details! I need answers!</a:t>
            </a:r>
          </a:p>
        </p:txBody>
      </p:sp>
      <p:pic>
        <p:nvPicPr>
          <p:cNvPr id="5" name="Picture 4" descr="Image result for nacho libre nitty gritty">
            <a:extLst>
              <a:ext uri="{FF2B5EF4-FFF2-40B4-BE49-F238E27FC236}">
                <a16:creationId xmlns:a16="http://schemas.microsoft.com/office/drawing/2014/main" id="{A2D96931-FBE7-4D86-873F-E628B0006A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5138" y="2332724"/>
            <a:ext cx="3501724" cy="350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88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E2D3CA1-45D1-41E7-8851-9ACE2494E7D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96942F0-C304-469D-996A-8049A419E69B}"/>
              </a:ext>
            </a:extLst>
          </p:cNvPr>
          <p:cNvSpPr>
            <a:spLocks noGrp="1"/>
          </p:cNvSpPr>
          <p:nvPr>
            <p:ph type="title"/>
          </p:nvPr>
        </p:nvSpPr>
        <p:spPr/>
        <p:txBody>
          <a:bodyPr/>
          <a:lstStyle/>
          <a:p>
            <a:r>
              <a:rPr lang="en-US" dirty="0"/>
              <a:t>Scenario: Long-term Housing for SDSU Students</a:t>
            </a:r>
          </a:p>
        </p:txBody>
      </p:sp>
      <p:sp>
        <p:nvSpPr>
          <p:cNvPr id="3" name="Content Placeholder 2">
            <a:extLst>
              <a:ext uri="{FF2B5EF4-FFF2-40B4-BE49-F238E27FC236}">
                <a16:creationId xmlns:a16="http://schemas.microsoft.com/office/drawing/2014/main" id="{D6B6F3A9-7B6B-4148-82D9-024C1D899799}"/>
              </a:ext>
            </a:extLst>
          </p:cNvPr>
          <p:cNvSpPr>
            <a:spLocks noGrp="1"/>
          </p:cNvSpPr>
          <p:nvPr>
            <p:ph idx="1"/>
          </p:nvPr>
        </p:nvSpPr>
        <p:spPr/>
        <p:txBody>
          <a:bodyPr/>
          <a:lstStyle/>
          <a:p>
            <a:pPr marL="45720" indent="0" algn="ctr">
              <a:buNone/>
            </a:pPr>
            <a:r>
              <a:rPr lang="en-US" dirty="0"/>
              <a:t>We have struggled finding long-term housing for students.</a:t>
            </a:r>
          </a:p>
          <a:p>
            <a:pPr marL="45720" indent="0" algn="ctr">
              <a:buNone/>
            </a:pPr>
            <a:r>
              <a:rPr lang="en-US" dirty="0"/>
              <a:t>We talk to the student to problem-solve their situation to see if their finances or house-hunting strategy could be improved. For short-term housing, we can provide students two weeks of emergency housing in the dorms. If they have long-term housing needs, we refer them to a shelter or transitional housing program in the community.</a:t>
            </a:r>
          </a:p>
          <a:p>
            <a:pPr marL="45720" indent="0" algn="ctr">
              <a:buNone/>
            </a:pPr>
            <a:r>
              <a:rPr lang="en-US" dirty="0"/>
              <a:t>What partnerships have other agencies formed to increase temporary housing options and how are they locating long-term housing placements?</a:t>
            </a:r>
          </a:p>
        </p:txBody>
      </p:sp>
    </p:spTree>
    <p:extLst>
      <p:ext uri="{BB962C8B-B14F-4D97-AF65-F5344CB8AC3E}">
        <p14:creationId xmlns:p14="http://schemas.microsoft.com/office/powerpoint/2010/main" val="2102704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5790C3D-A0AF-4742-B4B4-326C163C3F6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96942F0-C304-469D-996A-8049A419E69B}"/>
              </a:ext>
            </a:extLst>
          </p:cNvPr>
          <p:cNvSpPr>
            <a:spLocks noGrp="1"/>
          </p:cNvSpPr>
          <p:nvPr>
            <p:ph type="title"/>
          </p:nvPr>
        </p:nvSpPr>
        <p:spPr/>
        <p:txBody>
          <a:bodyPr/>
          <a:lstStyle/>
          <a:p>
            <a:r>
              <a:rPr lang="en-US" dirty="0"/>
              <a:t>Scenario: Student Struggling with Substance Abuse</a:t>
            </a:r>
          </a:p>
        </p:txBody>
      </p:sp>
      <p:sp>
        <p:nvSpPr>
          <p:cNvPr id="3" name="Content Placeholder 2">
            <a:extLst>
              <a:ext uri="{FF2B5EF4-FFF2-40B4-BE49-F238E27FC236}">
                <a16:creationId xmlns:a16="http://schemas.microsoft.com/office/drawing/2014/main" id="{D6B6F3A9-7B6B-4148-82D9-024C1D899799}"/>
              </a:ext>
            </a:extLst>
          </p:cNvPr>
          <p:cNvSpPr>
            <a:spLocks noGrp="1"/>
          </p:cNvSpPr>
          <p:nvPr>
            <p:ph idx="1"/>
          </p:nvPr>
        </p:nvSpPr>
        <p:spPr/>
        <p:txBody>
          <a:bodyPr/>
          <a:lstStyle/>
          <a:p>
            <a:pPr marL="45720" indent="0" algn="ctr">
              <a:buNone/>
            </a:pPr>
            <a:r>
              <a:rPr lang="en-US" dirty="0"/>
              <a:t>We have been working with a former foster youth who has aged out of the extended foster care program and is now homeless and has enrolled at a local community college.</a:t>
            </a:r>
          </a:p>
          <a:p>
            <a:pPr marL="45720" indent="0" algn="ctr">
              <a:buNone/>
            </a:pPr>
            <a:r>
              <a:rPr lang="en-US" dirty="0"/>
              <a:t>The student excels in school; however, she’s been on and off drugs. Her current drug of choice is meth. The student minimizes her substance abuse, since she’s still maintaining passing grades. But, upon reviewing  grades, we’re seeing that her GPA has dropped from a 3.5 to a 2.5.</a:t>
            </a:r>
          </a:p>
          <a:p>
            <a:pPr marL="45720" indent="0" algn="ctr">
              <a:buNone/>
            </a:pPr>
            <a:r>
              <a:rPr lang="en-US" dirty="0"/>
              <a:t>How can we assist this youth in addressing her substance use issues while supporting her in her academics and housing?</a:t>
            </a:r>
          </a:p>
        </p:txBody>
      </p:sp>
    </p:spTree>
    <p:extLst>
      <p:ext uri="{BB962C8B-B14F-4D97-AF65-F5344CB8AC3E}">
        <p14:creationId xmlns:p14="http://schemas.microsoft.com/office/powerpoint/2010/main" val="190760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168AA8-4A66-4796-B274-A3541A2E985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C1A7581-5BC1-482F-8498-63237F3E0C18}"/>
              </a:ext>
            </a:extLst>
          </p:cNvPr>
          <p:cNvSpPr>
            <a:spLocks noGrp="1"/>
          </p:cNvSpPr>
          <p:nvPr>
            <p:ph type="title"/>
          </p:nvPr>
        </p:nvSpPr>
        <p:spPr/>
        <p:txBody>
          <a:bodyPr/>
          <a:lstStyle/>
          <a:p>
            <a:r>
              <a:rPr lang="en-US" dirty="0"/>
              <a:t>Scenario: FAFSA Challenges</a:t>
            </a:r>
          </a:p>
        </p:txBody>
      </p:sp>
      <p:sp>
        <p:nvSpPr>
          <p:cNvPr id="3" name="Content Placeholder 2">
            <a:extLst>
              <a:ext uri="{FF2B5EF4-FFF2-40B4-BE49-F238E27FC236}">
                <a16:creationId xmlns:a16="http://schemas.microsoft.com/office/drawing/2014/main" id="{735528EB-93B8-44FE-B313-B9BC8C12CF70}"/>
              </a:ext>
            </a:extLst>
          </p:cNvPr>
          <p:cNvSpPr>
            <a:spLocks noGrp="1"/>
          </p:cNvSpPr>
          <p:nvPr>
            <p:ph idx="1"/>
          </p:nvPr>
        </p:nvSpPr>
        <p:spPr/>
        <p:txBody>
          <a:bodyPr>
            <a:normAutofit fontScale="70000" lnSpcReduction="20000"/>
          </a:bodyPr>
          <a:lstStyle/>
          <a:p>
            <a:pPr marL="45720" indent="0" algn="ctr">
              <a:lnSpc>
                <a:spcPct val="120000"/>
              </a:lnSpc>
              <a:buNone/>
            </a:pPr>
            <a:r>
              <a:rPr lang="en-US" dirty="0"/>
              <a:t>We work with youth in transitional housing who are unable to meet the FASFA eligibility GPA and ratio of passed/dropped classes. These youth were earning their income through their community college’s work study program, which requires that they qualify for federal aid through the FASFA.  As a result, these youth simultaneously lose their financial aid as well as their source of income.</a:t>
            </a:r>
          </a:p>
          <a:p>
            <a:pPr marL="45720" indent="0" algn="ctr">
              <a:lnSpc>
                <a:spcPct val="120000"/>
              </a:lnSpc>
              <a:buNone/>
            </a:pPr>
            <a:r>
              <a:rPr lang="en-US" dirty="0"/>
              <a:t>Youth have reported challenges with the FASFA appeal process and lack of support/sensitivity from financial aid office. This process can be lengthy, and youth are unable to pay for books in a timely manner, causing them to fall behind in their classwork. Often when experiencing FAFSA barriers, youth consider dropping out of school and focusing on securing full-time employment.</a:t>
            </a:r>
          </a:p>
          <a:p>
            <a:pPr marL="45720" indent="0" algn="ctr">
              <a:lnSpc>
                <a:spcPct val="120000"/>
              </a:lnSpc>
              <a:buNone/>
            </a:pPr>
            <a:r>
              <a:rPr lang="en-US" dirty="0"/>
              <a:t>For many youth, the difficulty of meeting FASFA eligibility is related to absences/gaps in learning from kindergarten to present day resulting from homelessness, family stressors, etc., as well as the need to drop classes resulting from wanting to focus on securing income for housing.</a:t>
            </a:r>
          </a:p>
        </p:txBody>
      </p:sp>
    </p:spTree>
    <p:extLst>
      <p:ext uri="{BB962C8B-B14F-4D97-AF65-F5344CB8AC3E}">
        <p14:creationId xmlns:p14="http://schemas.microsoft.com/office/powerpoint/2010/main" val="160034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CD94ABA-C5C5-4E91-8AAD-F383A362817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Nice to (re)meet you!</a:t>
            </a:r>
          </a:p>
        </p:txBody>
      </p:sp>
      <p:sp>
        <p:nvSpPr>
          <p:cNvPr id="3" name="Content Placeholder 2"/>
          <p:cNvSpPr>
            <a:spLocks noGrp="1"/>
          </p:cNvSpPr>
          <p:nvPr>
            <p:ph idx="1"/>
          </p:nvPr>
        </p:nvSpPr>
        <p:spPr/>
        <p:txBody>
          <a:bodyPr anchor="ctr" anchorCtr="0"/>
          <a:lstStyle/>
          <a:p>
            <a:pPr marL="45720" indent="0" algn="ctr">
              <a:spcBef>
                <a:spcPts val="2400"/>
              </a:spcBef>
              <a:buNone/>
            </a:pPr>
            <a:r>
              <a:rPr lang="en-US" b="1" dirty="0"/>
              <a:t>Please tell us about yourself!</a:t>
            </a:r>
          </a:p>
          <a:p>
            <a:pPr>
              <a:spcBef>
                <a:spcPts val="2400"/>
              </a:spcBef>
            </a:pPr>
            <a:r>
              <a:rPr lang="en-US" dirty="0"/>
              <a:t>Name</a:t>
            </a:r>
          </a:p>
          <a:p>
            <a:pPr>
              <a:spcBef>
                <a:spcPts val="2400"/>
              </a:spcBef>
            </a:pPr>
            <a:r>
              <a:rPr lang="en-US" dirty="0"/>
              <a:t>Agency/Organization</a:t>
            </a:r>
          </a:p>
          <a:p>
            <a:pPr>
              <a:spcBef>
                <a:spcPts val="2400"/>
              </a:spcBef>
            </a:pPr>
            <a:r>
              <a:rPr lang="en-US" dirty="0"/>
              <a:t>Brief summary of your work</a:t>
            </a:r>
          </a:p>
          <a:p>
            <a:pPr>
              <a:spcBef>
                <a:spcPts val="2400"/>
              </a:spcBef>
            </a:pPr>
            <a:r>
              <a:rPr lang="en-US" dirty="0"/>
              <a:t>And…a special welcome to students joining us!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59720" y="609600"/>
            <a:ext cx="1905000" cy="1905000"/>
          </a:xfrm>
          <a:prstGeom prst="rect">
            <a:avLst/>
          </a:prstGeom>
        </p:spPr>
      </p:pic>
    </p:spTree>
    <p:extLst>
      <p:ext uri="{BB962C8B-B14F-4D97-AF65-F5344CB8AC3E}">
        <p14:creationId xmlns:p14="http://schemas.microsoft.com/office/powerpoint/2010/main" val="3515800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56B029B-E4A7-4144-B6C4-D8BD34630C1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49169" y="3168380"/>
            <a:ext cx="9966960" cy="3364942"/>
          </a:xfrm>
        </p:spPr>
        <p:txBody>
          <a:bodyPr anchor="ctr" anchorCtr="0">
            <a:noAutofit/>
          </a:bodyPr>
          <a:lstStyle/>
          <a:p>
            <a:r>
              <a:rPr lang="en-US" dirty="0"/>
              <a:t>Sip, Snack, and</a:t>
            </a:r>
            <a:br>
              <a:rPr lang="en-US" dirty="0"/>
            </a:br>
            <a:r>
              <a:rPr lang="en-US" dirty="0"/>
              <a:t>Shoot the Breeze</a:t>
            </a:r>
            <a:endParaRPr lang="en-US" sz="4800" b="0" dirty="0"/>
          </a:p>
        </p:txBody>
      </p:sp>
      <p:cxnSp>
        <p:nvCxnSpPr>
          <p:cNvPr id="9" name="Straight Connector 8"/>
          <p:cNvCxnSpPr/>
          <p:nvPr/>
        </p:nvCxnSpPr>
        <p:spPr>
          <a:xfrm>
            <a:off x="2017849" y="316838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76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FA5D66F-F471-4871-AA03-C120DF7664E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3474F4-D8F0-490B-AEA3-296AEEA15FCD}"/>
              </a:ext>
            </a:extLst>
          </p:cNvPr>
          <p:cNvSpPr>
            <a:spLocks noGrp="1"/>
          </p:cNvSpPr>
          <p:nvPr>
            <p:ph type="title"/>
          </p:nvPr>
        </p:nvSpPr>
        <p:spPr/>
        <p:txBody>
          <a:bodyPr/>
          <a:lstStyle/>
          <a:p>
            <a:r>
              <a:rPr lang="en-US" dirty="0"/>
              <a:t>What to Talk About…</a:t>
            </a:r>
          </a:p>
        </p:txBody>
      </p:sp>
      <p:sp>
        <p:nvSpPr>
          <p:cNvPr id="3" name="Content Placeholder 2">
            <a:extLst>
              <a:ext uri="{FF2B5EF4-FFF2-40B4-BE49-F238E27FC236}">
                <a16:creationId xmlns:a16="http://schemas.microsoft.com/office/drawing/2014/main" id="{5EA35D30-36A8-431B-9723-8636D281C76A}"/>
              </a:ext>
            </a:extLst>
          </p:cNvPr>
          <p:cNvSpPr>
            <a:spLocks noGrp="1"/>
          </p:cNvSpPr>
          <p:nvPr>
            <p:ph idx="1"/>
          </p:nvPr>
        </p:nvSpPr>
        <p:spPr/>
        <p:txBody>
          <a:bodyPr anchor="t" anchorCtr="0"/>
          <a:lstStyle/>
          <a:p>
            <a:r>
              <a:rPr lang="en-US" b="1" dirty="0"/>
              <a:t>One practice you’ve implemented that has been successful</a:t>
            </a:r>
          </a:p>
          <a:p>
            <a:r>
              <a:rPr lang="en-US" b="1" dirty="0"/>
              <a:t>One question you have that you could use help answering</a:t>
            </a:r>
          </a:p>
          <a:p>
            <a:r>
              <a:rPr lang="en-US" b="1" dirty="0"/>
              <a:t>Connecting across institutions of higher education and community partners re: AB7</a:t>
            </a:r>
          </a:p>
        </p:txBody>
      </p:sp>
      <p:graphicFrame>
        <p:nvGraphicFramePr>
          <p:cNvPr id="4" name="Object 3">
            <a:extLst>
              <a:ext uri="{FF2B5EF4-FFF2-40B4-BE49-F238E27FC236}">
                <a16:creationId xmlns:a16="http://schemas.microsoft.com/office/drawing/2014/main" id="{665B08B3-3B1A-4197-A32C-615B06F49474}"/>
              </a:ext>
            </a:extLst>
          </p:cNvPr>
          <p:cNvGraphicFramePr>
            <a:graphicFrameLocks noChangeAspect="1"/>
          </p:cNvGraphicFramePr>
          <p:nvPr>
            <p:extLst>
              <p:ext uri="{D42A27DB-BD31-4B8C-83A1-F6EECF244321}">
                <p14:modId xmlns:p14="http://schemas.microsoft.com/office/powerpoint/2010/main" val="1300434601"/>
              </p:ext>
            </p:extLst>
          </p:nvPr>
        </p:nvGraphicFramePr>
        <p:xfrm>
          <a:off x="8295269" y="3896538"/>
          <a:ext cx="3251200" cy="2273300"/>
        </p:xfrm>
        <a:graphic>
          <a:graphicData uri="http://schemas.openxmlformats.org/presentationml/2006/ole">
            <mc:AlternateContent xmlns:mc="http://schemas.openxmlformats.org/markup-compatibility/2006">
              <mc:Choice xmlns:v="urn:schemas-microsoft-com:vml" Requires="v">
                <p:oleObj spid="_x0000_s6156" r:id="rId3" imgW="3250440" imgH="2272680" progId="">
                  <p:embed/>
                </p:oleObj>
              </mc:Choice>
              <mc:Fallback>
                <p:oleObj r:id="rId3" imgW="3250440" imgH="2272680" progId="">
                  <p:embed/>
                  <p:pic>
                    <p:nvPicPr>
                      <p:cNvPr id="0" name=""/>
                      <p:cNvPicPr/>
                      <p:nvPr/>
                    </p:nvPicPr>
                    <p:blipFill>
                      <a:blip r:embed="rId4"/>
                      <a:stretch>
                        <a:fillRect/>
                      </a:stretch>
                    </p:blipFill>
                    <p:spPr>
                      <a:xfrm>
                        <a:off x="8295269" y="3896538"/>
                        <a:ext cx="3251200" cy="2273300"/>
                      </a:xfrm>
                      <a:prstGeom prst="rect">
                        <a:avLst/>
                      </a:prstGeom>
                      <a:ln>
                        <a:solidFill>
                          <a:schemeClr val="accent1"/>
                        </a:solidFill>
                      </a:ln>
                    </p:spPr>
                  </p:pic>
                </p:oleObj>
              </mc:Fallback>
            </mc:AlternateContent>
          </a:graphicData>
        </a:graphic>
      </p:graphicFrame>
      <p:sp>
        <p:nvSpPr>
          <p:cNvPr id="5" name="Content Placeholder 2">
            <a:extLst>
              <a:ext uri="{FF2B5EF4-FFF2-40B4-BE49-F238E27FC236}">
                <a16:creationId xmlns:a16="http://schemas.microsoft.com/office/drawing/2014/main" id="{BAE54ED3-00F7-4BE1-8C94-E4D2A1DD94DA}"/>
              </a:ext>
            </a:extLst>
          </p:cNvPr>
          <p:cNvSpPr txBox="1">
            <a:spLocks/>
          </p:cNvSpPr>
          <p:nvPr/>
        </p:nvSpPr>
        <p:spPr>
          <a:xfrm>
            <a:off x="844616" y="4382429"/>
            <a:ext cx="7072750" cy="1865971"/>
          </a:xfrm>
          <a:prstGeom prst="rect">
            <a:avLst/>
          </a:prstGeom>
        </p:spPr>
        <p:txBody>
          <a:bodyPr vert="horz" lIns="91440" tIns="45720" rIns="91440" bIns="45720" rtlCol="0" anchor="t" anchorCtr="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n-US" sz="2400" i="1" dirty="0"/>
              <a:t>and then </a:t>
            </a:r>
            <a:r>
              <a:rPr lang="en-US" sz="2400" i="1" u="sng" dirty="0"/>
              <a:t>after substantive professional chat</a:t>
            </a:r>
            <a:r>
              <a:rPr lang="en-US" sz="2400" i="1" dirty="0"/>
              <a:t>…</a:t>
            </a:r>
            <a:endParaRPr lang="en-US" sz="2400" dirty="0"/>
          </a:p>
          <a:p>
            <a:r>
              <a:rPr lang="en-US" sz="2400" dirty="0"/>
              <a:t>Your children, dog, latest vacation, favorite movie, favorite food, pet peeves, vision for world peace, or whatever else…</a:t>
            </a:r>
          </a:p>
        </p:txBody>
      </p:sp>
    </p:spTree>
    <p:extLst>
      <p:ext uri="{BB962C8B-B14F-4D97-AF65-F5344CB8AC3E}">
        <p14:creationId xmlns:p14="http://schemas.microsoft.com/office/powerpoint/2010/main" val="2427202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0885F0B-2B52-4E61-B38B-4D9B955E18E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chor="ctr" anchorCtr="0"/>
          <a:lstStyle/>
          <a:p>
            <a:pPr marL="45720" indent="0" algn="ctr">
              <a:spcBef>
                <a:spcPts val="2400"/>
              </a:spcBef>
              <a:buNone/>
            </a:pPr>
            <a:r>
              <a:rPr lang="en-US" dirty="0">
                <a:latin typeface="Calibri Light" panose="020F0302020204030204" pitchFamily="34" charset="0"/>
                <a:cs typeface="Calibri Light" panose="020F0302020204030204" pitchFamily="34" charset="0"/>
              </a:rPr>
              <a:t>Susie Terry, San Diego County Office of Education (SDCOE</a:t>
            </a:r>
            <a:r>
              <a:rPr lang="en-US" dirty="0"/>
              <a:t>)</a:t>
            </a:r>
            <a:br>
              <a:rPr lang="en-US" dirty="0"/>
            </a:br>
            <a:r>
              <a:rPr lang="en-US" dirty="0">
                <a:latin typeface="Calibri Light" panose="020F0302020204030204" pitchFamily="34" charset="0"/>
                <a:cs typeface="Calibri Light" panose="020F0302020204030204" pitchFamily="34" charset="0"/>
                <a:hlinkClick r:id="rId2"/>
              </a:rPr>
              <a:t>susanne.terry@sdcoe.net</a:t>
            </a:r>
            <a:r>
              <a:rPr lang="en-US" dirty="0">
                <a:latin typeface="Calibri Light" panose="020F0302020204030204" pitchFamily="34" charset="0"/>
                <a:cs typeface="Calibri Light" panose="020F0302020204030204" pitchFamily="34" charset="0"/>
              </a:rPr>
              <a:t> </a:t>
            </a:r>
          </a:p>
          <a:p>
            <a:pPr marL="45720" indent="0" algn="ctr">
              <a:spcBef>
                <a:spcPts val="2400"/>
              </a:spcBef>
              <a:buNone/>
            </a:pPr>
            <a:r>
              <a:rPr lang="en-US" dirty="0">
                <a:latin typeface="Calibri Light" panose="020F0302020204030204" pitchFamily="34" charset="0"/>
                <a:cs typeface="Calibri Light" panose="020F0302020204030204" pitchFamily="34" charset="0"/>
              </a:rPr>
              <a:t>Christina Dukes, National Center for Homeless Education (NCHE)</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hlinkClick r:id="rId3"/>
              </a:rPr>
              <a:t>cdukes@serve.org</a:t>
            </a:r>
            <a:r>
              <a:rPr lang="en-US" dirty="0">
                <a:latin typeface="Calibri Light" panose="020F0302020204030204" pitchFamily="34" charset="0"/>
                <a:cs typeface="Calibri Light" panose="020F0302020204030204" pitchFamily="34" charset="0"/>
              </a:rPr>
              <a:t> </a:t>
            </a:r>
          </a:p>
          <a:p>
            <a:pPr marL="45720" indent="0" algn="ctr">
              <a:spcBef>
                <a:spcPts val="2400"/>
              </a:spcBef>
              <a:buNone/>
            </a:pPr>
            <a:r>
              <a:rPr lang="en-US" dirty="0"/>
              <a:t>Mayra Valdez, Regional Task Force on the Homeless (RTFH)</a:t>
            </a:r>
            <a:br>
              <a:rPr lang="en-US" dirty="0"/>
            </a:br>
            <a:r>
              <a:rPr lang="en-US" dirty="0">
                <a:hlinkClick r:id="rId4"/>
              </a:rPr>
              <a:t>mayra.valdez@rtfhsd.org</a:t>
            </a:r>
            <a:r>
              <a:rPr lang="en-US" dirty="0"/>
              <a:t> </a:t>
            </a:r>
          </a:p>
          <a:p>
            <a:pPr marL="45720" indent="0" algn="ctr">
              <a:spcBef>
                <a:spcPts val="2400"/>
              </a:spcBef>
              <a:buNone/>
            </a:pPr>
            <a:r>
              <a:rPr lang="en-US" dirty="0">
                <a:latin typeface="Calibri Light" panose="020F0302020204030204" pitchFamily="34" charset="0"/>
                <a:cs typeface="Calibri Light" panose="020F0302020204030204" pitchFamily="34" charset="0"/>
              </a:rPr>
              <a:t>Damian Ruiz, UCSD Basic Needs</a:t>
            </a:r>
            <a:br>
              <a:rPr lang="en-US" dirty="0"/>
            </a:br>
            <a:r>
              <a:rPr lang="en-US" dirty="0">
                <a:hlinkClick r:id="rId5"/>
              </a:rPr>
              <a:t>doruiz@ucsd.edu</a:t>
            </a:r>
            <a:r>
              <a:rPr lang="en-US" dirty="0"/>
              <a:t> </a:t>
            </a:r>
            <a:endParaRPr lang="en-US"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59720" y="609600"/>
            <a:ext cx="1905000" cy="1905000"/>
          </a:xfrm>
          <a:prstGeom prst="rect">
            <a:avLst/>
          </a:prstGeom>
        </p:spPr>
      </p:pic>
    </p:spTree>
    <p:extLst>
      <p:ext uri="{BB962C8B-B14F-4D97-AF65-F5344CB8AC3E}">
        <p14:creationId xmlns:p14="http://schemas.microsoft.com/office/powerpoint/2010/main" val="215550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5F5EC07-55EA-4A46-90CB-70F58758CA2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49169" y="3168380"/>
            <a:ext cx="9966960" cy="3364942"/>
          </a:xfrm>
        </p:spPr>
        <p:txBody>
          <a:bodyPr anchor="ctr" anchorCtr="0">
            <a:noAutofit/>
          </a:bodyPr>
          <a:lstStyle/>
          <a:p>
            <a:r>
              <a:rPr lang="en-US" dirty="0"/>
              <a:t>Context, Catch-Up, and</a:t>
            </a:r>
            <a:br>
              <a:rPr lang="en-US" dirty="0"/>
            </a:br>
            <a:r>
              <a:rPr lang="en-US" dirty="0"/>
              <a:t>Moving Forward</a:t>
            </a:r>
            <a:endParaRPr lang="en-US" sz="4800" b="0" dirty="0"/>
          </a:p>
        </p:txBody>
      </p:sp>
      <p:cxnSp>
        <p:nvCxnSpPr>
          <p:cNvPr id="9" name="Straight Connector 8"/>
          <p:cNvCxnSpPr/>
          <p:nvPr/>
        </p:nvCxnSpPr>
        <p:spPr>
          <a:xfrm>
            <a:off x="2017849" y="316838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21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37CDA-6765-4136-9C72-C42D941D005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360753-119A-47BF-B1D3-373A21A54821}"/>
              </a:ext>
            </a:extLst>
          </p:cNvPr>
          <p:cNvSpPr>
            <a:spLocks noGrp="1"/>
          </p:cNvSpPr>
          <p:nvPr>
            <p:ph type="title"/>
          </p:nvPr>
        </p:nvSpPr>
        <p:spPr/>
        <p:txBody>
          <a:bodyPr/>
          <a:lstStyle/>
          <a:p>
            <a:r>
              <a:rPr lang="en-US" dirty="0"/>
              <a:t>YHDP as a Catalyst</a:t>
            </a:r>
          </a:p>
        </p:txBody>
      </p:sp>
      <p:sp>
        <p:nvSpPr>
          <p:cNvPr id="3" name="Content Placeholder 2">
            <a:extLst>
              <a:ext uri="{FF2B5EF4-FFF2-40B4-BE49-F238E27FC236}">
                <a16:creationId xmlns:a16="http://schemas.microsoft.com/office/drawing/2014/main" id="{2A5F2F51-3767-4824-8ED4-F5BE2E8376EC}"/>
              </a:ext>
            </a:extLst>
          </p:cNvPr>
          <p:cNvSpPr>
            <a:spLocks noGrp="1"/>
          </p:cNvSpPr>
          <p:nvPr>
            <p:ph idx="1"/>
          </p:nvPr>
        </p:nvSpPr>
        <p:spPr/>
        <p:txBody>
          <a:bodyPr>
            <a:normAutofit/>
          </a:bodyPr>
          <a:lstStyle/>
          <a:p>
            <a:pPr>
              <a:spcBef>
                <a:spcPts val="2400"/>
              </a:spcBef>
            </a:pPr>
            <a:r>
              <a:rPr lang="en-US" dirty="0"/>
              <a:t>In July 2018, San Diego County received $7.94 million from the U.S. Department of Housing and Urban Development (HUD) to develop and implement a Coordinated Community Plan (CCP) to prevent and end youth and young adult homelessness</a:t>
            </a:r>
          </a:p>
          <a:p>
            <a:pPr>
              <a:spcBef>
                <a:spcPts val="2400"/>
              </a:spcBef>
            </a:pPr>
            <a:r>
              <a:rPr lang="en-US" dirty="0"/>
              <a:t>YHDP is based on USICH’s youth framework core outcomes: Housing, Education and Employment, Permanent Connections, Well-being</a:t>
            </a:r>
          </a:p>
          <a:p>
            <a:pPr>
              <a:spcBef>
                <a:spcPts val="2400"/>
              </a:spcBef>
            </a:pPr>
            <a:r>
              <a:rPr lang="en-US" dirty="0"/>
              <a:t>CCP approved in Mar 2019</a:t>
            </a:r>
          </a:p>
          <a:p>
            <a:pPr>
              <a:spcBef>
                <a:spcPts val="2400"/>
              </a:spcBef>
            </a:pPr>
            <a:r>
              <a:rPr lang="en-US" dirty="0"/>
              <a:t>YHDP-funded project competition and awarding (Summer 2019)</a:t>
            </a:r>
          </a:p>
        </p:txBody>
      </p:sp>
      <p:pic>
        <p:nvPicPr>
          <p:cNvPr id="5" name="Picture 4">
            <a:extLst>
              <a:ext uri="{FF2B5EF4-FFF2-40B4-BE49-F238E27FC236}">
                <a16:creationId xmlns:a16="http://schemas.microsoft.com/office/drawing/2014/main" id="{3CF795C6-AA2B-4884-AC60-E737D054D5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1375" y="493290"/>
            <a:ext cx="4839967" cy="914400"/>
          </a:xfrm>
          <a:prstGeom prst="rect">
            <a:avLst/>
          </a:prstGeom>
        </p:spPr>
      </p:pic>
    </p:spTree>
    <p:extLst>
      <p:ext uri="{BB962C8B-B14F-4D97-AF65-F5344CB8AC3E}">
        <p14:creationId xmlns:p14="http://schemas.microsoft.com/office/powerpoint/2010/main" val="134972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37CDA-6765-4136-9C72-C42D941D005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360753-119A-47BF-B1D3-373A21A54821}"/>
              </a:ext>
            </a:extLst>
          </p:cNvPr>
          <p:cNvSpPr>
            <a:spLocks noGrp="1"/>
          </p:cNvSpPr>
          <p:nvPr>
            <p:ph type="title"/>
          </p:nvPr>
        </p:nvSpPr>
        <p:spPr/>
        <p:txBody>
          <a:bodyPr/>
          <a:lstStyle/>
          <a:p>
            <a:r>
              <a:rPr lang="en-US" dirty="0"/>
              <a:t>YHDP as a Catalyst</a:t>
            </a:r>
          </a:p>
        </p:txBody>
      </p:sp>
      <p:sp>
        <p:nvSpPr>
          <p:cNvPr id="3" name="Content Placeholder 2">
            <a:extLst>
              <a:ext uri="{FF2B5EF4-FFF2-40B4-BE49-F238E27FC236}">
                <a16:creationId xmlns:a16="http://schemas.microsoft.com/office/drawing/2014/main" id="{2A5F2F51-3767-4824-8ED4-F5BE2E8376EC}"/>
              </a:ext>
            </a:extLst>
          </p:cNvPr>
          <p:cNvSpPr>
            <a:spLocks noGrp="1"/>
          </p:cNvSpPr>
          <p:nvPr>
            <p:ph idx="1"/>
          </p:nvPr>
        </p:nvSpPr>
        <p:spPr/>
        <p:txBody>
          <a:bodyPr>
            <a:normAutofit/>
          </a:bodyPr>
          <a:lstStyle/>
          <a:p>
            <a:pPr>
              <a:spcBef>
                <a:spcPts val="2400"/>
              </a:spcBef>
            </a:pPr>
            <a:r>
              <a:rPr lang="en-US" dirty="0"/>
              <a:t>San Diego’s YHDP Mission: To unite providers, young people, and diverse stakeholders together to ensure that youth homelessness is rare, brief and non-recurring by utilizing a coordinated youth ecosystem to connect youth to housing services and community resources.</a:t>
            </a:r>
          </a:p>
          <a:p>
            <a:pPr>
              <a:spcBef>
                <a:spcPts val="2400"/>
              </a:spcBef>
            </a:pPr>
            <a:r>
              <a:rPr lang="en-US" dirty="0"/>
              <a:t>San Diego’s CCP includes an intentional focus on “the 3 E’s” (education, employment, entrepreneurship)</a:t>
            </a:r>
          </a:p>
        </p:txBody>
      </p:sp>
      <p:pic>
        <p:nvPicPr>
          <p:cNvPr id="5" name="Picture 4">
            <a:extLst>
              <a:ext uri="{FF2B5EF4-FFF2-40B4-BE49-F238E27FC236}">
                <a16:creationId xmlns:a16="http://schemas.microsoft.com/office/drawing/2014/main" id="{3CF795C6-AA2B-4884-AC60-E737D054D5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1375" y="493290"/>
            <a:ext cx="4839967" cy="914400"/>
          </a:xfrm>
          <a:prstGeom prst="rect">
            <a:avLst/>
          </a:prstGeom>
        </p:spPr>
      </p:pic>
    </p:spTree>
    <p:extLst>
      <p:ext uri="{BB962C8B-B14F-4D97-AF65-F5344CB8AC3E}">
        <p14:creationId xmlns:p14="http://schemas.microsoft.com/office/powerpoint/2010/main" val="347261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C5B0EB6-92CD-4016-A07C-D8A1E0B5B41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164092912"/>
              </p:ext>
            </p:extLst>
          </p:nvPr>
        </p:nvGraphicFramePr>
        <p:xfrm>
          <a:off x="510939" y="568887"/>
          <a:ext cx="11145254" cy="573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70172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1970</Words>
  <Application>Microsoft Office PowerPoint</Application>
  <PresentationFormat>Widescreen</PresentationFormat>
  <Paragraphs>234</Paragraphs>
  <Slides>52</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52</vt:i4>
      </vt:variant>
    </vt:vector>
  </HeadingPairs>
  <TitlesOfParts>
    <vt:vector size="59" baseType="lpstr">
      <vt:lpstr>Calibri</vt:lpstr>
      <vt:lpstr>Calibri Light</vt:lpstr>
      <vt:lpstr>Century Schoolbook</vt:lpstr>
      <vt:lpstr>Corbel</vt:lpstr>
      <vt:lpstr>Tw Cen MT</vt:lpstr>
      <vt:lpstr>Wingdings</vt:lpstr>
      <vt:lpstr>Basis</vt:lpstr>
      <vt:lpstr>San Diego YHDP Higher Education Convening  Oct 22, 2019</vt:lpstr>
      <vt:lpstr>Welcome (back)!</vt:lpstr>
      <vt:lpstr>Shout out UCSD!</vt:lpstr>
      <vt:lpstr>Where We’re Headed Today</vt:lpstr>
      <vt:lpstr>Nice to (re)meet you!</vt:lpstr>
      <vt:lpstr>Context, Catch-Up, and Moving Forward</vt:lpstr>
      <vt:lpstr>YHDP as a Catalyst</vt:lpstr>
      <vt:lpstr>YHDP as a Catalyst</vt:lpstr>
      <vt:lpstr>PowerPoint Presentation</vt:lpstr>
      <vt:lpstr>Discussion Summary: January 2019</vt:lpstr>
      <vt:lpstr>Discussion Summary: May 2019</vt:lpstr>
      <vt:lpstr>You Asked For It!...Your Survey Responses</vt:lpstr>
      <vt:lpstr>Survey Results – Frequency of Meetings</vt:lpstr>
      <vt:lpstr>Survey Results – Student Voice</vt:lpstr>
      <vt:lpstr>Survey Results – Future Topics</vt:lpstr>
      <vt:lpstr>Additional Opportunities to Engage</vt:lpstr>
      <vt:lpstr>PowerPoint Presentation</vt:lpstr>
      <vt:lpstr>Identifying Young People Experiencing Homelessness</vt:lpstr>
      <vt:lpstr>Identification Strategies</vt:lpstr>
      <vt:lpstr>Identification Strategies</vt:lpstr>
      <vt:lpstr>Discussion</vt:lpstr>
      <vt:lpstr>Action Step!</vt:lpstr>
      <vt:lpstr>YHDP Project Meet-and-Greet</vt:lpstr>
      <vt:lpstr>Meet Your YHDP-Funded Project Partners</vt:lpstr>
      <vt:lpstr>Eligibility Reminder</vt:lpstr>
      <vt:lpstr>PowerPoint Presentation</vt:lpstr>
      <vt:lpstr>PowerPoint Presentation</vt:lpstr>
      <vt:lpstr>PowerPoint Presentation</vt:lpstr>
      <vt:lpstr>Discussion: Referrals and Connections</vt:lpstr>
      <vt:lpstr>PowerPoint Presentation</vt:lpstr>
      <vt:lpstr>BREAK TIME!</vt:lpstr>
      <vt:lpstr>CA AB74: College Rapid Rehousing</vt:lpstr>
      <vt:lpstr>Shout out to JBAY!</vt:lpstr>
      <vt:lpstr>AB74 Basics</vt:lpstr>
      <vt:lpstr>AB74 Purpose and Vision</vt:lpstr>
      <vt:lpstr>Model Program: Jovenes, Inc (Los Angeles)</vt:lpstr>
      <vt:lpstr>RRH 101</vt:lpstr>
      <vt:lpstr>Mandatory Use of AB74 Funds</vt:lpstr>
      <vt:lpstr>Optional Uses of AB74 Funds</vt:lpstr>
      <vt:lpstr>Who is Homeless under AB74?</vt:lpstr>
      <vt:lpstr>UC, CSU, and CCC Approaches to AB74</vt:lpstr>
      <vt:lpstr>AB74 Reporting Requirements</vt:lpstr>
      <vt:lpstr>Questions for Consideration</vt:lpstr>
      <vt:lpstr>PowerPoint Presentation</vt:lpstr>
      <vt:lpstr>Student Scenarios</vt:lpstr>
      <vt:lpstr>I need details! I need answers!</vt:lpstr>
      <vt:lpstr>Scenario: Long-term Housing for SDSU Students</vt:lpstr>
      <vt:lpstr>Scenario: Student Struggling with Substance Abuse</vt:lpstr>
      <vt:lpstr>Scenario: FAFSA Challenges</vt:lpstr>
      <vt:lpstr>Sip, Snack, and Shoot the Breeze</vt:lpstr>
      <vt:lpstr>What to Talk About…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YHDP Higher Education Convening  Oct 22, 2019</dc:title>
  <dc:creator>Marjorie C Dukes</dc:creator>
  <cp:lastModifiedBy>Marjorie C Dukes</cp:lastModifiedBy>
  <cp:revision>2</cp:revision>
  <dcterms:created xsi:type="dcterms:W3CDTF">2019-10-22T17:06:47Z</dcterms:created>
  <dcterms:modified xsi:type="dcterms:W3CDTF">2019-10-22T17:38:56Z</dcterms:modified>
</cp:coreProperties>
</file>