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10" r:id="rId4"/>
    <p:sldId id="312" r:id="rId5"/>
    <p:sldId id="314" r:id="rId6"/>
    <p:sldId id="338" r:id="rId7"/>
    <p:sldId id="315" r:id="rId8"/>
    <p:sldId id="268" r:id="rId9"/>
    <p:sldId id="337" r:id="rId10"/>
  </p:sldIdLst>
  <p:sldSz cx="10972800" cy="8229600" type="B4JIS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Dunn" initials="MD" lastIdx="4" clrIdx="0">
    <p:extLst>
      <p:ext uri="{19B8F6BF-5375-455C-9EA6-DF929625EA0E}">
        <p15:presenceInfo xmlns:p15="http://schemas.microsoft.com/office/powerpoint/2012/main" userId="S-1-5-21-3756114442-4290303593-2227022165-11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6" autoAdjust="0"/>
    <p:restoredTop sz="84211" autoAdjust="0"/>
  </p:normalViewPr>
  <p:slideViewPr>
    <p:cSldViewPr>
      <p:cViewPr varScale="1">
        <p:scale>
          <a:sx n="54" d="100"/>
          <a:sy n="54" d="100"/>
        </p:scale>
        <p:origin x="1932" y="72"/>
      </p:cViewPr>
      <p:guideLst>
        <p:guide orient="horz" pos="2592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8372B-B0D8-44D1-AD8C-3C5AEFC88D39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D26F1-6287-481B-9285-E9D49EEC0D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01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3351E-3067-4BAC-BAB0-DCDC04B8920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F5144-4F92-4A14-AAC7-B50CFBD9BF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2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 Opening</a:t>
            </a:r>
          </a:p>
          <a:p>
            <a:endParaRPr lang="en-US" sz="16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0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Lahela</a:t>
            </a:r>
            <a:r>
              <a:rPr lang="en-US" dirty="0"/>
              <a:t> Mattox presenting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Heidi Kone with reminders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71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Jess Torres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76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Jess Torres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09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Please list any other topics your organization is interested in but is not listed in this survey.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Required case file documents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Populations unable to serve with these funds such as undocumented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Budget - when is a budget adjustment required - are we able to shift funds from one line item to another without an adjustment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*Potential funding opportunities (HEAP/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NonHEAP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related. This could be new funding or available HEAP funding that needs reallocation.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Agency performance, next steps after contracts 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F5144-4F92-4A14-AAC7-B50CFBD9BF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492220" y="4572001"/>
            <a:ext cx="4480583" cy="10930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6492242" y="4676413"/>
            <a:ext cx="4480561" cy="23042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6492242" y="4938201"/>
            <a:ext cx="4480561" cy="10973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6492240" y="4997283"/>
            <a:ext cx="2359152" cy="2194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6492240" y="5039487"/>
            <a:ext cx="2359152" cy="10973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492240" y="4754880"/>
            <a:ext cx="3675888" cy="3291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851808" y="4873181"/>
            <a:ext cx="1920240" cy="43891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4379594"/>
            <a:ext cx="10972800" cy="29300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" y="4410633"/>
            <a:ext cx="10972801" cy="1688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7696861" y="4371708"/>
            <a:ext cx="3275940" cy="29811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972800" cy="444204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8640" y="2882265"/>
            <a:ext cx="10149840" cy="176403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8640" y="4679926"/>
            <a:ext cx="5943600" cy="210312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046720" y="5047488"/>
            <a:ext cx="1152144" cy="548640"/>
          </a:xfrm>
        </p:spPr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492240" y="5046346"/>
            <a:ext cx="1554480" cy="5486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984106" y="1363"/>
            <a:ext cx="897254" cy="438912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38160" y="1371600"/>
            <a:ext cx="2286000" cy="658368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1371600"/>
            <a:ext cx="7498080" cy="658368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2377441"/>
            <a:ext cx="9326880" cy="1634490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4040506"/>
            <a:ext cx="9326880" cy="181165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699309"/>
            <a:ext cx="4846320" cy="543115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699309"/>
            <a:ext cx="4846320" cy="543115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10058400" cy="128381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93964"/>
            <a:ext cx="4849978" cy="54864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665472" y="2693964"/>
            <a:ext cx="4850130" cy="54864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3250223"/>
            <a:ext cx="4849978" cy="466344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1967" y="3250223"/>
            <a:ext cx="4850130" cy="466344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371600"/>
            <a:ext cx="9875520" cy="128381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900416" y="735178"/>
            <a:ext cx="1148717" cy="548640"/>
          </a:xfrm>
        </p:spPr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09360" y="735178"/>
            <a:ext cx="1591056" cy="5486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809683" y="2726"/>
            <a:ext cx="914400" cy="438912"/>
          </a:xfrm>
        </p:spPr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962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4195" y="1322365"/>
            <a:ext cx="4059936" cy="1053389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424195" y="2412872"/>
            <a:ext cx="4059936" cy="5541264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82880" y="931544"/>
            <a:ext cx="6122822" cy="7022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8522" y="1330993"/>
            <a:ext cx="704164" cy="5617964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405" y="1371600"/>
            <a:ext cx="5486400" cy="54864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06132" y="3929171"/>
            <a:ext cx="3108960" cy="301978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40182"/>
            <a:ext cx="10972800" cy="10128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972800" cy="372796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2" y="369933"/>
            <a:ext cx="10972801" cy="10972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6492220" y="432296"/>
            <a:ext cx="4480583" cy="10930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6492242" y="528135"/>
            <a:ext cx="4480561" cy="21604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488807" y="597005"/>
            <a:ext cx="3675888" cy="3291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848375" y="706733"/>
            <a:ext cx="1920240" cy="43891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0901959" y="-2401"/>
            <a:ext cx="69151" cy="74615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853377" y="-2401"/>
            <a:ext cx="32918" cy="74615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830514" y="-2401"/>
            <a:ext cx="10973" cy="74615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0770508" y="-2401"/>
            <a:ext cx="32918" cy="74615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0698812" y="457"/>
            <a:ext cx="65837" cy="702259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0648170" y="457"/>
            <a:ext cx="10973" cy="702259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48640" y="1371600"/>
            <a:ext cx="9875520" cy="12801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48640" y="2699309"/>
            <a:ext cx="9875520" cy="51901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903843" y="735178"/>
            <a:ext cx="1148717" cy="54864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1ECB009-377A-4502-B964-2AE58D074D34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09360" y="735178"/>
            <a:ext cx="1591056" cy="54864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809683" y="2726"/>
            <a:ext cx="914400" cy="4389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CAAAC1-AC26-4740-B0BC-317A2F469F0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fhsd.org/hmis/hmis-training-suppor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essica.Torres@rtfhsd.org" TargetMode="External"/><Relationship Id="rId2" Type="http://schemas.openxmlformats.org/officeDocument/2006/relationships/hyperlink" Target="mailto:Heidi.Kone@rtfhsd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tfhsd.org/hmis/hmis-training-support/" TargetMode="External"/><Relationship Id="rId5" Type="http://schemas.openxmlformats.org/officeDocument/2006/relationships/hyperlink" Target="https://www.rtfhsd.org/funding/grant-recipients/" TargetMode="External"/><Relationship Id="rId4" Type="http://schemas.openxmlformats.org/officeDocument/2006/relationships/hyperlink" Target="mailto:Support@rtfh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418" y="1037645"/>
            <a:ext cx="10149840" cy="153733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Regional Task Force on the Homeless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5334000"/>
            <a:ext cx="8061960" cy="18745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dirty="0"/>
              <a:t>HEAP YEAR TWO</a:t>
            </a:r>
          </a:p>
          <a:p>
            <a:pPr algn="ctr"/>
            <a:r>
              <a:rPr lang="en-US" sz="4000" dirty="0"/>
              <a:t>Office Hours</a:t>
            </a:r>
          </a:p>
          <a:p>
            <a:pPr algn="ctr"/>
            <a:r>
              <a:rPr lang="en-US" sz="4000" dirty="0"/>
              <a:t>November 16, 2020</a:t>
            </a:r>
          </a:p>
        </p:txBody>
      </p:sp>
    </p:spTree>
    <p:extLst>
      <p:ext uri="{BB962C8B-B14F-4D97-AF65-F5344CB8AC3E}">
        <p14:creationId xmlns:p14="http://schemas.microsoft.com/office/powerpoint/2010/main" val="179369662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FAD2-D5A2-401D-9005-A3506434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2D172-9001-46AA-82AA-2A48C4C32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Heidi Kone (Grants &amp; Contracts Manager)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Lahela</a:t>
            </a:r>
            <a:r>
              <a:rPr lang="en-US" dirty="0">
                <a:solidFill>
                  <a:schemeClr val="tx2"/>
                </a:solidFill>
              </a:rPr>
              <a:t> Mattox (</a:t>
            </a:r>
            <a:r>
              <a:rPr lang="en-US">
                <a:solidFill>
                  <a:schemeClr val="tx2"/>
                </a:solidFill>
              </a:rPr>
              <a:t>Chief Operating Officer)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Jess Torres (Grants &amp; Contracts Program Analyst)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Tyler Uhlig (HMIS Data Analyst II) </a:t>
            </a:r>
          </a:p>
          <a:p>
            <a:pPr marL="411480" lvl="1" indent="0">
              <a:buNone/>
            </a:pPr>
            <a:r>
              <a:rPr lang="en-US" dirty="0">
                <a:solidFill>
                  <a:schemeClr val="tx2"/>
                </a:solidFill>
              </a:rPr>
              <a:t>	&amp; </a:t>
            </a:r>
            <a:r>
              <a:rPr lang="en-US" dirty="0" err="1">
                <a:solidFill>
                  <a:schemeClr val="tx2"/>
                </a:solidFill>
              </a:rPr>
              <a:t>Jegnaw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Zeggeye</a:t>
            </a:r>
            <a:r>
              <a:rPr lang="en-US" dirty="0">
                <a:solidFill>
                  <a:schemeClr val="tx2"/>
                </a:solidFill>
              </a:rPr>
              <a:t> (Director of Data Management)</a:t>
            </a:r>
          </a:p>
        </p:txBody>
      </p:sp>
    </p:spTree>
    <p:extLst>
      <p:ext uri="{BB962C8B-B14F-4D97-AF65-F5344CB8AC3E}">
        <p14:creationId xmlns:p14="http://schemas.microsoft.com/office/powerpoint/2010/main" val="298806651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Leadership- COO </a:t>
            </a:r>
            <a:r>
              <a:rPr lang="en-US" dirty="0" err="1"/>
              <a:t>Lahela</a:t>
            </a:r>
            <a:r>
              <a:rPr lang="en-US" dirty="0"/>
              <a:t> Mattox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lvl="1"/>
            <a:r>
              <a:rPr lang="en-US" dirty="0"/>
              <a:t>Important Messages from RTFH</a:t>
            </a:r>
          </a:p>
          <a:p>
            <a:pPr lvl="2"/>
            <a:r>
              <a:rPr lang="en-US" dirty="0"/>
              <a:t>Project Expenditures 50% by the end of the grant year.</a:t>
            </a:r>
          </a:p>
          <a:p>
            <a:pPr lvl="1"/>
            <a:r>
              <a:rPr lang="en-US" dirty="0"/>
              <a:t>Future Funding </a:t>
            </a:r>
          </a:p>
          <a:p>
            <a:pPr lvl="2"/>
            <a:r>
              <a:rPr lang="en-US" dirty="0"/>
              <a:t>HHAP</a:t>
            </a:r>
          </a:p>
          <a:p>
            <a:pPr marL="704088" lvl="2" indent="0">
              <a:buNone/>
            </a:pPr>
            <a:endParaRPr lang="en-US" dirty="0"/>
          </a:p>
          <a:p>
            <a:pPr lvl="1"/>
            <a:r>
              <a:rPr lang="en-US" dirty="0"/>
              <a:t>Questions?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7093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 &amp; Contracts Manager- Heidi Kone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124200"/>
            <a:ext cx="8747760" cy="4267200"/>
          </a:xfrm>
        </p:spPr>
        <p:txBody>
          <a:bodyPr>
            <a:normAutofit/>
          </a:bodyPr>
          <a:lstStyle/>
          <a:p>
            <a:r>
              <a:rPr lang="en-US" dirty="0"/>
              <a:t>Program Reports &amp; Requests for Reimbursements are due monthly.</a:t>
            </a:r>
          </a:p>
          <a:p>
            <a:pPr lvl="1"/>
            <a:r>
              <a:rPr lang="en-US" dirty="0"/>
              <a:t>General Ledger submission requirement for RFRs</a:t>
            </a:r>
          </a:p>
          <a:p>
            <a:r>
              <a:rPr lang="en-US" dirty="0"/>
              <a:t>Questions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2518648"/>
            <a:ext cx="3032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Reminders: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6860247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4" y="838200"/>
            <a:ext cx="9875520" cy="12801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Grants &amp; Contracts Requests for Reimbursements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57400"/>
            <a:ext cx="8900160" cy="54311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Supporting Documentation for RFR’s </a:t>
            </a:r>
          </a:p>
          <a:p>
            <a:pPr lvl="1"/>
            <a:r>
              <a:rPr lang="en-US" dirty="0"/>
              <a:t>To improve turnaround time for reimbursement payments provide the following:</a:t>
            </a:r>
          </a:p>
          <a:p>
            <a:pPr lvl="2"/>
            <a:r>
              <a:rPr lang="en-US" dirty="0"/>
              <a:t>General Ledger: highlighted expenditures and a summary.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145562-3DF0-4FDF-8FA5-6656373047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63" r="9579"/>
          <a:stretch/>
        </p:blipFill>
        <p:spPr>
          <a:xfrm>
            <a:off x="2743200" y="3886200"/>
            <a:ext cx="41148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8644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4" y="838200"/>
            <a:ext cx="9875520" cy="1280160"/>
          </a:xfrm>
        </p:spPr>
        <p:txBody>
          <a:bodyPr>
            <a:normAutofit fontScale="90000"/>
          </a:bodyPr>
          <a:lstStyle/>
          <a:p>
            <a:r>
              <a:rPr lang="en-US" dirty="0"/>
              <a:t>Grants &amp; Contracts Program Monthly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57400"/>
            <a:ext cx="8823960" cy="54311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Program Monthly Reports Due every month by </a:t>
            </a:r>
            <a:r>
              <a:rPr lang="en-US"/>
              <a:t>the 15</a:t>
            </a:r>
            <a:r>
              <a:rPr lang="en-US" baseline="30000"/>
              <a:t>th</a:t>
            </a:r>
            <a:endParaRPr lang="en-US"/>
          </a:p>
          <a:p>
            <a:endParaRPr lang="en-US" dirty="0"/>
          </a:p>
          <a:p>
            <a:pPr lvl="1"/>
            <a:r>
              <a:rPr lang="en-US" dirty="0"/>
              <a:t>HEAP Year Two Instances of services are no longer needed. (Q5 in ZoomGrants)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Run the Annual Performance Report as a cumulative to date. </a:t>
            </a:r>
          </a:p>
          <a:p>
            <a:pPr lvl="2"/>
            <a:r>
              <a:rPr lang="en-US" dirty="0"/>
              <a:t>Upcoming Training Dates Poll will be emailed to collect the best time for everyone.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0643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838200"/>
            <a:ext cx="9875520" cy="1280160"/>
          </a:xfrm>
        </p:spPr>
        <p:txBody>
          <a:bodyPr>
            <a:normAutofit fontScale="90000"/>
          </a:bodyPr>
          <a:lstStyle/>
          <a:p>
            <a:r>
              <a:rPr lang="en-US" dirty="0"/>
              <a:t>Homeless Management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818" y="2118360"/>
            <a:ext cx="5245382" cy="5431156"/>
          </a:xfrm>
        </p:spPr>
        <p:txBody>
          <a:bodyPr>
            <a:normAutofit/>
          </a:bodyPr>
          <a:lstStyle/>
          <a:p>
            <a:r>
              <a:rPr lang="en-US" dirty="0"/>
              <a:t>Reminders</a:t>
            </a:r>
          </a:p>
          <a:p>
            <a:pPr lvl="1"/>
            <a:r>
              <a:rPr lang="en-US" dirty="0"/>
              <a:t>Data Quality</a:t>
            </a:r>
          </a:p>
          <a:p>
            <a:pPr lvl="1"/>
            <a:endParaRPr lang="en-US" dirty="0"/>
          </a:p>
          <a:p>
            <a:r>
              <a:rPr lang="en-US" dirty="0"/>
              <a:t>Clarity Report(s):</a:t>
            </a:r>
          </a:p>
          <a:p>
            <a:pPr lvl="1"/>
            <a:r>
              <a:rPr lang="en-US" b="1" dirty="0"/>
              <a:t>[HUDX-227] Annual Performance Report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https://www.rtfhsd.org/hmis/hmis-training-support/</a:t>
            </a:r>
            <a:endParaRPr lang="en-US" dirty="0"/>
          </a:p>
          <a:p>
            <a:pPr lvl="1"/>
            <a:endParaRPr lang="en-US" dirty="0"/>
          </a:p>
          <a:p>
            <a:pPr marL="109728" indent="0">
              <a:buNone/>
            </a:pPr>
            <a:r>
              <a:rPr lang="en-US" sz="2400" dirty="0"/>
              <a:t>	Questions?</a:t>
            </a:r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9DD9B09-106A-4E78-8094-C9488B336B7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r="9832" b="13015"/>
          <a:stretch/>
        </p:blipFill>
        <p:spPr>
          <a:xfrm>
            <a:off x="5943601" y="2481263"/>
            <a:ext cx="3581400" cy="315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6378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371600"/>
            <a:ext cx="9875520" cy="502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286000"/>
            <a:ext cx="9875520" cy="5603443"/>
          </a:xfrm>
        </p:spPr>
        <p:txBody>
          <a:bodyPr>
            <a:normAutofit/>
          </a:bodyPr>
          <a:lstStyle/>
          <a:p>
            <a:pPr lvl="1"/>
            <a:endParaRPr lang="en-US" sz="1800" dirty="0"/>
          </a:p>
          <a:p>
            <a:pPr marL="109728" indent="0">
              <a:buNone/>
            </a:pP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543800"/>
            <a:ext cx="3048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16145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D1332-2252-453A-84C0-73D908F3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31CC0-7D56-4660-9F1E-03B5807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600" b="1" dirty="0">
                <a:solidFill>
                  <a:srgbClr val="1F497D"/>
                </a:solidFill>
                <a:latin typeface="Proxima Nova"/>
              </a:rPr>
              <a:t>Questions related to Grants &amp; Contracts</a:t>
            </a: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600" dirty="0">
                <a:solidFill>
                  <a:srgbClr val="C0504D"/>
                </a:solidFill>
                <a:latin typeface="Proxima Nov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Heidi.Kone@rtfhsd.org</a:t>
            </a:r>
            <a:endParaRPr lang="en-US" sz="1600" dirty="0">
              <a:solidFill>
                <a:srgbClr val="C0504D"/>
              </a:solidFill>
              <a:latin typeface="Proxima Nova"/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600" dirty="0">
                <a:solidFill>
                  <a:srgbClr val="C0504D"/>
                </a:solidFill>
                <a:latin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Jessica.Torres@rtfhsd.org</a:t>
            </a:r>
            <a:r>
              <a:rPr lang="en-US" sz="1600" dirty="0">
                <a:solidFill>
                  <a:srgbClr val="C0504D"/>
                </a:solidFill>
                <a:latin typeface="Proxima Nova"/>
              </a:rPr>
              <a:t> </a:t>
            </a: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endParaRPr lang="en-US" sz="1600" dirty="0">
              <a:solidFill>
                <a:srgbClr val="C0504D"/>
              </a:solidFill>
              <a:latin typeface="Proxima Nova"/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600" b="1" dirty="0">
                <a:solidFill>
                  <a:srgbClr val="1F497D"/>
                </a:solidFill>
                <a:latin typeface="Proxima Nova"/>
              </a:rPr>
              <a:t>Questions related to HMIS </a:t>
            </a: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800" dirty="0">
                <a:solidFill>
                  <a:srgbClr val="C0504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Support@rtfhsd.org</a:t>
            </a:r>
            <a:endParaRPr lang="en-US" sz="2600" dirty="0">
              <a:solidFill>
                <a:srgbClr val="C0504D"/>
              </a:solidFill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endParaRPr lang="en-US" sz="1600" dirty="0">
              <a:solidFill>
                <a:srgbClr val="C0504D"/>
              </a:solidFill>
              <a:latin typeface="Proxima Nova"/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endParaRPr lang="en-US" sz="1600" dirty="0">
              <a:solidFill>
                <a:srgbClr val="C0504D"/>
              </a:solidFill>
              <a:latin typeface="Proxima Nova"/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2000" dirty="0">
                <a:solidFill>
                  <a:srgbClr val="36609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Also visit the RTFH Website: </a:t>
            </a:r>
          </a:p>
          <a:p>
            <a:pPr marL="0" indent="-292608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800" dirty="0">
                <a:solidFill>
                  <a:srgbClr val="36609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 Recipients Link</a:t>
            </a:r>
            <a:endParaRPr lang="en-US" sz="1800" dirty="0">
              <a:solidFill>
                <a:srgbClr val="366092"/>
              </a:solidFill>
            </a:endParaRPr>
          </a:p>
          <a:p>
            <a:pPr marL="118872" indent="0" algn="ctr">
              <a:buClr>
                <a:srgbClr val="C0504D"/>
              </a:buClr>
              <a:buNone/>
            </a:pPr>
            <a:r>
              <a:rPr lang="en-US" sz="2100" dirty="0">
                <a:solidFill>
                  <a:srgbClr val="C0504D"/>
                </a:solidFill>
                <a:hlinkClick r:id="rId6"/>
              </a:rPr>
              <a:t>RTFH HMIS Link</a:t>
            </a:r>
            <a:endParaRPr lang="en-US" sz="2100" dirty="0">
              <a:solidFill>
                <a:srgbClr val="C0504D"/>
              </a:solidFill>
            </a:endParaRPr>
          </a:p>
          <a:p>
            <a:pPr marL="0" lvl="1" indent="0" algn="ctr">
              <a:spcBef>
                <a:spcPts val="250"/>
              </a:spcBef>
              <a:buClr>
                <a:srgbClr val="C0504D"/>
              </a:buClr>
              <a:buNone/>
            </a:pPr>
            <a:r>
              <a:rPr lang="en-US" sz="1600" dirty="0">
                <a:solidFill>
                  <a:srgbClr val="366092"/>
                </a:solidFill>
                <a:latin typeface="Proxima Nova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1156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66092"/>
      </a:accent1>
      <a:accent2>
        <a:srgbClr val="C0504D"/>
      </a:accent2>
      <a:accent3>
        <a:srgbClr val="244061"/>
      </a:accent3>
      <a:accent4>
        <a:srgbClr val="953734"/>
      </a:accent4>
      <a:accent5>
        <a:srgbClr val="244061"/>
      </a:accent5>
      <a:accent6>
        <a:srgbClr val="953734"/>
      </a:accent6>
      <a:hlink>
        <a:srgbClr val="244061"/>
      </a:hlink>
      <a:folHlink>
        <a:srgbClr val="95373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8378</TotalTime>
  <Words>397</Words>
  <Application>Microsoft Office PowerPoint</Application>
  <PresentationFormat>Custom</PresentationFormat>
  <Paragraphs>79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Georgia</vt:lpstr>
      <vt:lpstr>Proxima Nova</vt:lpstr>
      <vt:lpstr>Times New Roman</vt:lpstr>
      <vt:lpstr>Trebuchet MS</vt:lpstr>
      <vt:lpstr>Wingdings 2</vt:lpstr>
      <vt:lpstr>Urban</vt:lpstr>
      <vt:lpstr>Regional Task Force on the Homeless</vt:lpstr>
      <vt:lpstr>Welcome</vt:lpstr>
      <vt:lpstr>Leadership- COO Lahela Mattox</vt:lpstr>
      <vt:lpstr>Grants &amp; Contracts Manager- Heidi Kone</vt:lpstr>
      <vt:lpstr>Grants &amp; Contracts Requests for Reimbursements</vt:lpstr>
      <vt:lpstr>Grants &amp; Contracts Program Monthly Reports</vt:lpstr>
      <vt:lpstr>Homeless Management Information Systems</vt:lpstr>
      <vt:lpstr>Questions?</vt:lpstr>
      <vt:lpstr>Resources</vt:lpstr>
    </vt:vector>
  </TitlesOfParts>
  <Company>The County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Task Force on the Homeless</dc:title>
  <dc:creator>Jessica Torres</dc:creator>
  <cp:lastModifiedBy>Jessica Torres</cp:lastModifiedBy>
  <cp:revision>243</cp:revision>
  <cp:lastPrinted>2017-10-26T00:05:43Z</cp:lastPrinted>
  <dcterms:created xsi:type="dcterms:W3CDTF">2017-10-10T19:49:36Z</dcterms:created>
  <dcterms:modified xsi:type="dcterms:W3CDTF">2020-11-16T21:33:23Z</dcterms:modified>
</cp:coreProperties>
</file>