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Montserrat Medium" panose="020B0604020202020204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/eddsk8c4e1PiuR3PabXDM41g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br>
              <a:rPr lang="en-US" dirty="0"/>
            </a:b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/>
          <p:nvPr/>
        </p:nvSpPr>
        <p:spPr>
          <a:xfrm>
            <a:off x="-26400" y="32507"/>
            <a:ext cx="9170400" cy="5143500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5741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/>
          <p:nvPr/>
        </p:nvSpPr>
        <p:spPr>
          <a:xfrm rot="10800000">
            <a:off x="8413800" y="25"/>
            <a:ext cx="756600" cy="822600"/>
          </a:xfrm>
          <a:prstGeom prst="rtTriangle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5492" y="18932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2355635" y="822624"/>
            <a:ext cx="6436465" cy="121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San Diego CES: Refresher Webinar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2599957" y="2184913"/>
            <a:ext cx="6436466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Pillars of CES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CES Workflow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Prioritization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Matching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Case Conferencing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p1"/>
          <p:cNvCxnSpPr/>
          <p:nvPr/>
        </p:nvCxnSpPr>
        <p:spPr>
          <a:xfrm>
            <a:off x="2743464" y="2111866"/>
            <a:ext cx="6231186" cy="40565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0" y="0"/>
            <a:ext cx="9200100" cy="5156700"/>
          </a:xfrm>
          <a:prstGeom prst="rect">
            <a:avLst/>
          </a:prstGeom>
          <a:solidFill>
            <a:srgbClr val="2F5496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1297499" y="1027813"/>
            <a:ext cx="5691636" cy="562911"/>
          </a:xfrm>
          <a:prstGeom prst="rect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95" y="414245"/>
            <a:ext cx="228825" cy="7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 txBox="1"/>
          <p:nvPr/>
        </p:nvSpPr>
        <p:spPr>
          <a:xfrm>
            <a:off x="1370076" y="1108025"/>
            <a:ext cx="7038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 Workflow Summarized </a:t>
            </a:r>
            <a:endParaRPr sz="2200" b="1" i="0" u="none" strike="noStrike" cap="none">
              <a:solidFill>
                <a:srgbClr val="0275C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0667" y="21457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9"/>
          <p:cNvSpPr txBox="1"/>
          <p:nvPr/>
        </p:nvSpPr>
        <p:spPr>
          <a:xfrm>
            <a:off x="903366" y="1768730"/>
            <a:ext cx="6798984" cy="303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Client should be enrolled in your agencies project FIRST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Complete the Client Enrollment into 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Complete a Current Living Situation Assessment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Complete the Appropriate CES Triage Tool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Refer the client to the Community Queue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Check in Client’s CQ Referral (this ensures client data and needs are up to date and remain visible to CES Matchers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Lastly, be sure to track CE events through program services as needed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/>
          <p:nvPr/>
        </p:nvSpPr>
        <p:spPr>
          <a:xfrm>
            <a:off x="2574115" y="-26"/>
            <a:ext cx="7116564" cy="5280862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68" name="Google Shape;16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2574115" cy="528083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/>
          <p:nvPr/>
        </p:nvSpPr>
        <p:spPr>
          <a:xfrm rot="10800000">
            <a:off x="8413800" y="25"/>
            <a:ext cx="756600" cy="822600"/>
          </a:xfrm>
          <a:prstGeom prst="rtTriangle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5492" y="18932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2666090" y="746254"/>
            <a:ext cx="6932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San Diego CES: Workflow videos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4315382" y="1487890"/>
            <a:ext cx="281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1"/>
          <p:cNvSpPr txBox="1"/>
          <p:nvPr/>
        </p:nvSpPr>
        <p:spPr>
          <a:xfrm>
            <a:off x="4081815" y="2616251"/>
            <a:ext cx="2935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</a:rPr>
              <a:t>   </a:t>
            </a: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Triage Tool and CQ Referral</a:t>
            </a:r>
            <a:endParaRPr/>
          </a:p>
        </p:txBody>
      </p:sp>
      <p:sp>
        <p:nvSpPr>
          <p:cNvPr id="174" name="Google Shape;174;p31"/>
          <p:cNvSpPr txBox="1"/>
          <p:nvPr/>
        </p:nvSpPr>
        <p:spPr>
          <a:xfrm>
            <a:off x="3949914" y="3811627"/>
            <a:ext cx="335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</a:rPr>
              <a:t>   </a:t>
            </a: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 Check ins, events and exits</a:t>
            </a:r>
            <a:endParaRPr/>
          </a:p>
        </p:txBody>
      </p:sp>
      <p:cxnSp>
        <p:nvCxnSpPr>
          <p:cNvPr id="175" name="Google Shape;175;p31"/>
          <p:cNvCxnSpPr/>
          <p:nvPr/>
        </p:nvCxnSpPr>
        <p:spPr>
          <a:xfrm>
            <a:off x="2740329" y="1339233"/>
            <a:ext cx="6430071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76" name="Google Shape;176;p31"/>
          <p:cNvSpPr txBox="1"/>
          <p:nvPr/>
        </p:nvSpPr>
        <p:spPr>
          <a:xfrm>
            <a:off x="4278502" y="1585452"/>
            <a:ext cx="335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</a:rPr>
              <a:t>CES Enrollment and CLS</a:t>
            </a:r>
            <a:endParaRPr/>
          </a:p>
        </p:txBody>
      </p:sp>
      <p:sp>
        <p:nvSpPr>
          <p:cNvPr id="177" name="Google Shape;177;p31"/>
          <p:cNvSpPr txBox="1"/>
          <p:nvPr/>
        </p:nvSpPr>
        <p:spPr>
          <a:xfrm>
            <a:off x="2919432" y="1944375"/>
            <a:ext cx="541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https://www.youtube.com/watch?v=fBZNdfPehfQ&amp;list=PL5mWCtDUvVqYW0x53xHMlVt_LZ9MQYVNt&amp;index=7</a:t>
            </a:r>
            <a:endParaRPr/>
          </a:p>
        </p:txBody>
      </p:sp>
      <p:sp>
        <p:nvSpPr>
          <p:cNvPr id="178" name="Google Shape;178;p31"/>
          <p:cNvSpPr txBox="1"/>
          <p:nvPr/>
        </p:nvSpPr>
        <p:spPr>
          <a:xfrm>
            <a:off x="2873583" y="3072725"/>
            <a:ext cx="514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https://www.youtube.com/watch?v=IUFeoiiYqbQ&amp;list=PL5mWCtDUvVqYW0x53xHMlVt_LZ9MQYVNt&amp;index=8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2919431" y="4119425"/>
            <a:ext cx="510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https://www.youtube.com/watch?v=dspaF3s1Y4Y&amp;list=PL5mWCtDUvVqYW0x53xHMlVt_LZ9MQYVNt&amp;index=9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/>
          <p:nvPr/>
        </p:nvSpPr>
        <p:spPr>
          <a:xfrm>
            <a:off x="2600514" y="0"/>
            <a:ext cx="6583570" cy="5143500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9" y="0"/>
            <a:ext cx="25741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/>
          <p:nvPr/>
        </p:nvSpPr>
        <p:spPr>
          <a:xfrm rot="10800000">
            <a:off x="8413800" y="25"/>
            <a:ext cx="756600" cy="822600"/>
          </a:xfrm>
          <a:prstGeom prst="rtTriangle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5492" y="18932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/>
          <p:nvPr/>
        </p:nvSpPr>
        <p:spPr>
          <a:xfrm>
            <a:off x="2355635" y="822624"/>
            <a:ext cx="6436465" cy="121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San Diego CES: Prioritization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2707534" y="2928911"/>
            <a:ext cx="6436466" cy="224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10"/>
          <p:cNvCxnSpPr/>
          <p:nvPr/>
        </p:nvCxnSpPr>
        <p:spPr>
          <a:xfrm>
            <a:off x="2600515" y="2111866"/>
            <a:ext cx="6387541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/>
          <p:nvPr/>
        </p:nvSpPr>
        <p:spPr>
          <a:xfrm>
            <a:off x="0" y="0"/>
            <a:ext cx="9200100" cy="5156700"/>
          </a:xfrm>
          <a:prstGeom prst="rect">
            <a:avLst/>
          </a:prstGeom>
          <a:solidFill>
            <a:srgbClr val="2F5496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1354206" y="668592"/>
            <a:ext cx="5571133" cy="570000"/>
          </a:xfrm>
          <a:prstGeom prst="rect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95" y="414245"/>
            <a:ext cx="228825" cy="7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1"/>
          <p:cNvSpPr txBox="1"/>
          <p:nvPr/>
        </p:nvSpPr>
        <p:spPr>
          <a:xfrm>
            <a:off x="1795378" y="755892"/>
            <a:ext cx="7038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CES Prioritization: Explained</a:t>
            </a:r>
            <a:endParaRPr sz="2200" b="1" i="0" u="none" strike="noStrike" cap="none">
              <a:solidFill>
                <a:srgbClr val="0275C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0" name="Google Shape;20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0667" y="214575"/>
            <a:ext cx="958309" cy="4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414467"/>
            <a:ext cx="9200100" cy="3742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/>
          <p:nvPr/>
        </p:nvSpPr>
        <p:spPr>
          <a:xfrm>
            <a:off x="2600514" y="0"/>
            <a:ext cx="6583570" cy="5143500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9" y="0"/>
            <a:ext cx="25741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/>
          <p:nvPr/>
        </p:nvSpPr>
        <p:spPr>
          <a:xfrm rot="10800000">
            <a:off x="8413800" y="25"/>
            <a:ext cx="756600" cy="822600"/>
          </a:xfrm>
          <a:prstGeom prst="rtTriangle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5492" y="18932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/>
        </p:nvSpPr>
        <p:spPr>
          <a:xfrm>
            <a:off x="2355635" y="822624"/>
            <a:ext cx="6436465" cy="121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San Diego CES: Prioritization Video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2707534" y="2928911"/>
            <a:ext cx="6436466" cy="224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32"/>
          <p:cNvCxnSpPr/>
          <p:nvPr/>
        </p:nvCxnSpPr>
        <p:spPr>
          <a:xfrm>
            <a:off x="2600515" y="2111866"/>
            <a:ext cx="6430071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213" name="Google Shape;213;p32"/>
          <p:cNvSpPr/>
          <p:nvPr/>
        </p:nvSpPr>
        <p:spPr>
          <a:xfrm>
            <a:off x="2779830" y="3046349"/>
            <a:ext cx="640425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4734256" y="2425229"/>
            <a:ext cx="231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Prioritization</a:t>
            </a:r>
            <a:endParaRPr/>
          </a:p>
        </p:txBody>
      </p:sp>
      <p:sp>
        <p:nvSpPr>
          <p:cNvPr id="215" name="Google Shape;215;p32"/>
          <p:cNvSpPr txBox="1"/>
          <p:nvPr/>
        </p:nvSpPr>
        <p:spPr>
          <a:xfrm>
            <a:off x="3721080" y="2774500"/>
            <a:ext cx="403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https://www.youtube.com/watch?v=PEyMco5OOEM&amp;list=PL5mWCtDUvVqYW0x53xHMlVt_LZ9MQYVNt&amp;index=3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/>
          <p:nvPr/>
        </p:nvSpPr>
        <p:spPr>
          <a:xfrm>
            <a:off x="908758" y="0"/>
            <a:ext cx="9170400" cy="5143500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1" name="Google Shape;2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5741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2"/>
          <p:cNvSpPr/>
          <p:nvPr/>
        </p:nvSpPr>
        <p:spPr>
          <a:xfrm rot="10800000">
            <a:off x="8413800" y="25"/>
            <a:ext cx="756600" cy="822600"/>
          </a:xfrm>
          <a:prstGeom prst="rtTriangle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5492" y="18932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"/>
          <p:cNvSpPr txBox="1"/>
          <p:nvPr/>
        </p:nvSpPr>
        <p:spPr>
          <a:xfrm>
            <a:off x="2355635" y="822624"/>
            <a:ext cx="6436465" cy="121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San Diego CES: Matching and Referrals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2707534" y="2928911"/>
            <a:ext cx="6436466" cy="224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12"/>
          <p:cNvCxnSpPr/>
          <p:nvPr/>
        </p:nvCxnSpPr>
        <p:spPr>
          <a:xfrm rot="10800000" flipH="1">
            <a:off x="2600515" y="2060626"/>
            <a:ext cx="6404254" cy="5124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/>
          <p:nvPr/>
        </p:nvSpPr>
        <p:spPr>
          <a:xfrm>
            <a:off x="0" y="0"/>
            <a:ext cx="9200100" cy="5156700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1297499" y="1020725"/>
            <a:ext cx="6239577" cy="570000"/>
          </a:xfrm>
          <a:prstGeom prst="rect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3" name="Google Shape;23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95" y="414245"/>
            <a:ext cx="228825" cy="7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 txBox="1"/>
          <p:nvPr/>
        </p:nvSpPr>
        <p:spPr>
          <a:xfrm>
            <a:off x="651420" y="1108025"/>
            <a:ext cx="7757556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      </a:t>
            </a:r>
            <a:r>
              <a:rPr lang="en-US" sz="2400" b="1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Matching and Referrals: What to expect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953029" y="2040175"/>
            <a:ext cx="4916143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Appropriate/ Best Match: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 reported experience aligns with program eligibility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429253" y="3183933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953029" y="3132553"/>
            <a:ext cx="5341445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 Choice: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CES matches reported experience to align with program eligibility. After the referral is sent, it is at the client’s discretion whether they accept or decline that resource. 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0667" y="21457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3"/>
          <p:cNvSpPr txBox="1"/>
          <p:nvPr/>
        </p:nvSpPr>
        <p:spPr>
          <a:xfrm>
            <a:off x="422595" y="2030071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3" descr="User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5136" y="1702850"/>
            <a:ext cx="2332625" cy="23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/>
          <p:nvPr/>
        </p:nvSpPr>
        <p:spPr>
          <a:xfrm>
            <a:off x="0" y="0"/>
            <a:ext cx="9200100" cy="5156700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14"/>
          <p:cNvSpPr/>
          <p:nvPr/>
        </p:nvSpPr>
        <p:spPr>
          <a:xfrm>
            <a:off x="1297499" y="1020725"/>
            <a:ext cx="6239577" cy="570000"/>
          </a:xfrm>
          <a:prstGeom prst="rect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95" y="414245"/>
            <a:ext cx="228825" cy="7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4"/>
          <p:cNvSpPr txBox="1"/>
          <p:nvPr/>
        </p:nvSpPr>
        <p:spPr>
          <a:xfrm>
            <a:off x="651420" y="1108025"/>
            <a:ext cx="7757556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      </a:t>
            </a:r>
            <a:r>
              <a:rPr lang="en-US" sz="2400" b="1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Matching and Referrals: What to expect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953029" y="2040175"/>
            <a:ext cx="4916143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Referrals are filled upon request from providers. RTFH is not a repository for housing resources. If a provider has an opening, they send a referral request, this begins the CES selection process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338597" y="3669948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4"/>
          <p:cNvSpPr txBox="1"/>
          <p:nvPr/>
        </p:nvSpPr>
        <p:spPr>
          <a:xfrm>
            <a:off x="953029" y="3662597"/>
            <a:ext cx="5341445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Eligibility is King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Regardless of vulnerability or advocacy, RTFH cannot refer participants who do not meet general eligibility requirements 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0667" y="21457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4"/>
          <p:cNvSpPr txBox="1"/>
          <p:nvPr/>
        </p:nvSpPr>
        <p:spPr>
          <a:xfrm>
            <a:off x="422595" y="2030071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4" descr="User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5136" y="1702850"/>
            <a:ext cx="2332625" cy="23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/>
          <p:nvPr/>
        </p:nvSpPr>
        <p:spPr>
          <a:xfrm>
            <a:off x="0" y="31891"/>
            <a:ext cx="9200100" cy="5156700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1297499" y="1020725"/>
            <a:ext cx="6239577" cy="570000"/>
          </a:xfrm>
          <a:prstGeom prst="rect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3" name="Google Shape;2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95" y="414245"/>
            <a:ext cx="228825" cy="7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651420" y="1108025"/>
            <a:ext cx="7757556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      </a:t>
            </a:r>
            <a:r>
              <a:rPr lang="en-US" sz="2400" b="1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Matching and Referrals: What to expect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 txBox="1"/>
          <p:nvPr/>
        </p:nvSpPr>
        <p:spPr>
          <a:xfrm>
            <a:off x="953029" y="2040175"/>
            <a:ext cx="4916143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Once a request is submitted. CES has 3 business days to fulfill the request.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417456" y="3204931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 txBox="1"/>
          <p:nvPr/>
        </p:nvSpPr>
        <p:spPr>
          <a:xfrm>
            <a:off x="953029" y="3218225"/>
            <a:ext cx="5341445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Once a viable participant is selected for the resource, a match notification email is sent from rtfhsd.org to housing provider, CARE team, and other appropriate team members.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0667" y="21457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422595" y="2030071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5" descr="User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5136" y="1702850"/>
            <a:ext cx="2332625" cy="23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/>
          <p:nvPr/>
        </p:nvSpPr>
        <p:spPr>
          <a:xfrm>
            <a:off x="0" y="0"/>
            <a:ext cx="9200100" cy="5156700"/>
          </a:xfrm>
          <a:prstGeom prst="rect">
            <a:avLst/>
          </a:prstGeom>
          <a:solidFill>
            <a:srgbClr val="2F5496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1297498" y="1027813"/>
            <a:ext cx="6740716" cy="562911"/>
          </a:xfrm>
          <a:prstGeom prst="rect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8" name="Google Shape;27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95" y="414245"/>
            <a:ext cx="228825" cy="7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/>
          <p:nvPr/>
        </p:nvSpPr>
        <p:spPr>
          <a:xfrm>
            <a:off x="1370076" y="1108025"/>
            <a:ext cx="7038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Referrals: Best Practices </a:t>
            </a:r>
            <a:endParaRPr sz="2200" b="1" i="0" u="none" strike="noStrike" cap="none">
              <a:solidFill>
                <a:srgbClr val="0275C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0667" y="21457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 txBox="1"/>
          <p:nvPr/>
        </p:nvSpPr>
        <p:spPr>
          <a:xfrm>
            <a:off x="422595" y="1575583"/>
            <a:ext cx="8028453" cy="409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Housing programs should use the housing first orientation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Minimal barrier to program entry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Accept referred individuals who meet basic program eligibility regardless of challenges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Programs may reject referrals if they are determined ineligible, pose safety concerns, or referred person is unable to be located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attempt standards are 5 unique attempts within 5 business days of receipt of referral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/>
          <p:nvPr/>
        </p:nvSpPr>
        <p:spPr>
          <a:xfrm>
            <a:off x="2070846" y="0"/>
            <a:ext cx="8008311" cy="5143500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5741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/>
          <p:nvPr/>
        </p:nvSpPr>
        <p:spPr>
          <a:xfrm rot="10800000">
            <a:off x="8413800" y="25"/>
            <a:ext cx="756600" cy="822600"/>
          </a:xfrm>
          <a:prstGeom prst="rtTriangle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5492" y="18932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2794483" y="1688705"/>
            <a:ext cx="6436465" cy="65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San Diego CES: Pillars of CES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36688" y="2860098"/>
            <a:ext cx="6436466" cy="64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2"/>
          <p:cNvCxnSpPr/>
          <p:nvPr/>
        </p:nvCxnSpPr>
        <p:spPr>
          <a:xfrm rot="10800000" flipH="1">
            <a:off x="2969110" y="2533948"/>
            <a:ext cx="6352099" cy="5325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/>
          <p:nvPr/>
        </p:nvSpPr>
        <p:spPr>
          <a:xfrm>
            <a:off x="0" y="0"/>
            <a:ext cx="9200100" cy="5156700"/>
          </a:xfrm>
          <a:prstGeom prst="rect">
            <a:avLst/>
          </a:prstGeom>
          <a:solidFill>
            <a:srgbClr val="2F5496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17"/>
          <p:cNvSpPr/>
          <p:nvPr/>
        </p:nvSpPr>
        <p:spPr>
          <a:xfrm>
            <a:off x="1297498" y="1027813"/>
            <a:ext cx="6740716" cy="562911"/>
          </a:xfrm>
          <a:prstGeom prst="rect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9" name="Google Shape;2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95" y="414245"/>
            <a:ext cx="228825" cy="7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7"/>
          <p:cNvSpPr txBox="1"/>
          <p:nvPr/>
        </p:nvSpPr>
        <p:spPr>
          <a:xfrm>
            <a:off x="1370076" y="1108025"/>
            <a:ext cx="7038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Case Conferencing: What you should Know</a:t>
            </a:r>
            <a:endParaRPr sz="2200" b="1" i="0" u="none" strike="noStrike" cap="none">
              <a:solidFill>
                <a:srgbClr val="0275C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2" name="Google Shape;29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0667" y="21457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7"/>
          <p:cNvSpPr txBox="1"/>
          <p:nvPr/>
        </p:nvSpPr>
        <p:spPr>
          <a:xfrm>
            <a:off x="380523" y="1837989"/>
            <a:ext cx="8028453" cy="383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Bi-weekly for Veteran Subpopulation can be used for difficult to fill units or new lease ups as well. Plans to expand to a variety of subpopulations in 2025.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Currently by invite only for CARE team, CE staff and other providers working with identified individuals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Intended to match vulnerable households to resources as quickly as possible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Attendance is crucial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/>
          <p:nvPr/>
        </p:nvSpPr>
        <p:spPr>
          <a:xfrm>
            <a:off x="-250850" y="-80100"/>
            <a:ext cx="9865500" cy="5396400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1219200" y="2126512"/>
            <a:ext cx="6528391" cy="570000"/>
          </a:xfrm>
          <a:prstGeom prst="rect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 sz="2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0" name="Google Shape;30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1532" y="335077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8"/>
          <p:cNvSpPr txBox="1"/>
          <p:nvPr/>
        </p:nvSpPr>
        <p:spPr>
          <a:xfrm>
            <a:off x="2529646" y="3092106"/>
            <a:ext cx="5877300" cy="116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support@rtfhsd.org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 txBox="1"/>
          <p:nvPr/>
        </p:nvSpPr>
        <p:spPr>
          <a:xfrm>
            <a:off x="2908873" y="4068159"/>
            <a:ext cx="5877300" cy="116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www.rtfhsd.org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0" y="-13200"/>
            <a:ext cx="9200100" cy="5156700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1297500" y="1020725"/>
            <a:ext cx="4685086" cy="570000"/>
          </a:xfrm>
          <a:prstGeom prst="rect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95" y="414245"/>
            <a:ext cx="228825" cy="7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1406310" y="1066715"/>
            <a:ext cx="7038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400" b="1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Core Components of CES</a:t>
            </a:r>
            <a:endParaRPr sz="2400" b="1" i="0" u="none" strike="noStrike" cap="none">
              <a:solidFill>
                <a:srgbClr val="0275C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0667" y="214575"/>
            <a:ext cx="958309" cy="4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032" y="2283920"/>
            <a:ext cx="8960036" cy="185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-28050" y="0"/>
            <a:ext cx="9200100" cy="5156700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1036325" y="634271"/>
            <a:ext cx="5577126" cy="570000"/>
          </a:xfrm>
          <a:prstGeom prst="rect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95" y="414245"/>
            <a:ext cx="228825" cy="7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 txBox="1"/>
          <p:nvPr/>
        </p:nvSpPr>
        <p:spPr>
          <a:xfrm>
            <a:off x="651420" y="721571"/>
            <a:ext cx="7038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2400" b="0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      </a:t>
            </a:r>
            <a:r>
              <a:rPr lang="en-US" sz="2400" b="1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CES Core Components: Explained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0667" y="214575"/>
            <a:ext cx="958309" cy="4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 descr="https://lh7-us.googleusercontent.com/N_ssPvHTbAYQcH_fXxfD6vp2z8oJS6kf1wnRLHHxE_stTFbIbs_qE58FuEKt2CG4HigjZshE3WYiOuEF1e6rMxdsltyqVW8ZQ-IiWaoKSGNDhjJEjnzY31-t6e-tRUI3T6HnWiceWa4yFS1--3lao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766600"/>
            <a:ext cx="9172050" cy="3390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/>
          <p:nvPr/>
        </p:nvSpPr>
        <p:spPr>
          <a:xfrm>
            <a:off x="0" y="0"/>
            <a:ext cx="9200100" cy="5156700"/>
          </a:xfrm>
          <a:prstGeom prst="rect">
            <a:avLst/>
          </a:prstGeom>
          <a:solidFill>
            <a:srgbClr val="2F5496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1297499" y="1027813"/>
            <a:ext cx="5691636" cy="562911"/>
          </a:xfrm>
          <a:prstGeom prst="rect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95" y="414245"/>
            <a:ext cx="228825" cy="7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 txBox="1"/>
          <p:nvPr/>
        </p:nvSpPr>
        <p:spPr>
          <a:xfrm>
            <a:off x="1370076" y="1108025"/>
            <a:ext cx="7038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Specific CES Objectives in San Diego</a:t>
            </a:r>
            <a:endParaRPr sz="2200" b="1" i="0" u="none" strike="noStrike" cap="none">
              <a:solidFill>
                <a:srgbClr val="0275C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0667" y="21457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 txBox="1"/>
          <p:nvPr/>
        </p:nvSpPr>
        <p:spPr>
          <a:xfrm>
            <a:off x="69648" y="1811046"/>
            <a:ext cx="6798984" cy="144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person – centric system of care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Commitment to comprehensive crisis response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Expand diversion and housing solutions based on need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69648" y="2400517"/>
            <a:ext cx="6782998" cy="207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Thoughtful approaches to harm reduction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Standard assessment tools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HMIS usage for the purpose of centralizing CES information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Regular evaluation</a:t>
            </a:r>
            <a:endParaRPr sz="15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>
            <a:off x="180281" y="-24667"/>
            <a:ext cx="9019819" cy="5181365"/>
          </a:xfrm>
          <a:prstGeom prst="rect">
            <a:avLst/>
          </a:prstGeom>
          <a:solidFill>
            <a:srgbClr val="2F5496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1297499" y="1020725"/>
            <a:ext cx="5571133" cy="570000"/>
          </a:xfrm>
          <a:prstGeom prst="rect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95" y="414245"/>
            <a:ext cx="228825" cy="7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 txBox="1"/>
          <p:nvPr/>
        </p:nvSpPr>
        <p:spPr>
          <a:xfrm>
            <a:off x="1681303" y="1091424"/>
            <a:ext cx="7038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CES: What it is VS What it is not</a:t>
            </a:r>
            <a:endParaRPr sz="2200" b="1" i="0" u="none" strike="noStrike" cap="none">
              <a:solidFill>
                <a:srgbClr val="0275C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0667" y="21457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 txBox="1"/>
          <p:nvPr/>
        </p:nvSpPr>
        <p:spPr>
          <a:xfrm>
            <a:off x="322984" y="2521599"/>
            <a:ext cx="3680102" cy="223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Centralized system for identifying, assessing, and prioritizing vulnerable households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match and referral process for connecting households to RRH and PSH resources</a:t>
            </a:r>
            <a:endParaRPr sz="15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4815000" y="2335778"/>
            <a:ext cx="4132522" cy="287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Guarantee of housing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waitlist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controller of housing availability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Determination of housing eligibility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Referral process for shelter or transitional housing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Char char="●"/>
            </a:pPr>
            <a:r>
              <a:rPr lang="en-US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CES is the only pathway to housing</a:t>
            </a:r>
            <a:endParaRPr sz="15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" name="Google Shape;115;p6" descr="File:Eo circle blue white checkmark.svg - Wikimedia Commo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6402" y="1834959"/>
            <a:ext cx="686633" cy="68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 descr="Pedestrian Crossing Sign Clipart Vector, White Border And Cross On Blue  Square Sign, Traffic Signs, Traffic, White PNG Image For Free Downloa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84761" y="1834959"/>
            <a:ext cx="883929" cy="68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/>
          <p:nvPr/>
        </p:nvSpPr>
        <p:spPr>
          <a:xfrm>
            <a:off x="2478627" y="0"/>
            <a:ext cx="8008200" cy="5143500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5741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0"/>
          <p:cNvSpPr/>
          <p:nvPr/>
        </p:nvSpPr>
        <p:spPr>
          <a:xfrm rot="10800000">
            <a:off x="8413800" y="25"/>
            <a:ext cx="756600" cy="822600"/>
          </a:xfrm>
          <a:prstGeom prst="rtTriangle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4" name="Google Shape;12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5492" y="18932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0"/>
          <p:cNvSpPr txBox="1"/>
          <p:nvPr/>
        </p:nvSpPr>
        <p:spPr>
          <a:xfrm>
            <a:off x="3015990" y="716280"/>
            <a:ext cx="6436465" cy="65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Pillars of CES quick guide video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0"/>
          <p:cNvSpPr txBox="1"/>
          <p:nvPr/>
        </p:nvSpPr>
        <p:spPr>
          <a:xfrm>
            <a:off x="636688" y="2860098"/>
            <a:ext cx="6436466" cy="64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0"/>
          <p:cNvSpPr txBox="1"/>
          <p:nvPr/>
        </p:nvSpPr>
        <p:spPr>
          <a:xfrm>
            <a:off x="4783534" y="1646988"/>
            <a:ext cx="23160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CES Core Components </a:t>
            </a:r>
            <a:endParaRPr/>
          </a:p>
        </p:txBody>
      </p:sp>
      <p:cxnSp>
        <p:nvCxnSpPr>
          <p:cNvPr id="128" name="Google Shape;128;p30"/>
          <p:cNvCxnSpPr/>
          <p:nvPr/>
        </p:nvCxnSpPr>
        <p:spPr>
          <a:xfrm>
            <a:off x="2962022" y="1372222"/>
            <a:ext cx="6387541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29" name="Google Shape;129;p30"/>
          <p:cNvSpPr txBox="1"/>
          <p:nvPr/>
        </p:nvSpPr>
        <p:spPr>
          <a:xfrm>
            <a:off x="3960369" y="2229550"/>
            <a:ext cx="3962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https://www.youtube.com/watch?v=-tHu9K2r9tw&amp;list=PL5mWCtDUvVqYW0x53xHMlVt_LZ9MQYVNt&amp;index=2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/>
          <p:nvPr/>
        </p:nvSpPr>
        <p:spPr>
          <a:xfrm>
            <a:off x="2185146" y="0"/>
            <a:ext cx="7894011" cy="5143500"/>
          </a:xfrm>
          <a:prstGeom prst="rect">
            <a:avLst/>
          </a:prstGeom>
          <a:solidFill>
            <a:srgbClr val="0275C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5741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/>
          <p:nvPr/>
        </p:nvSpPr>
        <p:spPr>
          <a:xfrm rot="10800000">
            <a:off x="8413800" y="25"/>
            <a:ext cx="756600" cy="822600"/>
          </a:xfrm>
          <a:prstGeom prst="rtTriangle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5492" y="189325"/>
            <a:ext cx="958309" cy="4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/>
        </p:nvSpPr>
        <p:spPr>
          <a:xfrm>
            <a:off x="2355635" y="822624"/>
            <a:ext cx="6436465" cy="121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San Diego CES: CE Workflow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7"/>
          <p:cNvCxnSpPr/>
          <p:nvPr/>
        </p:nvCxnSpPr>
        <p:spPr>
          <a:xfrm>
            <a:off x="2600515" y="2111866"/>
            <a:ext cx="6387541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40" name="Google Shape;140;p7"/>
          <p:cNvSpPr/>
          <p:nvPr/>
        </p:nvSpPr>
        <p:spPr>
          <a:xfrm>
            <a:off x="2779830" y="3046349"/>
            <a:ext cx="640425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/>
          <p:nvPr/>
        </p:nvSpPr>
        <p:spPr>
          <a:xfrm>
            <a:off x="0" y="0"/>
            <a:ext cx="9200100" cy="5156700"/>
          </a:xfrm>
          <a:prstGeom prst="rect">
            <a:avLst/>
          </a:prstGeom>
          <a:solidFill>
            <a:srgbClr val="2F5496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1354206" y="668592"/>
            <a:ext cx="5571133" cy="570000"/>
          </a:xfrm>
          <a:prstGeom prst="rect">
            <a:avLst/>
          </a:prstGeom>
          <a:solidFill>
            <a:srgbClr val="F8C0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95" y="414245"/>
            <a:ext cx="228825" cy="7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240306" y="4478748"/>
            <a:ext cx="959794" cy="6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 txBox="1"/>
          <p:nvPr/>
        </p:nvSpPr>
        <p:spPr>
          <a:xfrm>
            <a:off x="1795378" y="755892"/>
            <a:ext cx="7038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275C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CES Workflow: Explained</a:t>
            </a:r>
            <a:endParaRPr sz="2200" b="1" i="0" u="none" strike="noStrike" cap="none">
              <a:solidFill>
                <a:srgbClr val="0275C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0667" y="214575"/>
            <a:ext cx="958309" cy="4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2595" y="1335909"/>
            <a:ext cx="8106144" cy="34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724</Words>
  <Application>Microsoft Office PowerPoint</Application>
  <PresentationFormat>On-screen Show (16:9)</PresentationFormat>
  <Paragraphs>124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Lato</vt:lpstr>
      <vt:lpstr>Montserrat Medium</vt:lpstr>
      <vt:lpstr>Montserrat</vt:lpstr>
      <vt:lpstr>Arial</vt:lpstr>
      <vt:lpstr>Open Sans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Creel</dc:creator>
  <cp:lastModifiedBy>Justin Creel</cp:lastModifiedBy>
  <cp:revision>3</cp:revision>
  <dcterms:modified xsi:type="dcterms:W3CDTF">2025-02-13T20:51:00Z</dcterms:modified>
</cp:coreProperties>
</file>