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75" r:id="rId6"/>
    <p:sldId id="272" r:id="rId7"/>
    <p:sldId id="276" r:id="rId8"/>
    <p:sldId id="273" r:id="rId9"/>
    <p:sldId id="274" r:id="rId10"/>
    <p:sldId id="260" r:id="rId11"/>
    <p:sldId id="261" r:id="rId12"/>
    <p:sldId id="262" r:id="rId13"/>
    <p:sldId id="263" r:id="rId14"/>
    <p:sldId id="27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Libre Franklin" panose="020B0604020202020204" charset="0"/>
      <p:regular r:id="rId25"/>
      <p:bold r:id="rId26"/>
      <p:italic r:id="rId27"/>
      <p:boldItalic r:id="rId28"/>
    </p:embeddedFont>
    <p:embeddedFont>
      <p:font typeface="Libre Franklin Medium" panose="020B0604020202020204" charset="0"/>
      <p:regular r:id="rId29"/>
      <p:bold r:id="rId30"/>
      <p:italic r:id="rId31"/>
      <p:boldItalic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Yo4jMSUQ5suaN0laDzirjTPg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77FE50-CE89-47FA-A6AB-D9BBEFC27875}">
  <a:tblStyle styleId="{6077FE50-CE89-47FA-A6AB-D9BBEFC27875}" styleName="Table_0">
    <a:wholeTbl>
      <a:tcTxStyle b="off" i="off">
        <a:font>
          <a:latin typeface="Franklin Gothic Book"/>
          <a:ea typeface="Franklin Gothic Book"/>
          <a:cs typeface="Franklin Gothic Book"/>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1pPr>
            <a:lvl2pPr marL="914400" marR="0" lvl="1" indent="-22860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2pPr>
            <a:lvl3pPr marL="1371600" marR="0" lvl="2" indent="-22860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3pPr>
            <a:lvl4pPr marL="1828800" marR="0" lvl="3" indent="-22860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4pPr>
            <a:lvl5pPr marL="2286000" marR="0" lvl="4" indent="-22860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5pPr>
            <a:lvl6pPr marL="2743200" marR="0" lvl="5" indent="-22860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6pPr>
            <a:lvl7pPr marL="3200400" marR="0" lvl="6" indent="-22860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7pPr>
            <a:lvl8pPr marL="3657600" marR="0" lvl="7" indent="-22860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8pPr>
            <a:lvl9pPr marL="4114800" marR="0" lvl="8" indent="-22860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eorgia"/>
                <a:ea typeface="Georgia"/>
                <a:cs typeface="Georgia"/>
                <a:sym typeface="Georgia"/>
              </a:rPr>
              <a:t>‹#›</a:t>
            </a:fld>
            <a:endParaRPr sz="1200" b="0" i="0" u="none" strike="noStrike" cap="none">
              <a:solidFill>
                <a:schemeClr val="dk1"/>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grants@rtfhsd.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4c90fc3a9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4c90fc3a94_0_8: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is limited funding and RTFH will only fund 2 year contract. Please note, HHAP is a one-time State funding, with no guarantee of continued funding. Therefore, applicants are encouraged to leverage existing funding or projects to expand/enhance their projects/programs. RTFH encourages working with other partners for efficiency in the provided services. </a:t>
            </a:r>
            <a:endParaRPr/>
          </a:p>
        </p:txBody>
      </p:sp>
      <p:sp>
        <p:nvSpPr>
          <p:cNvPr id="85" name="Google Shape;85;g24c90fc3a9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226059" marR="533400" lvl="0" indent="-226059" algn="l" rtl="0">
              <a:lnSpc>
                <a:spcPct val="110400"/>
              </a:lnSpc>
              <a:spcBef>
                <a:spcPts val="0"/>
              </a:spcBef>
              <a:spcAft>
                <a:spcPts val="0"/>
              </a:spcAft>
              <a:buClr>
                <a:srgbClr val="244061"/>
              </a:buClr>
              <a:buSzPts val="2400"/>
              <a:buFont typeface="Georgia"/>
              <a:buChar char="•"/>
            </a:pPr>
            <a:r>
              <a:rPr lang="en-US" sz="2400">
                <a:latin typeface="Arial"/>
                <a:ea typeface="Arial"/>
                <a:cs typeface="Arial"/>
                <a:sym typeface="Arial"/>
              </a:rPr>
              <a:t>ZG is the online application and grant management system that RTFH uses to streamline the application process and reimbursements of eligible expenses. </a:t>
            </a:r>
            <a:endParaRPr sz="2400">
              <a:latin typeface="Arial"/>
              <a:ea typeface="Arial"/>
              <a:cs typeface="Arial"/>
              <a:sym typeface="Arial"/>
            </a:endParaRPr>
          </a:p>
          <a:p>
            <a:pPr marL="226059" marR="533400" lvl="0" indent="-226059" algn="l" rtl="0">
              <a:lnSpc>
                <a:spcPct val="110400"/>
              </a:lnSpc>
              <a:spcBef>
                <a:spcPts val="0"/>
              </a:spcBef>
              <a:spcAft>
                <a:spcPts val="0"/>
              </a:spcAft>
              <a:buClr>
                <a:srgbClr val="244061"/>
              </a:buClr>
              <a:buSzPts val="2400"/>
              <a:buFont typeface="Georgia"/>
              <a:buChar char="•"/>
            </a:pPr>
            <a:r>
              <a:rPr lang="en-US" sz="2400">
                <a:latin typeface="Arial"/>
                <a:ea typeface="Arial"/>
                <a:cs typeface="Arial"/>
                <a:sym typeface="Arial"/>
              </a:rPr>
              <a:t>Subrecipients will need to submit a(simplified) project profile in ZoomGrants as part of  the SNOFO FY23 set up, you will need to complete the RFI form before accessing the ZG “application”. </a:t>
            </a:r>
            <a:endParaRPr sz="2400">
              <a:latin typeface="Arial"/>
              <a:ea typeface="Arial"/>
              <a:cs typeface="Arial"/>
              <a:sym typeface="Arial"/>
            </a:endParaRPr>
          </a:p>
          <a:p>
            <a:pPr marL="226059" marR="533400" lvl="0" indent="-226059" algn="l" rtl="0">
              <a:lnSpc>
                <a:spcPct val="110400"/>
              </a:lnSpc>
              <a:spcBef>
                <a:spcPts val="0"/>
              </a:spcBef>
              <a:spcAft>
                <a:spcPts val="0"/>
              </a:spcAft>
              <a:buClr>
                <a:schemeClr val="dk1"/>
              </a:buClr>
              <a:buSzPts val="2400"/>
              <a:buFont typeface="Arial"/>
              <a:buChar char="•"/>
            </a:pPr>
            <a:r>
              <a:rPr lang="en-US" sz="2400">
                <a:latin typeface="Arial"/>
                <a:ea typeface="Arial"/>
                <a:cs typeface="Arial"/>
                <a:sym typeface="Arial"/>
              </a:rPr>
              <a:t>After submitting your information into the RFI form, RTFH will send the application link within 2 business days. </a:t>
            </a:r>
            <a:endParaRPr sz="2400">
              <a:latin typeface="Arial"/>
              <a:ea typeface="Arial"/>
              <a:cs typeface="Arial"/>
              <a:sym typeface="Arial"/>
            </a:endParaRPr>
          </a:p>
          <a:p>
            <a:pPr marL="457200" marR="533400" lvl="0" indent="-381000" algn="l" rtl="0">
              <a:lnSpc>
                <a:spcPct val="110400"/>
              </a:lnSpc>
              <a:spcBef>
                <a:spcPts val="0"/>
              </a:spcBef>
              <a:spcAft>
                <a:spcPts val="0"/>
              </a:spcAft>
              <a:buClr>
                <a:schemeClr val="dk1"/>
              </a:buClr>
              <a:buSzPts val="2400"/>
              <a:buChar char="•"/>
            </a:pPr>
            <a:r>
              <a:rPr lang="en-US" sz="2400">
                <a:latin typeface="Arial"/>
                <a:ea typeface="Arial"/>
                <a:cs typeface="Arial"/>
                <a:sym typeface="Arial"/>
              </a:rPr>
              <a:t>Once RTFH emails the SNOFO FY 23 ZG application link, one person per organization can submit the application. This main point of contact should be the person that’s accountable for the organization, the second point of contact should be the person accountable for program. You will be able to add collaborators to support you in adding information into the application and you can designate specific access for each person. </a:t>
            </a:r>
            <a:endParaRPr sz="2400">
              <a:latin typeface="Arial"/>
              <a:ea typeface="Arial"/>
              <a:cs typeface="Arial"/>
              <a:sym typeface="Arial"/>
            </a:endParaRPr>
          </a:p>
          <a:p>
            <a:pPr marL="457200" marR="533400" lvl="0" indent="-381000" algn="l" rtl="0">
              <a:lnSpc>
                <a:spcPct val="110400"/>
              </a:lnSpc>
              <a:spcBef>
                <a:spcPts val="0"/>
              </a:spcBef>
              <a:spcAft>
                <a:spcPts val="0"/>
              </a:spcAft>
              <a:buClr>
                <a:schemeClr val="dk1"/>
              </a:buClr>
              <a:buSzPts val="2400"/>
              <a:buFont typeface="Arial"/>
              <a:buChar char="•"/>
            </a:pPr>
            <a:r>
              <a:rPr lang="en-US" sz="2400">
                <a:latin typeface="Arial"/>
                <a:ea typeface="Arial"/>
                <a:cs typeface="Arial"/>
                <a:sym typeface="Arial"/>
              </a:rPr>
              <a:t>After the ZG application has been submitted, RTFH will review each application and notify the organization once they have been approved. </a:t>
            </a:r>
            <a:endParaRPr sz="2400">
              <a:latin typeface="Arial"/>
              <a:ea typeface="Arial"/>
              <a:cs typeface="Arial"/>
              <a:sym typeface="Arial"/>
            </a:endParaRPr>
          </a:p>
          <a:p>
            <a:pPr marL="457200" marR="533400" lvl="0" indent="-381000" algn="l" rtl="0">
              <a:lnSpc>
                <a:spcPct val="110400"/>
              </a:lnSpc>
              <a:spcBef>
                <a:spcPts val="0"/>
              </a:spcBef>
              <a:spcAft>
                <a:spcPts val="0"/>
              </a:spcAft>
              <a:buClr>
                <a:schemeClr val="dk1"/>
              </a:buClr>
              <a:buSzPts val="2400"/>
              <a:buFont typeface="Arial"/>
              <a:buChar char="•"/>
            </a:pPr>
            <a:r>
              <a:rPr lang="en-US" sz="2400">
                <a:latin typeface="Arial"/>
                <a:ea typeface="Arial"/>
                <a:cs typeface="Arial"/>
                <a:sym typeface="Arial"/>
              </a:rPr>
              <a:t>ZG will be the main application housing portal and we won't be able to collect applications and documents outside of it. </a:t>
            </a:r>
            <a:endParaRPr sz="2400">
              <a:latin typeface="Arial"/>
              <a:ea typeface="Arial"/>
              <a:cs typeface="Arial"/>
              <a:sym typeface="Arial"/>
            </a:endParaRPr>
          </a:p>
          <a:p>
            <a:pPr marL="457200" marR="533400" lvl="0" indent="-381000" algn="l" rtl="0">
              <a:lnSpc>
                <a:spcPct val="110400"/>
              </a:lnSpc>
              <a:spcBef>
                <a:spcPts val="0"/>
              </a:spcBef>
              <a:spcAft>
                <a:spcPts val="0"/>
              </a:spcAft>
              <a:buClr>
                <a:schemeClr val="dk1"/>
              </a:buClr>
              <a:buSzPts val="2400"/>
              <a:buFont typeface="Arial"/>
              <a:buChar char="•"/>
            </a:pPr>
            <a:r>
              <a:rPr lang="en-US" sz="2400">
                <a:latin typeface="Arial"/>
                <a:ea typeface="Arial"/>
                <a:cs typeface="Arial"/>
                <a:sym typeface="Arial"/>
              </a:rPr>
              <a:t>Final thought- don't wait until the last minute to complete the application in ZG, the deadline won't get extended and we want to make sure that everyone has enough time to submit the required information. You can always start your application, save it and come back to it, but you will need to make sure to submit the entire application by the deadline 10/31/23</a:t>
            </a:r>
            <a:endParaRPr sz="2400">
              <a:latin typeface="Arial"/>
              <a:ea typeface="Arial"/>
              <a:cs typeface="Arial"/>
              <a:sym typeface="Arial"/>
            </a:endParaRPr>
          </a:p>
        </p:txBody>
      </p:sp>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87ef47c0f0_3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7ef47c0f0_3_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7ef47c0f0_3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is the responsibility of the applicants to check the website for any updates and FAQs. </a:t>
            </a:r>
            <a:endParaRPr/>
          </a:p>
          <a:p>
            <a:pPr marL="0" lvl="0" indent="0" algn="l" rtl="0">
              <a:spcBef>
                <a:spcPts val="0"/>
              </a:spcBef>
              <a:spcAft>
                <a:spcPts val="0"/>
              </a:spcAft>
              <a:buNone/>
            </a:pPr>
            <a:r>
              <a:rPr lang="en-US"/>
              <a:t>Any significant changes will be sent via the CoC email list serv. </a:t>
            </a: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Welcome: Asking all participants to put their questions in the chat, if we need clarification, we can unmute the attendee. </a:t>
            </a:r>
            <a:endParaRPr/>
          </a:p>
          <a:p>
            <a:pPr marL="0" lvl="0" indent="0" algn="l" rtl="0">
              <a:spcBef>
                <a:spcPts val="0"/>
              </a:spcBef>
              <a:spcAft>
                <a:spcPts val="0"/>
              </a:spcAft>
              <a:buNone/>
            </a:pPr>
            <a:r>
              <a:rPr lang="en-US"/>
              <a:t>We will answer all questions at the end, in case it is covered in the slides we have prepared today. </a:t>
            </a:r>
            <a:endParaRPr/>
          </a:p>
          <a:p>
            <a:pPr marL="0" lvl="0" indent="0" algn="l" rtl="0">
              <a:spcBef>
                <a:spcPts val="0"/>
              </a:spcBef>
              <a:spcAft>
                <a:spcPts val="0"/>
              </a:spcAft>
              <a:buNone/>
            </a:pPr>
            <a:r>
              <a:rPr lang="en-US"/>
              <a:t>Webinar is recorded and will be posted on the RTFH website. </a:t>
            </a:r>
            <a:endParaRPr/>
          </a:p>
        </p:txBody>
      </p:sp>
      <p:sp>
        <p:nvSpPr>
          <p:cNvPr id="65" name="Google Shape;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Need to review the following:</a:t>
            </a:r>
            <a:endParaRPr/>
          </a:p>
          <a:p>
            <a:pPr marL="457200" lvl="0" indent="-317500" algn="l" rtl="0">
              <a:spcBef>
                <a:spcPts val="0"/>
              </a:spcBef>
              <a:spcAft>
                <a:spcPts val="0"/>
              </a:spcAft>
              <a:buSzPts val="1400"/>
              <a:buAutoNum type="arabicPeriod"/>
            </a:pPr>
            <a:r>
              <a:rPr lang="en-US"/>
              <a:t>FAQs will be posted on the website weekly, depending on the number of questions received. Please send all questions to </a:t>
            </a:r>
            <a:r>
              <a:rPr lang="en-US" u="sng">
                <a:solidFill>
                  <a:schemeClr val="hlink"/>
                </a:solidFill>
                <a:hlinkClick r:id="rId3"/>
              </a:rPr>
              <a:t>grants@rtfhsd.org</a:t>
            </a:r>
            <a:r>
              <a:rPr lang="en-US"/>
              <a:t>. </a:t>
            </a:r>
            <a:endParaRPr/>
          </a:p>
          <a:p>
            <a:pPr marL="457200" lvl="0" indent="-317500" algn="l" rtl="0">
              <a:spcBef>
                <a:spcPts val="0"/>
              </a:spcBef>
              <a:spcAft>
                <a:spcPts val="0"/>
              </a:spcAft>
              <a:buSzPts val="1400"/>
              <a:buAutoNum type="arabicPeriod"/>
            </a:pPr>
            <a:r>
              <a:rPr lang="en-US"/>
              <a:t>Links are available on the RTFH website and embedded in the SuperNOFO (updated on website)</a:t>
            </a:r>
            <a:endParaRPr/>
          </a:p>
          <a:p>
            <a:pPr marL="457200" lvl="0" indent="-317500" algn="l" rtl="0">
              <a:spcBef>
                <a:spcPts val="0"/>
              </a:spcBef>
              <a:spcAft>
                <a:spcPts val="0"/>
              </a:spcAft>
              <a:buSzPts val="1400"/>
              <a:buAutoNum type="arabicPeriod"/>
            </a:pPr>
            <a:r>
              <a:rPr lang="en-US"/>
              <a:t>RFI is important, must be submitted to receive the link for application. </a:t>
            </a:r>
            <a:r>
              <a:rPr lang="en-US" sz="1050">
                <a:solidFill>
                  <a:srgbClr val="444746"/>
                </a:solidFill>
                <a:latin typeface="Roboto"/>
                <a:ea typeface="Roboto"/>
                <a:cs typeface="Roboto"/>
                <a:sym typeface="Roboto"/>
              </a:rPr>
              <a:t>Organizations are not obligated to apply and/or are not held to what was submitted in the RFI. </a:t>
            </a:r>
            <a:endParaRPr sz="1050">
              <a:solidFill>
                <a:srgbClr val="444746"/>
              </a:solidFill>
              <a:latin typeface="Roboto"/>
              <a:ea typeface="Roboto"/>
              <a:cs typeface="Roboto"/>
              <a:sym typeface="Roboto"/>
            </a:endParaRPr>
          </a:p>
          <a:p>
            <a:pPr marL="457200" lvl="0" indent="-317500" algn="l" rtl="0">
              <a:spcBef>
                <a:spcPts val="0"/>
              </a:spcBef>
              <a:spcAft>
                <a:spcPts val="0"/>
              </a:spcAft>
              <a:buSzPts val="1400"/>
              <a:buAutoNum type="arabicPeriod"/>
            </a:pPr>
            <a:r>
              <a:rPr lang="en-US"/>
              <a:t> RTFH will do our best to provide the link ASAP but we have 2 business days to provide the link. </a:t>
            </a:r>
            <a:endParaRPr/>
          </a:p>
          <a:p>
            <a:pPr marL="457200" lvl="0" indent="-317500" algn="l" rtl="0">
              <a:spcBef>
                <a:spcPts val="0"/>
              </a:spcBef>
              <a:spcAft>
                <a:spcPts val="0"/>
              </a:spcAft>
              <a:buSzPts val="1400"/>
              <a:buAutoNum type="arabicPeriod"/>
            </a:pPr>
            <a:r>
              <a:rPr lang="en-US"/>
              <a:t>No longer using Dropbox, all applications and required documents will be submitted via ZoomGrants. </a:t>
            </a:r>
            <a:endParaRPr/>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c90fc3a9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4c90fc3a94_0_0: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eriod"/>
            </a:pPr>
            <a:endParaRPr b="1" dirty="0"/>
          </a:p>
        </p:txBody>
      </p:sp>
      <p:sp>
        <p:nvSpPr>
          <p:cNvPr id="78" name="Google Shape;78;g24c90fc3a9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c90fc3a9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4c90fc3a94_0_0: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eriod"/>
            </a:pPr>
            <a:endParaRPr b="1" dirty="0"/>
          </a:p>
        </p:txBody>
      </p:sp>
      <p:sp>
        <p:nvSpPr>
          <p:cNvPr id="78" name="Google Shape;78;g24c90fc3a9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367471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c90fc3a9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4c90fc3a94_0_0: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eriod"/>
            </a:pPr>
            <a:r>
              <a:rPr lang="en-US" b="1" dirty="0"/>
              <a:t>Rates of successful placement from shelters and rapid rehousing to a permanent destination and outreach projects decreased by 7%</a:t>
            </a:r>
          </a:p>
          <a:p>
            <a:pPr marL="457200" lvl="0" indent="-317500" algn="l" rtl="0">
              <a:spcBef>
                <a:spcPts val="0"/>
              </a:spcBef>
              <a:spcAft>
                <a:spcPts val="0"/>
              </a:spcAft>
              <a:buSzPts val="1400"/>
              <a:buAutoNum type="arabicPeriod"/>
            </a:pPr>
            <a:r>
              <a:rPr lang="en-US" b="1" dirty="0"/>
              <a:t>The rates for child-only household and families decreased by 7% and 6% respectively.</a:t>
            </a:r>
            <a:endParaRPr b="1" dirty="0"/>
          </a:p>
        </p:txBody>
      </p:sp>
      <p:sp>
        <p:nvSpPr>
          <p:cNvPr id="78" name="Google Shape;78;g24c90fc3a9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4207926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c90fc3a9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4c90fc3a94_0_0: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buNone/>
            </a:pPr>
            <a:endParaRPr b="1" dirty="0"/>
          </a:p>
        </p:txBody>
      </p:sp>
      <p:sp>
        <p:nvSpPr>
          <p:cNvPr id="78" name="Google Shape;78;g24c90fc3a9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97297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c90fc3a9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4c90fc3a94_0_0: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endParaRPr b="1" dirty="0"/>
          </a:p>
        </p:txBody>
      </p:sp>
      <p:sp>
        <p:nvSpPr>
          <p:cNvPr id="78" name="Google Shape;78;g24c90fc3a9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15120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c90fc3a9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4c90fc3a94_0_0: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endParaRPr b="1" dirty="0"/>
          </a:p>
        </p:txBody>
      </p:sp>
      <p:sp>
        <p:nvSpPr>
          <p:cNvPr id="78" name="Google Shape;78;g24c90fc3a9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871303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9"/>
          <p:cNvPicPr preferRelativeResize="0"/>
          <p:nvPr/>
        </p:nvPicPr>
        <p:blipFill rotWithShape="1">
          <a:blip r:embed="rId2">
            <a:alphaModFix/>
          </a:blip>
          <a:srcRect l="2674" r="9900"/>
          <a:stretch/>
        </p:blipFill>
        <p:spPr>
          <a:xfrm>
            <a:off x="-1425" y="5497897"/>
            <a:ext cx="12188952" cy="463209"/>
          </a:xfrm>
          <a:prstGeom prst="rect">
            <a:avLst/>
          </a:prstGeom>
          <a:noFill/>
          <a:ln>
            <a:noFill/>
          </a:ln>
        </p:spPr>
      </p:pic>
      <p:sp>
        <p:nvSpPr>
          <p:cNvPr id="18" name="Google Shape;18;p9"/>
          <p:cNvSpPr txBox="1">
            <a:spLocks noGrp="1"/>
          </p:cNvSpPr>
          <p:nvPr>
            <p:ph type="ctrTitle"/>
          </p:nvPr>
        </p:nvSpPr>
        <p:spPr>
          <a:xfrm>
            <a:off x="1283339" y="2421082"/>
            <a:ext cx="9602789" cy="1148821"/>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800"/>
              <a:buFont typeface="Libre Franklin Medium"/>
              <a:buNone/>
              <a:defRPr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1305872" y="4038600"/>
            <a:ext cx="9601200" cy="990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2D5256"/>
              </a:buClr>
              <a:buSzPts val="1800"/>
              <a:buNone/>
              <a:defRPr sz="1800" cap="none">
                <a:solidFill>
                  <a:srgbClr val="2D5256"/>
                </a:solidFill>
              </a:defRPr>
            </a:lvl1pPr>
            <a:lvl2pPr lvl="1" algn="ctr">
              <a:lnSpc>
                <a:spcPct val="90000"/>
              </a:lnSpc>
              <a:spcBef>
                <a:spcPts val="1000"/>
              </a:spcBef>
              <a:spcAft>
                <a:spcPts val="0"/>
              </a:spcAft>
              <a:buClr>
                <a:srgbClr val="1E3739"/>
              </a:buClr>
              <a:buSzPts val="2800"/>
              <a:buNone/>
              <a:defRPr sz="2800"/>
            </a:lvl2pPr>
            <a:lvl3pPr lvl="2" algn="ctr">
              <a:lnSpc>
                <a:spcPct val="90000"/>
              </a:lnSpc>
              <a:spcBef>
                <a:spcPts val="800"/>
              </a:spcBef>
              <a:spcAft>
                <a:spcPts val="0"/>
              </a:spcAft>
              <a:buClr>
                <a:srgbClr val="1E3739"/>
              </a:buClr>
              <a:buSzPts val="2400"/>
              <a:buNone/>
              <a:defRPr sz="2400"/>
            </a:lvl3pPr>
            <a:lvl4pPr lvl="3" algn="ctr">
              <a:lnSpc>
                <a:spcPct val="90000"/>
              </a:lnSpc>
              <a:spcBef>
                <a:spcPts val="800"/>
              </a:spcBef>
              <a:spcAft>
                <a:spcPts val="0"/>
              </a:spcAft>
              <a:buClr>
                <a:srgbClr val="1E3739"/>
              </a:buClr>
              <a:buSzPts val="2000"/>
              <a:buNone/>
              <a:defRPr sz="2000"/>
            </a:lvl4pPr>
            <a:lvl5pPr lvl="4" algn="ctr">
              <a:lnSpc>
                <a:spcPct val="90000"/>
              </a:lnSpc>
              <a:spcBef>
                <a:spcPts val="800"/>
              </a:spcBef>
              <a:spcAft>
                <a:spcPts val="0"/>
              </a:spcAft>
              <a:buClr>
                <a:srgbClr val="1E3739"/>
              </a:buClr>
              <a:buSzPts val="2000"/>
              <a:buNone/>
              <a:defRPr sz="2000"/>
            </a:lvl5pPr>
            <a:lvl6pPr lvl="5" algn="ctr">
              <a:lnSpc>
                <a:spcPct val="90000"/>
              </a:lnSpc>
              <a:spcBef>
                <a:spcPts val="800"/>
              </a:spcBef>
              <a:spcAft>
                <a:spcPts val="0"/>
              </a:spcAft>
              <a:buClr>
                <a:srgbClr val="1E3739"/>
              </a:buClr>
              <a:buSzPts val="2000"/>
              <a:buNone/>
              <a:defRPr sz="2000"/>
            </a:lvl6pPr>
            <a:lvl7pPr lvl="6" algn="ctr">
              <a:lnSpc>
                <a:spcPct val="90000"/>
              </a:lnSpc>
              <a:spcBef>
                <a:spcPts val="800"/>
              </a:spcBef>
              <a:spcAft>
                <a:spcPts val="0"/>
              </a:spcAft>
              <a:buClr>
                <a:srgbClr val="1E3739"/>
              </a:buClr>
              <a:buSzPts val="2000"/>
              <a:buNone/>
              <a:defRPr sz="2000"/>
            </a:lvl7pPr>
            <a:lvl8pPr lvl="7" algn="ctr">
              <a:lnSpc>
                <a:spcPct val="90000"/>
              </a:lnSpc>
              <a:spcBef>
                <a:spcPts val="800"/>
              </a:spcBef>
              <a:spcAft>
                <a:spcPts val="0"/>
              </a:spcAft>
              <a:buClr>
                <a:srgbClr val="1E3739"/>
              </a:buClr>
              <a:buSzPts val="2000"/>
              <a:buNone/>
              <a:defRPr sz="2000"/>
            </a:lvl8pPr>
            <a:lvl9pPr lvl="8" algn="ctr">
              <a:lnSpc>
                <a:spcPct val="90000"/>
              </a:lnSpc>
              <a:spcBef>
                <a:spcPts val="800"/>
              </a:spcBef>
              <a:spcAft>
                <a:spcPts val="0"/>
              </a:spcAft>
              <a:buClr>
                <a:srgbClr val="1E3739"/>
              </a:buClr>
              <a:buSzPts val="2000"/>
              <a:buNone/>
              <a:defRPr sz="2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0"/>
          <p:cNvSpPr txBox="1">
            <a:spLocks noGrp="1"/>
          </p:cNvSpPr>
          <p:nvPr>
            <p:ph type="title"/>
          </p:nvPr>
        </p:nvSpPr>
        <p:spPr>
          <a:xfrm>
            <a:off x="1341120" y="2440142"/>
            <a:ext cx="9509759" cy="9888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800"/>
              <a:buFont typeface="Libre Franklin Medium"/>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0"/>
          <p:cNvSpPr txBox="1">
            <a:spLocks noGrp="1"/>
          </p:cNvSpPr>
          <p:nvPr>
            <p:ph type="body" idx="1"/>
          </p:nvPr>
        </p:nvSpPr>
        <p:spPr>
          <a:xfrm>
            <a:off x="1341120" y="3657600"/>
            <a:ext cx="9509760" cy="2926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1E3739"/>
              </a:buClr>
              <a:buSzPts val="1800"/>
              <a:buChar char="•"/>
              <a:defRPr/>
            </a:lvl1pPr>
            <a:lvl2pPr marL="914400" lvl="1" indent="-342900" algn="l">
              <a:lnSpc>
                <a:spcPct val="90000"/>
              </a:lnSpc>
              <a:spcBef>
                <a:spcPts val="1000"/>
              </a:spcBef>
              <a:spcAft>
                <a:spcPts val="0"/>
              </a:spcAft>
              <a:buClr>
                <a:srgbClr val="1E3739"/>
              </a:buClr>
              <a:buSzPts val="1800"/>
              <a:buChar char="•"/>
              <a:defRPr/>
            </a:lvl2pPr>
            <a:lvl3pPr marL="1371600" lvl="2" indent="-342900" algn="l">
              <a:lnSpc>
                <a:spcPct val="90000"/>
              </a:lnSpc>
              <a:spcBef>
                <a:spcPts val="800"/>
              </a:spcBef>
              <a:spcAft>
                <a:spcPts val="0"/>
              </a:spcAft>
              <a:buClr>
                <a:srgbClr val="1E3739"/>
              </a:buClr>
              <a:buSzPts val="1800"/>
              <a:buChar char="•"/>
              <a:defRPr/>
            </a:lvl3pPr>
            <a:lvl4pPr marL="1828800" lvl="3" indent="-342900" algn="l">
              <a:lnSpc>
                <a:spcPct val="90000"/>
              </a:lnSpc>
              <a:spcBef>
                <a:spcPts val="800"/>
              </a:spcBef>
              <a:spcAft>
                <a:spcPts val="0"/>
              </a:spcAft>
              <a:buClr>
                <a:srgbClr val="1E3739"/>
              </a:buClr>
              <a:buSzPts val="1800"/>
              <a:buChar char="•"/>
              <a:defRPr/>
            </a:lvl4pPr>
            <a:lvl5pPr marL="2286000" lvl="4" indent="-317500" algn="l">
              <a:lnSpc>
                <a:spcPct val="90000"/>
              </a:lnSpc>
              <a:spcBef>
                <a:spcPts val="800"/>
              </a:spcBef>
              <a:spcAft>
                <a:spcPts val="0"/>
              </a:spcAft>
              <a:buClr>
                <a:srgbClr val="1E3739"/>
              </a:buClr>
              <a:buSzPts val="1400"/>
              <a:buChar char="•"/>
              <a:defRPr/>
            </a:lvl5pPr>
            <a:lvl6pPr marL="2743200" lvl="5" indent="-342900" algn="l">
              <a:lnSpc>
                <a:spcPct val="90000"/>
              </a:lnSpc>
              <a:spcBef>
                <a:spcPts val="800"/>
              </a:spcBef>
              <a:spcAft>
                <a:spcPts val="0"/>
              </a:spcAft>
              <a:buClr>
                <a:srgbClr val="1E3739"/>
              </a:buClr>
              <a:buSzPts val="1800"/>
              <a:buChar char="•"/>
              <a:defRPr/>
            </a:lvl6pPr>
            <a:lvl7pPr marL="3200400" lvl="6" indent="-342900" algn="l">
              <a:lnSpc>
                <a:spcPct val="90000"/>
              </a:lnSpc>
              <a:spcBef>
                <a:spcPts val="800"/>
              </a:spcBef>
              <a:spcAft>
                <a:spcPts val="0"/>
              </a:spcAft>
              <a:buClr>
                <a:srgbClr val="1E3739"/>
              </a:buClr>
              <a:buSzPts val="1800"/>
              <a:buChar char="•"/>
              <a:defRPr/>
            </a:lvl7pPr>
            <a:lvl8pPr marL="3657600" lvl="7" indent="-342900" algn="l">
              <a:lnSpc>
                <a:spcPct val="90000"/>
              </a:lnSpc>
              <a:spcBef>
                <a:spcPts val="800"/>
              </a:spcBef>
              <a:spcAft>
                <a:spcPts val="0"/>
              </a:spcAft>
              <a:buClr>
                <a:srgbClr val="1E3739"/>
              </a:buClr>
              <a:buSzPts val="1800"/>
              <a:buChar char="•"/>
              <a:defRPr/>
            </a:lvl8pPr>
            <a:lvl9pPr marL="4114800" lvl="8" indent="-228600" algn="l">
              <a:lnSpc>
                <a:spcPct val="90000"/>
              </a:lnSpc>
              <a:spcBef>
                <a:spcPts val="800"/>
              </a:spcBef>
              <a:spcAft>
                <a:spcPts val="0"/>
              </a:spcAft>
              <a:buClr>
                <a:srgbClr val="1E3739"/>
              </a:buClr>
              <a:buSzPts val="1800"/>
              <a:buNone/>
              <a:defRPr/>
            </a:lvl9pPr>
          </a:lstStyle>
          <a:p>
            <a:endParaRPr/>
          </a:p>
        </p:txBody>
      </p:sp>
      <p:sp>
        <p:nvSpPr>
          <p:cNvPr id="23" name="Google Shape;23;p10"/>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0"/>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
        <p:cNvGrpSpPr/>
        <p:nvPr/>
      </p:nvGrpSpPr>
      <p:grpSpPr>
        <a:xfrm>
          <a:off x="0" y="0"/>
          <a:ext cx="0" cy="0"/>
          <a:chOff x="0" y="0"/>
          <a:chExt cx="0" cy="0"/>
        </a:xfrm>
      </p:grpSpPr>
      <p:sp>
        <p:nvSpPr>
          <p:cNvPr id="27" name="Google Shape;27;p11"/>
          <p:cNvSpPr txBox="1">
            <a:spLocks noGrp="1"/>
          </p:cNvSpPr>
          <p:nvPr>
            <p:ph type="title"/>
          </p:nvPr>
        </p:nvSpPr>
        <p:spPr>
          <a:xfrm>
            <a:off x="8127479" y="1676403"/>
            <a:ext cx="3377133" cy="17525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400"/>
              <a:buFont typeface="Libre Franklin Medium"/>
              <a:buNone/>
              <a:defRPr sz="3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1" descr="An empty placeholder to add an image. Click on the placeholder and select the image that you wish to add"/>
          <p:cNvSpPr>
            <a:spLocks noGrp="1"/>
          </p:cNvSpPr>
          <p:nvPr>
            <p:ph type="pic" idx="2"/>
          </p:nvPr>
        </p:nvSpPr>
        <p:spPr>
          <a:xfrm>
            <a:off x="438294" y="1911926"/>
            <a:ext cx="7313323" cy="4291445"/>
          </a:xfrm>
          <a:prstGeom prst="rect">
            <a:avLst/>
          </a:prstGeom>
          <a:solidFill>
            <a:srgbClr val="F2F2F2"/>
          </a:solidFill>
          <a:ln>
            <a:noFill/>
          </a:ln>
        </p:spPr>
      </p:sp>
      <p:sp>
        <p:nvSpPr>
          <p:cNvPr id="29" name="Google Shape;29;p11"/>
          <p:cNvSpPr txBox="1">
            <a:spLocks noGrp="1"/>
          </p:cNvSpPr>
          <p:nvPr>
            <p:ph type="body" idx="1"/>
          </p:nvPr>
        </p:nvSpPr>
        <p:spPr>
          <a:xfrm>
            <a:off x="8127479" y="3512127"/>
            <a:ext cx="3377133" cy="26600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rgbClr val="1E3739"/>
              </a:buClr>
              <a:buSzPts val="1400"/>
              <a:buNone/>
              <a:defRPr sz="1400"/>
            </a:lvl1pPr>
            <a:lvl2pPr marL="914400" lvl="1" indent="-228600" algn="l">
              <a:lnSpc>
                <a:spcPct val="90000"/>
              </a:lnSpc>
              <a:spcBef>
                <a:spcPts val="1000"/>
              </a:spcBef>
              <a:spcAft>
                <a:spcPts val="0"/>
              </a:spcAft>
              <a:buClr>
                <a:srgbClr val="1E3739"/>
              </a:buClr>
              <a:buSzPts val="1200"/>
              <a:buNone/>
              <a:defRPr sz="1200"/>
            </a:lvl2pPr>
            <a:lvl3pPr marL="1371600" lvl="2" indent="-228600" algn="l">
              <a:lnSpc>
                <a:spcPct val="90000"/>
              </a:lnSpc>
              <a:spcBef>
                <a:spcPts val="800"/>
              </a:spcBef>
              <a:spcAft>
                <a:spcPts val="0"/>
              </a:spcAft>
              <a:buClr>
                <a:srgbClr val="1E3739"/>
              </a:buClr>
              <a:buSzPts val="1000"/>
              <a:buNone/>
              <a:defRPr sz="1000"/>
            </a:lvl3pPr>
            <a:lvl4pPr marL="1828800" lvl="3" indent="-228600" algn="l">
              <a:lnSpc>
                <a:spcPct val="90000"/>
              </a:lnSpc>
              <a:spcBef>
                <a:spcPts val="800"/>
              </a:spcBef>
              <a:spcAft>
                <a:spcPts val="0"/>
              </a:spcAft>
              <a:buClr>
                <a:srgbClr val="1E3739"/>
              </a:buClr>
              <a:buSzPts val="900"/>
              <a:buNone/>
              <a:defRPr sz="900"/>
            </a:lvl4pPr>
            <a:lvl5pPr marL="2286000" lvl="4" indent="-228600" algn="l">
              <a:lnSpc>
                <a:spcPct val="90000"/>
              </a:lnSpc>
              <a:spcBef>
                <a:spcPts val="800"/>
              </a:spcBef>
              <a:spcAft>
                <a:spcPts val="0"/>
              </a:spcAft>
              <a:buClr>
                <a:srgbClr val="1E3739"/>
              </a:buClr>
              <a:buSzPts val="900"/>
              <a:buNone/>
              <a:defRPr sz="900"/>
            </a:lvl5pPr>
            <a:lvl6pPr marL="2743200" lvl="5" indent="-228600" algn="l">
              <a:lnSpc>
                <a:spcPct val="90000"/>
              </a:lnSpc>
              <a:spcBef>
                <a:spcPts val="800"/>
              </a:spcBef>
              <a:spcAft>
                <a:spcPts val="0"/>
              </a:spcAft>
              <a:buClr>
                <a:srgbClr val="1E3739"/>
              </a:buClr>
              <a:buSzPts val="900"/>
              <a:buNone/>
              <a:defRPr sz="900"/>
            </a:lvl6pPr>
            <a:lvl7pPr marL="3200400" lvl="6" indent="-228600" algn="l">
              <a:lnSpc>
                <a:spcPct val="90000"/>
              </a:lnSpc>
              <a:spcBef>
                <a:spcPts val="800"/>
              </a:spcBef>
              <a:spcAft>
                <a:spcPts val="0"/>
              </a:spcAft>
              <a:buClr>
                <a:srgbClr val="1E3739"/>
              </a:buClr>
              <a:buSzPts val="900"/>
              <a:buNone/>
              <a:defRPr sz="900"/>
            </a:lvl7pPr>
            <a:lvl8pPr marL="3657600" lvl="7" indent="-228600" algn="l">
              <a:lnSpc>
                <a:spcPct val="90000"/>
              </a:lnSpc>
              <a:spcBef>
                <a:spcPts val="800"/>
              </a:spcBef>
              <a:spcAft>
                <a:spcPts val="0"/>
              </a:spcAft>
              <a:buClr>
                <a:srgbClr val="1E3739"/>
              </a:buClr>
              <a:buSzPts val="900"/>
              <a:buNone/>
              <a:defRPr sz="900"/>
            </a:lvl8pPr>
            <a:lvl9pPr marL="4114800" lvl="8" indent="-228600" algn="l">
              <a:lnSpc>
                <a:spcPct val="90000"/>
              </a:lnSpc>
              <a:spcBef>
                <a:spcPts val="800"/>
              </a:spcBef>
              <a:spcAft>
                <a:spcPts val="0"/>
              </a:spcAft>
              <a:buClr>
                <a:srgbClr val="1E3739"/>
              </a:buClr>
              <a:buSzPts val="900"/>
              <a:buNone/>
              <a:defRPr sz="900"/>
            </a:lvl9pPr>
          </a:lstStyle>
          <a:p>
            <a:endParaRPr/>
          </a:p>
        </p:txBody>
      </p:sp>
      <p:sp>
        <p:nvSpPr>
          <p:cNvPr id="30" name="Google Shape;30;p11"/>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127479" y="2971799"/>
            <a:ext cx="3377133" cy="15724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Libre Franklin Medium"/>
              <a:buNone/>
              <a:defRPr sz="32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687388" y="2971799"/>
            <a:ext cx="6858000" cy="332509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Clr>
                <a:srgbClr val="1E3739"/>
              </a:buClr>
              <a:buSzPts val="2000"/>
              <a:buChar char="•"/>
              <a:defRPr sz="2000"/>
            </a:lvl1pPr>
            <a:lvl2pPr marL="914400" lvl="1" indent="-342900" algn="l">
              <a:lnSpc>
                <a:spcPct val="90000"/>
              </a:lnSpc>
              <a:spcBef>
                <a:spcPts val="1000"/>
              </a:spcBef>
              <a:spcAft>
                <a:spcPts val="0"/>
              </a:spcAft>
              <a:buClr>
                <a:srgbClr val="1E3739"/>
              </a:buClr>
              <a:buSzPts val="1800"/>
              <a:buChar char="•"/>
              <a:defRPr sz="1800"/>
            </a:lvl2pPr>
            <a:lvl3pPr marL="1371600" lvl="2" indent="-330200" algn="l">
              <a:lnSpc>
                <a:spcPct val="90000"/>
              </a:lnSpc>
              <a:spcBef>
                <a:spcPts val="800"/>
              </a:spcBef>
              <a:spcAft>
                <a:spcPts val="0"/>
              </a:spcAft>
              <a:buClr>
                <a:srgbClr val="1E3739"/>
              </a:buClr>
              <a:buSzPts val="1600"/>
              <a:buChar char="•"/>
              <a:defRPr sz="1600"/>
            </a:lvl3pPr>
            <a:lvl4pPr marL="1828800" lvl="3" indent="-317500" algn="l">
              <a:lnSpc>
                <a:spcPct val="90000"/>
              </a:lnSpc>
              <a:spcBef>
                <a:spcPts val="800"/>
              </a:spcBef>
              <a:spcAft>
                <a:spcPts val="0"/>
              </a:spcAft>
              <a:buClr>
                <a:srgbClr val="1E3739"/>
              </a:buClr>
              <a:buSzPts val="1400"/>
              <a:buChar char="•"/>
              <a:defRPr sz="1400"/>
            </a:lvl4pPr>
            <a:lvl5pPr marL="2286000" lvl="4" indent="-317500" algn="l">
              <a:lnSpc>
                <a:spcPct val="90000"/>
              </a:lnSpc>
              <a:spcBef>
                <a:spcPts val="800"/>
              </a:spcBef>
              <a:spcAft>
                <a:spcPts val="0"/>
              </a:spcAft>
              <a:buClr>
                <a:srgbClr val="1E3739"/>
              </a:buClr>
              <a:buSzPts val="1400"/>
              <a:buChar char="•"/>
              <a:defRPr sz="1400"/>
            </a:lvl5pPr>
            <a:lvl6pPr marL="2743200" lvl="5" indent="-317500" algn="l">
              <a:lnSpc>
                <a:spcPct val="90000"/>
              </a:lnSpc>
              <a:spcBef>
                <a:spcPts val="800"/>
              </a:spcBef>
              <a:spcAft>
                <a:spcPts val="0"/>
              </a:spcAft>
              <a:buClr>
                <a:srgbClr val="1E3739"/>
              </a:buClr>
              <a:buSzPts val="1400"/>
              <a:buChar char="•"/>
              <a:defRPr sz="1400"/>
            </a:lvl6pPr>
            <a:lvl7pPr marL="3200400" lvl="6" indent="-317500" algn="l">
              <a:lnSpc>
                <a:spcPct val="90000"/>
              </a:lnSpc>
              <a:spcBef>
                <a:spcPts val="800"/>
              </a:spcBef>
              <a:spcAft>
                <a:spcPts val="0"/>
              </a:spcAft>
              <a:buClr>
                <a:srgbClr val="1E3739"/>
              </a:buClr>
              <a:buSzPts val="1400"/>
              <a:buChar char="•"/>
              <a:defRPr sz="1400"/>
            </a:lvl7pPr>
            <a:lvl8pPr marL="3657600" lvl="7" indent="-317500" algn="l">
              <a:lnSpc>
                <a:spcPct val="90000"/>
              </a:lnSpc>
              <a:spcBef>
                <a:spcPts val="800"/>
              </a:spcBef>
              <a:spcAft>
                <a:spcPts val="0"/>
              </a:spcAft>
              <a:buClr>
                <a:srgbClr val="1E3739"/>
              </a:buClr>
              <a:buSzPts val="1400"/>
              <a:buChar char="•"/>
              <a:defRPr sz="1400"/>
            </a:lvl8pPr>
            <a:lvl9pPr marL="4114800" lvl="8" indent="-228600" algn="l">
              <a:lnSpc>
                <a:spcPct val="90000"/>
              </a:lnSpc>
              <a:spcBef>
                <a:spcPts val="800"/>
              </a:spcBef>
              <a:spcAft>
                <a:spcPts val="0"/>
              </a:spcAft>
              <a:buClr>
                <a:srgbClr val="1E3739"/>
              </a:buClr>
              <a:buSzPts val="1400"/>
              <a:buNone/>
              <a:defRPr sz="1400"/>
            </a:lvl9pPr>
          </a:lstStyle>
          <a:p>
            <a:endParaRPr/>
          </a:p>
        </p:txBody>
      </p:sp>
      <p:sp>
        <p:nvSpPr>
          <p:cNvPr id="36" name="Google Shape;36;p12"/>
          <p:cNvSpPr txBox="1">
            <a:spLocks noGrp="1"/>
          </p:cNvSpPr>
          <p:nvPr>
            <p:ph type="body" idx="2"/>
          </p:nvPr>
        </p:nvSpPr>
        <p:spPr>
          <a:xfrm>
            <a:off x="8127479" y="4593195"/>
            <a:ext cx="3377133" cy="17036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rgbClr val="1E3739"/>
              </a:buClr>
              <a:buSzPts val="1400"/>
              <a:buNone/>
              <a:defRPr sz="1400"/>
            </a:lvl1pPr>
            <a:lvl2pPr marL="914400" lvl="1" indent="-228600" algn="l">
              <a:lnSpc>
                <a:spcPct val="90000"/>
              </a:lnSpc>
              <a:spcBef>
                <a:spcPts val="1000"/>
              </a:spcBef>
              <a:spcAft>
                <a:spcPts val="0"/>
              </a:spcAft>
              <a:buClr>
                <a:srgbClr val="1E3739"/>
              </a:buClr>
              <a:buSzPts val="1200"/>
              <a:buNone/>
              <a:defRPr sz="1200"/>
            </a:lvl2pPr>
            <a:lvl3pPr marL="1371600" lvl="2" indent="-228600" algn="l">
              <a:lnSpc>
                <a:spcPct val="90000"/>
              </a:lnSpc>
              <a:spcBef>
                <a:spcPts val="800"/>
              </a:spcBef>
              <a:spcAft>
                <a:spcPts val="0"/>
              </a:spcAft>
              <a:buClr>
                <a:srgbClr val="1E3739"/>
              </a:buClr>
              <a:buSzPts val="1000"/>
              <a:buNone/>
              <a:defRPr sz="1000"/>
            </a:lvl3pPr>
            <a:lvl4pPr marL="1828800" lvl="3" indent="-228600" algn="l">
              <a:lnSpc>
                <a:spcPct val="90000"/>
              </a:lnSpc>
              <a:spcBef>
                <a:spcPts val="800"/>
              </a:spcBef>
              <a:spcAft>
                <a:spcPts val="0"/>
              </a:spcAft>
              <a:buClr>
                <a:srgbClr val="1E3739"/>
              </a:buClr>
              <a:buSzPts val="900"/>
              <a:buNone/>
              <a:defRPr sz="900"/>
            </a:lvl4pPr>
            <a:lvl5pPr marL="2286000" lvl="4" indent="-228600" algn="l">
              <a:lnSpc>
                <a:spcPct val="90000"/>
              </a:lnSpc>
              <a:spcBef>
                <a:spcPts val="800"/>
              </a:spcBef>
              <a:spcAft>
                <a:spcPts val="0"/>
              </a:spcAft>
              <a:buClr>
                <a:srgbClr val="1E3739"/>
              </a:buClr>
              <a:buSzPts val="900"/>
              <a:buNone/>
              <a:defRPr sz="900"/>
            </a:lvl5pPr>
            <a:lvl6pPr marL="2743200" lvl="5" indent="-228600" algn="l">
              <a:lnSpc>
                <a:spcPct val="90000"/>
              </a:lnSpc>
              <a:spcBef>
                <a:spcPts val="800"/>
              </a:spcBef>
              <a:spcAft>
                <a:spcPts val="0"/>
              </a:spcAft>
              <a:buClr>
                <a:srgbClr val="1E3739"/>
              </a:buClr>
              <a:buSzPts val="900"/>
              <a:buNone/>
              <a:defRPr sz="900"/>
            </a:lvl6pPr>
            <a:lvl7pPr marL="3200400" lvl="6" indent="-228600" algn="l">
              <a:lnSpc>
                <a:spcPct val="90000"/>
              </a:lnSpc>
              <a:spcBef>
                <a:spcPts val="800"/>
              </a:spcBef>
              <a:spcAft>
                <a:spcPts val="0"/>
              </a:spcAft>
              <a:buClr>
                <a:srgbClr val="1E3739"/>
              </a:buClr>
              <a:buSzPts val="900"/>
              <a:buNone/>
              <a:defRPr sz="900"/>
            </a:lvl7pPr>
            <a:lvl8pPr marL="3657600" lvl="7" indent="-228600" algn="l">
              <a:lnSpc>
                <a:spcPct val="90000"/>
              </a:lnSpc>
              <a:spcBef>
                <a:spcPts val="800"/>
              </a:spcBef>
              <a:spcAft>
                <a:spcPts val="0"/>
              </a:spcAft>
              <a:buClr>
                <a:srgbClr val="1E3739"/>
              </a:buClr>
              <a:buSzPts val="900"/>
              <a:buNone/>
              <a:defRPr sz="900"/>
            </a:lvl8pPr>
            <a:lvl9pPr marL="4114800" lvl="8" indent="-228600" algn="l">
              <a:lnSpc>
                <a:spcPct val="90000"/>
              </a:lnSpc>
              <a:spcBef>
                <a:spcPts val="800"/>
              </a:spcBef>
              <a:spcAft>
                <a:spcPts val="0"/>
              </a:spcAft>
              <a:buClr>
                <a:srgbClr val="1E3739"/>
              </a:buClr>
              <a:buSzPts val="900"/>
              <a:buNone/>
              <a:defRPr sz="900"/>
            </a:lvl9pPr>
          </a:lstStyle>
          <a:p>
            <a:endParaRPr/>
          </a:p>
        </p:txBody>
      </p:sp>
      <p:sp>
        <p:nvSpPr>
          <p:cNvPr id="37" name="Google Shape;37;p12"/>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1341121" y="2575224"/>
            <a:ext cx="9509759" cy="318134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3800"/>
              <a:buFont typeface="Libre Franklin Medium"/>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1341120" y="2345496"/>
            <a:ext cx="9509759" cy="10881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800"/>
              <a:buFont typeface="Libre Franklin Medium"/>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6278880" y="3663361"/>
            <a:ext cx="4572000" cy="21867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Clr>
                <a:srgbClr val="1E3739"/>
              </a:buClr>
              <a:buSzPts val="2000"/>
              <a:buChar char="•"/>
              <a:defRPr sz="2000"/>
            </a:lvl1pPr>
            <a:lvl2pPr marL="914400" lvl="1" indent="-342900" algn="l">
              <a:lnSpc>
                <a:spcPct val="90000"/>
              </a:lnSpc>
              <a:spcBef>
                <a:spcPts val="1000"/>
              </a:spcBef>
              <a:spcAft>
                <a:spcPts val="0"/>
              </a:spcAft>
              <a:buClr>
                <a:srgbClr val="1E3739"/>
              </a:buClr>
              <a:buSzPts val="1800"/>
              <a:buChar char="•"/>
              <a:defRPr sz="1800"/>
            </a:lvl2pPr>
            <a:lvl3pPr marL="1371600" lvl="2" indent="-330200" algn="l">
              <a:lnSpc>
                <a:spcPct val="90000"/>
              </a:lnSpc>
              <a:spcBef>
                <a:spcPts val="800"/>
              </a:spcBef>
              <a:spcAft>
                <a:spcPts val="0"/>
              </a:spcAft>
              <a:buClr>
                <a:srgbClr val="1E3739"/>
              </a:buClr>
              <a:buSzPts val="1600"/>
              <a:buChar char="•"/>
              <a:defRPr sz="1600"/>
            </a:lvl3pPr>
            <a:lvl4pPr marL="1828800" lvl="3" indent="-317500" algn="l">
              <a:lnSpc>
                <a:spcPct val="90000"/>
              </a:lnSpc>
              <a:spcBef>
                <a:spcPts val="800"/>
              </a:spcBef>
              <a:spcAft>
                <a:spcPts val="0"/>
              </a:spcAft>
              <a:buClr>
                <a:srgbClr val="1E3739"/>
              </a:buClr>
              <a:buSzPts val="1400"/>
              <a:buChar char="•"/>
              <a:defRPr sz="1400"/>
            </a:lvl4pPr>
            <a:lvl5pPr marL="2286000" lvl="4" indent="-317500" algn="l">
              <a:lnSpc>
                <a:spcPct val="90000"/>
              </a:lnSpc>
              <a:spcBef>
                <a:spcPts val="800"/>
              </a:spcBef>
              <a:spcAft>
                <a:spcPts val="0"/>
              </a:spcAft>
              <a:buClr>
                <a:srgbClr val="1E3739"/>
              </a:buClr>
              <a:buSzPts val="1400"/>
              <a:buChar char="•"/>
              <a:defRPr sz="1400"/>
            </a:lvl5pPr>
            <a:lvl6pPr marL="2743200" lvl="5" indent="-317500" algn="l">
              <a:lnSpc>
                <a:spcPct val="90000"/>
              </a:lnSpc>
              <a:spcBef>
                <a:spcPts val="800"/>
              </a:spcBef>
              <a:spcAft>
                <a:spcPts val="0"/>
              </a:spcAft>
              <a:buClr>
                <a:srgbClr val="1E3739"/>
              </a:buClr>
              <a:buSzPts val="1400"/>
              <a:buChar char="•"/>
              <a:defRPr sz="1400"/>
            </a:lvl6pPr>
            <a:lvl7pPr marL="3200400" lvl="6" indent="-317500" algn="l">
              <a:lnSpc>
                <a:spcPct val="90000"/>
              </a:lnSpc>
              <a:spcBef>
                <a:spcPts val="800"/>
              </a:spcBef>
              <a:spcAft>
                <a:spcPts val="0"/>
              </a:spcAft>
              <a:buClr>
                <a:srgbClr val="1E3739"/>
              </a:buClr>
              <a:buSzPts val="1400"/>
              <a:buChar char="•"/>
              <a:defRPr sz="1400"/>
            </a:lvl7pPr>
            <a:lvl8pPr marL="3657600" lvl="7" indent="-317500" algn="l">
              <a:lnSpc>
                <a:spcPct val="90000"/>
              </a:lnSpc>
              <a:spcBef>
                <a:spcPts val="800"/>
              </a:spcBef>
              <a:spcAft>
                <a:spcPts val="0"/>
              </a:spcAft>
              <a:buClr>
                <a:srgbClr val="1E3739"/>
              </a:buClr>
              <a:buSzPts val="1400"/>
              <a:buChar char="•"/>
              <a:defRPr sz="1400"/>
            </a:lvl8pPr>
            <a:lvl9pPr marL="4114800" lvl="8" indent="-228600" algn="l">
              <a:lnSpc>
                <a:spcPct val="90000"/>
              </a:lnSpc>
              <a:spcBef>
                <a:spcPts val="800"/>
              </a:spcBef>
              <a:spcAft>
                <a:spcPts val="0"/>
              </a:spcAft>
              <a:buClr>
                <a:srgbClr val="1E3739"/>
              </a:buClr>
              <a:buSzPts val="1400"/>
              <a:buNone/>
              <a:defRPr sz="1400"/>
            </a:lvl9pPr>
          </a:lstStyle>
          <a:p>
            <a:endParaRPr/>
          </a:p>
        </p:txBody>
      </p:sp>
      <p:sp>
        <p:nvSpPr>
          <p:cNvPr id="48" name="Google Shape;48;p14"/>
          <p:cNvSpPr txBox="1">
            <a:spLocks noGrp="1"/>
          </p:cNvSpPr>
          <p:nvPr>
            <p:ph type="body" idx="2"/>
          </p:nvPr>
        </p:nvSpPr>
        <p:spPr>
          <a:xfrm>
            <a:off x="1341120" y="3663361"/>
            <a:ext cx="4572000" cy="21867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Clr>
                <a:srgbClr val="1E3739"/>
              </a:buClr>
              <a:buSzPts val="2000"/>
              <a:buChar char="•"/>
              <a:defRPr sz="2000"/>
            </a:lvl1pPr>
            <a:lvl2pPr marL="914400" lvl="1" indent="-342900" algn="l">
              <a:lnSpc>
                <a:spcPct val="90000"/>
              </a:lnSpc>
              <a:spcBef>
                <a:spcPts val="1000"/>
              </a:spcBef>
              <a:spcAft>
                <a:spcPts val="0"/>
              </a:spcAft>
              <a:buClr>
                <a:srgbClr val="1E3739"/>
              </a:buClr>
              <a:buSzPts val="1800"/>
              <a:buChar char="•"/>
              <a:defRPr sz="1800"/>
            </a:lvl2pPr>
            <a:lvl3pPr marL="1371600" lvl="2" indent="-330200" algn="l">
              <a:lnSpc>
                <a:spcPct val="90000"/>
              </a:lnSpc>
              <a:spcBef>
                <a:spcPts val="800"/>
              </a:spcBef>
              <a:spcAft>
                <a:spcPts val="0"/>
              </a:spcAft>
              <a:buClr>
                <a:srgbClr val="1E3739"/>
              </a:buClr>
              <a:buSzPts val="1600"/>
              <a:buChar char="•"/>
              <a:defRPr sz="1600"/>
            </a:lvl3pPr>
            <a:lvl4pPr marL="1828800" lvl="3" indent="-317500" algn="l">
              <a:lnSpc>
                <a:spcPct val="90000"/>
              </a:lnSpc>
              <a:spcBef>
                <a:spcPts val="800"/>
              </a:spcBef>
              <a:spcAft>
                <a:spcPts val="0"/>
              </a:spcAft>
              <a:buClr>
                <a:srgbClr val="1E3739"/>
              </a:buClr>
              <a:buSzPts val="1400"/>
              <a:buChar char="•"/>
              <a:defRPr sz="1400"/>
            </a:lvl4pPr>
            <a:lvl5pPr marL="2286000" lvl="4" indent="-317500" algn="l">
              <a:lnSpc>
                <a:spcPct val="90000"/>
              </a:lnSpc>
              <a:spcBef>
                <a:spcPts val="800"/>
              </a:spcBef>
              <a:spcAft>
                <a:spcPts val="0"/>
              </a:spcAft>
              <a:buClr>
                <a:srgbClr val="1E3739"/>
              </a:buClr>
              <a:buSzPts val="1400"/>
              <a:buChar char="•"/>
              <a:defRPr sz="1400"/>
            </a:lvl5pPr>
            <a:lvl6pPr marL="2743200" lvl="5" indent="-317500" algn="l">
              <a:lnSpc>
                <a:spcPct val="90000"/>
              </a:lnSpc>
              <a:spcBef>
                <a:spcPts val="800"/>
              </a:spcBef>
              <a:spcAft>
                <a:spcPts val="0"/>
              </a:spcAft>
              <a:buClr>
                <a:srgbClr val="1E3739"/>
              </a:buClr>
              <a:buSzPts val="1400"/>
              <a:buChar char="•"/>
              <a:defRPr sz="1400"/>
            </a:lvl6pPr>
            <a:lvl7pPr marL="3200400" lvl="6" indent="-317500" algn="l">
              <a:lnSpc>
                <a:spcPct val="90000"/>
              </a:lnSpc>
              <a:spcBef>
                <a:spcPts val="800"/>
              </a:spcBef>
              <a:spcAft>
                <a:spcPts val="0"/>
              </a:spcAft>
              <a:buClr>
                <a:srgbClr val="1E3739"/>
              </a:buClr>
              <a:buSzPts val="1400"/>
              <a:buChar char="•"/>
              <a:defRPr sz="1400"/>
            </a:lvl7pPr>
            <a:lvl8pPr marL="3657600" lvl="7" indent="-317500" algn="l">
              <a:lnSpc>
                <a:spcPct val="90000"/>
              </a:lnSpc>
              <a:spcBef>
                <a:spcPts val="800"/>
              </a:spcBef>
              <a:spcAft>
                <a:spcPts val="0"/>
              </a:spcAft>
              <a:buClr>
                <a:srgbClr val="1E3739"/>
              </a:buClr>
              <a:buSzPts val="1400"/>
              <a:buChar char="•"/>
              <a:defRPr sz="1400"/>
            </a:lvl8pPr>
            <a:lvl9pPr marL="4114800" lvl="8" indent="-228600" algn="l">
              <a:lnSpc>
                <a:spcPct val="90000"/>
              </a:lnSpc>
              <a:spcBef>
                <a:spcPts val="800"/>
              </a:spcBef>
              <a:spcAft>
                <a:spcPts val="0"/>
              </a:spcAft>
              <a:buClr>
                <a:srgbClr val="1E3739"/>
              </a:buClr>
              <a:buSzPts val="1400"/>
              <a:buNone/>
              <a:defRPr sz="1400"/>
            </a:lvl9pPr>
          </a:lstStyle>
          <a:p>
            <a:endParaRPr/>
          </a:p>
        </p:txBody>
      </p:sp>
      <p:sp>
        <p:nvSpPr>
          <p:cNvPr id="49" name="Google Shape;49;p14"/>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1341120" y="2440142"/>
            <a:ext cx="9509759" cy="10881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800"/>
              <a:buFont typeface="Libre Franklin Medium"/>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5"/>
          <p:cNvSpPr txBox="1">
            <a:spLocks noGrp="1"/>
          </p:cNvSpPr>
          <p:nvPr>
            <p:ph type="body" idx="1"/>
          </p:nvPr>
        </p:nvSpPr>
        <p:spPr>
          <a:xfrm rot="5400000">
            <a:off x="4678027" y="410827"/>
            <a:ext cx="2835946" cy="95097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1E3739"/>
              </a:buClr>
              <a:buSzPts val="1800"/>
              <a:buChar char="•"/>
              <a:defRPr/>
            </a:lvl1pPr>
            <a:lvl2pPr marL="914400" lvl="1" indent="-342900" algn="l">
              <a:lnSpc>
                <a:spcPct val="90000"/>
              </a:lnSpc>
              <a:spcBef>
                <a:spcPts val="1000"/>
              </a:spcBef>
              <a:spcAft>
                <a:spcPts val="0"/>
              </a:spcAft>
              <a:buClr>
                <a:srgbClr val="1E3739"/>
              </a:buClr>
              <a:buSzPts val="1800"/>
              <a:buChar char="•"/>
              <a:defRPr/>
            </a:lvl2pPr>
            <a:lvl3pPr marL="1371600" lvl="2" indent="-342900" algn="l">
              <a:lnSpc>
                <a:spcPct val="90000"/>
              </a:lnSpc>
              <a:spcBef>
                <a:spcPts val="800"/>
              </a:spcBef>
              <a:spcAft>
                <a:spcPts val="0"/>
              </a:spcAft>
              <a:buClr>
                <a:srgbClr val="1E3739"/>
              </a:buClr>
              <a:buSzPts val="1800"/>
              <a:buChar char="•"/>
              <a:defRPr/>
            </a:lvl3pPr>
            <a:lvl4pPr marL="1828800" lvl="3" indent="-342900" algn="l">
              <a:lnSpc>
                <a:spcPct val="90000"/>
              </a:lnSpc>
              <a:spcBef>
                <a:spcPts val="800"/>
              </a:spcBef>
              <a:spcAft>
                <a:spcPts val="0"/>
              </a:spcAft>
              <a:buClr>
                <a:srgbClr val="1E3739"/>
              </a:buClr>
              <a:buSzPts val="1800"/>
              <a:buChar char="•"/>
              <a:defRPr/>
            </a:lvl4pPr>
            <a:lvl5pPr marL="2286000" lvl="4" indent="-342900" algn="l">
              <a:lnSpc>
                <a:spcPct val="90000"/>
              </a:lnSpc>
              <a:spcBef>
                <a:spcPts val="800"/>
              </a:spcBef>
              <a:spcAft>
                <a:spcPts val="0"/>
              </a:spcAft>
              <a:buClr>
                <a:srgbClr val="1E3739"/>
              </a:buClr>
              <a:buSzPts val="1800"/>
              <a:buChar char="•"/>
              <a:defRPr/>
            </a:lvl5pPr>
            <a:lvl6pPr marL="2743200" lvl="5" indent="-342900" algn="l">
              <a:lnSpc>
                <a:spcPct val="90000"/>
              </a:lnSpc>
              <a:spcBef>
                <a:spcPts val="800"/>
              </a:spcBef>
              <a:spcAft>
                <a:spcPts val="0"/>
              </a:spcAft>
              <a:buClr>
                <a:srgbClr val="1E3739"/>
              </a:buClr>
              <a:buSzPts val="1800"/>
              <a:buChar char="•"/>
              <a:defRPr/>
            </a:lvl6pPr>
            <a:lvl7pPr marL="3200400" lvl="6" indent="-342900" algn="l">
              <a:lnSpc>
                <a:spcPct val="90000"/>
              </a:lnSpc>
              <a:spcBef>
                <a:spcPts val="800"/>
              </a:spcBef>
              <a:spcAft>
                <a:spcPts val="0"/>
              </a:spcAft>
              <a:buClr>
                <a:srgbClr val="1E3739"/>
              </a:buClr>
              <a:buSzPts val="1800"/>
              <a:buChar char="•"/>
              <a:defRPr/>
            </a:lvl7pPr>
            <a:lvl8pPr marL="3657600" lvl="7" indent="-342900" algn="l">
              <a:lnSpc>
                <a:spcPct val="90000"/>
              </a:lnSpc>
              <a:spcBef>
                <a:spcPts val="800"/>
              </a:spcBef>
              <a:spcAft>
                <a:spcPts val="0"/>
              </a:spcAft>
              <a:buClr>
                <a:srgbClr val="1E3739"/>
              </a:buClr>
              <a:buSzPts val="1800"/>
              <a:buChar char="•"/>
              <a:defRPr/>
            </a:lvl8pPr>
            <a:lvl9pPr marL="4114800" lvl="8" indent="-228600" algn="l">
              <a:lnSpc>
                <a:spcPct val="90000"/>
              </a:lnSpc>
              <a:spcBef>
                <a:spcPts val="800"/>
              </a:spcBef>
              <a:spcAft>
                <a:spcPts val="0"/>
              </a:spcAft>
              <a:buClr>
                <a:srgbClr val="1E3739"/>
              </a:buClr>
              <a:buSzPts val="1800"/>
              <a:buNone/>
              <a:defRPr/>
            </a:lvl9pPr>
          </a:lstStyle>
          <a:p>
            <a:endParaRPr/>
          </a:p>
        </p:txBody>
      </p:sp>
      <p:sp>
        <p:nvSpPr>
          <p:cNvPr id="55" name="Google Shape;55;p15"/>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10">
            <a:alphaModFix/>
          </a:blip>
          <a:srcRect l="2674" r="9900"/>
          <a:stretch/>
        </p:blipFill>
        <p:spPr>
          <a:xfrm>
            <a:off x="-1425" y="6256181"/>
            <a:ext cx="12188952" cy="463209"/>
          </a:xfrm>
          <a:prstGeom prst="rect">
            <a:avLst/>
          </a:prstGeom>
          <a:noFill/>
          <a:ln>
            <a:noFill/>
          </a:ln>
        </p:spPr>
      </p:pic>
      <p:sp>
        <p:nvSpPr>
          <p:cNvPr id="11" name="Google Shape;11;p8"/>
          <p:cNvSpPr txBox="1">
            <a:spLocks noGrp="1"/>
          </p:cNvSpPr>
          <p:nvPr>
            <p:ph type="title"/>
          </p:nvPr>
        </p:nvSpPr>
        <p:spPr>
          <a:xfrm>
            <a:off x="1341120" y="2440142"/>
            <a:ext cx="9509759" cy="1088136"/>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3800"/>
              <a:buFont typeface="Libre Franklin Medium"/>
              <a:buNone/>
              <a:defRPr sz="3800" b="0" i="0" u="none" strike="noStrike" cap="none">
                <a:solidFill>
                  <a:schemeClr val="accent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8"/>
          <p:cNvSpPr txBox="1">
            <a:spLocks noGrp="1"/>
          </p:cNvSpPr>
          <p:nvPr>
            <p:ph type="body" idx="1"/>
          </p:nvPr>
        </p:nvSpPr>
        <p:spPr>
          <a:xfrm>
            <a:off x="1341120" y="3747734"/>
            <a:ext cx="9509760" cy="283594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rgbClr val="1E3739"/>
              </a:buClr>
              <a:buSzPts val="2000"/>
              <a:buFont typeface="Arial"/>
              <a:buChar char="•"/>
              <a:defRPr sz="2000" b="0" i="0" u="none" strike="noStrike" cap="none">
                <a:solidFill>
                  <a:srgbClr val="1E3739"/>
                </a:solidFill>
                <a:latin typeface="Libre Franklin"/>
                <a:ea typeface="Libre Franklin"/>
                <a:cs typeface="Libre Franklin"/>
                <a:sym typeface="Libre Franklin"/>
              </a:defRPr>
            </a:lvl1pPr>
            <a:lvl2pPr marL="914400" marR="0" lvl="1" indent="-342900" algn="l" rtl="0">
              <a:lnSpc>
                <a:spcPct val="90000"/>
              </a:lnSpc>
              <a:spcBef>
                <a:spcPts val="1000"/>
              </a:spcBef>
              <a:spcAft>
                <a:spcPts val="0"/>
              </a:spcAft>
              <a:buClr>
                <a:srgbClr val="1E3739"/>
              </a:buClr>
              <a:buSzPts val="1800"/>
              <a:buFont typeface="Arial"/>
              <a:buChar char="•"/>
              <a:defRPr sz="1800" b="0" i="0" u="none" strike="noStrike" cap="none">
                <a:solidFill>
                  <a:srgbClr val="1E3739"/>
                </a:solidFill>
                <a:latin typeface="Libre Franklin"/>
                <a:ea typeface="Libre Franklin"/>
                <a:cs typeface="Libre Franklin"/>
                <a:sym typeface="Libre Franklin"/>
              </a:defRPr>
            </a:lvl2pPr>
            <a:lvl3pPr marL="1371600" marR="0" lvl="2" indent="-330200" algn="l" rtl="0">
              <a:lnSpc>
                <a:spcPct val="90000"/>
              </a:lnSpc>
              <a:spcBef>
                <a:spcPts val="800"/>
              </a:spcBef>
              <a:spcAft>
                <a:spcPts val="0"/>
              </a:spcAft>
              <a:buClr>
                <a:srgbClr val="1E3739"/>
              </a:buClr>
              <a:buSzPts val="1600"/>
              <a:buFont typeface="Arial"/>
              <a:buChar char="•"/>
              <a:defRPr sz="1600" b="0" i="0" u="none" strike="noStrike" cap="none">
                <a:solidFill>
                  <a:srgbClr val="1E3739"/>
                </a:solidFill>
                <a:latin typeface="Libre Franklin"/>
                <a:ea typeface="Libre Franklin"/>
                <a:cs typeface="Libre Franklin"/>
                <a:sym typeface="Libre Franklin"/>
              </a:defRPr>
            </a:lvl3pPr>
            <a:lvl4pPr marL="1828800" marR="0" lvl="3" indent="-317500" algn="l" rtl="0">
              <a:lnSpc>
                <a:spcPct val="90000"/>
              </a:lnSpc>
              <a:spcBef>
                <a:spcPts val="800"/>
              </a:spcBef>
              <a:spcAft>
                <a:spcPts val="0"/>
              </a:spcAft>
              <a:buClr>
                <a:srgbClr val="1E3739"/>
              </a:buClr>
              <a:buSzPts val="1400"/>
              <a:buFont typeface="Arial"/>
              <a:buChar char="•"/>
              <a:defRPr sz="1400" b="0" i="0" u="none" strike="noStrike" cap="none">
                <a:solidFill>
                  <a:srgbClr val="1E3739"/>
                </a:solidFill>
                <a:latin typeface="Libre Franklin"/>
                <a:ea typeface="Libre Franklin"/>
                <a:cs typeface="Libre Franklin"/>
                <a:sym typeface="Libre Franklin"/>
              </a:defRPr>
            </a:lvl4pPr>
            <a:lvl5pPr marL="2286000" marR="0" lvl="4" indent="-317500" algn="l" rtl="0">
              <a:lnSpc>
                <a:spcPct val="90000"/>
              </a:lnSpc>
              <a:spcBef>
                <a:spcPts val="800"/>
              </a:spcBef>
              <a:spcAft>
                <a:spcPts val="0"/>
              </a:spcAft>
              <a:buClr>
                <a:srgbClr val="1E3739"/>
              </a:buClr>
              <a:buSzPts val="1400"/>
              <a:buFont typeface="Arial"/>
              <a:buChar char="•"/>
              <a:defRPr sz="1400" b="0" i="0" u="none" strike="noStrike" cap="none">
                <a:solidFill>
                  <a:srgbClr val="1E3739"/>
                </a:solidFill>
                <a:latin typeface="Libre Franklin"/>
                <a:ea typeface="Libre Franklin"/>
                <a:cs typeface="Libre Franklin"/>
                <a:sym typeface="Libre Franklin"/>
              </a:defRPr>
            </a:lvl5pPr>
            <a:lvl6pPr marL="2743200" marR="0" lvl="5" indent="-317500" algn="l" rtl="0">
              <a:lnSpc>
                <a:spcPct val="90000"/>
              </a:lnSpc>
              <a:spcBef>
                <a:spcPts val="800"/>
              </a:spcBef>
              <a:spcAft>
                <a:spcPts val="0"/>
              </a:spcAft>
              <a:buClr>
                <a:srgbClr val="1E3739"/>
              </a:buClr>
              <a:buSzPts val="1400"/>
              <a:buFont typeface="Arial"/>
              <a:buChar char="•"/>
              <a:defRPr sz="1400" b="0" i="0" u="none" strike="noStrike" cap="none">
                <a:solidFill>
                  <a:srgbClr val="1E3739"/>
                </a:solidFill>
                <a:latin typeface="Libre Franklin"/>
                <a:ea typeface="Libre Franklin"/>
                <a:cs typeface="Libre Franklin"/>
                <a:sym typeface="Libre Franklin"/>
              </a:defRPr>
            </a:lvl6pPr>
            <a:lvl7pPr marL="3200400" marR="0" lvl="6" indent="-317500" algn="l" rtl="0">
              <a:lnSpc>
                <a:spcPct val="90000"/>
              </a:lnSpc>
              <a:spcBef>
                <a:spcPts val="800"/>
              </a:spcBef>
              <a:spcAft>
                <a:spcPts val="0"/>
              </a:spcAft>
              <a:buClr>
                <a:srgbClr val="1E3739"/>
              </a:buClr>
              <a:buSzPts val="1400"/>
              <a:buFont typeface="Arial"/>
              <a:buChar char="•"/>
              <a:defRPr sz="1400" b="0" i="0" u="none" strike="noStrike" cap="none">
                <a:solidFill>
                  <a:srgbClr val="1E3739"/>
                </a:solidFill>
                <a:latin typeface="Libre Franklin"/>
                <a:ea typeface="Libre Franklin"/>
                <a:cs typeface="Libre Franklin"/>
                <a:sym typeface="Libre Franklin"/>
              </a:defRPr>
            </a:lvl7pPr>
            <a:lvl8pPr marL="3657600" marR="0" lvl="7" indent="-317500" algn="l" rtl="0">
              <a:lnSpc>
                <a:spcPct val="90000"/>
              </a:lnSpc>
              <a:spcBef>
                <a:spcPts val="800"/>
              </a:spcBef>
              <a:spcAft>
                <a:spcPts val="0"/>
              </a:spcAft>
              <a:buClr>
                <a:srgbClr val="1E3739"/>
              </a:buClr>
              <a:buSzPts val="1400"/>
              <a:buFont typeface="Arial"/>
              <a:buChar char="•"/>
              <a:defRPr sz="1400" b="0" i="0" u="none" strike="noStrike" cap="none">
                <a:solidFill>
                  <a:srgbClr val="1E3739"/>
                </a:solidFill>
                <a:latin typeface="Libre Franklin"/>
                <a:ea typeface="Libre Franklin"/>
                <a:cs typeface="Libre Franklin"/>
                <a:sym typeface="Libre Franklin"/>
              </a:defRPr>
            </a:lvl8pPr>
            <a:lvl9pPr marL="4114800" marR="0" lvl="8" indent="-228600" algn="l" rtl="0">
              <a:lnSpc>
                <a:spcPct val="90000"/>
              </a:lnSpc>
              <a:spcBef>
                <a:spcPts val="800"/>
              </a:spcBef>
              <a:spcAft>
                <a:spcPts val="0"/>
              </a:spcAft>
              <a:buClr>
                <a:srgbClr val="1E3739"/>
              </a:buClr>
              <a:buSzPts val="1400"/>
              <a:buFont typeface="Arial"/>
              <a:buNone/>
              <a:defRPr sz="1400" b="0" i="0" u="none" strike="noStrike" cap="none">
                <a:solidFill>
                  <a:srgbClr val="1E3739"/>
                </a:solidFill>
                <a:latin typeface="Libre Franklin"/>
                <a:ea typeface="Libre Franklin"/>
                <a:cs typeface="Libre Franklin"/>
                <a:sym typeface="Libre Franklin"/>
              </a:defRPr>
            </a:lvl9pPr>
          </a:lstStyle>
          <a:p>
            <a:endParaRPr/>
          </a:p>
        </p:txBody>
      </p:sp>
      <p:sp>
        <p:nvSpPr>
          <p:cNvPr id="13" name="Google Shape;13;p8"/>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8"/>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 name="Google Shape;15;p8"/>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11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11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11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11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11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11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11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rtfhsd.org/funding/super-notice-of-funding-opportunity-snofo/"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mailto:grants@rtfhsd.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forms/d/e/1FAIpQLScE2I1-APhQ5FeaX2oDYoc757IEfzUBxJDYZcqdfglhJFnTAg/viewfor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1607127" y="2597872"/>
            <a:ext cx="9144000" cy="361589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Libre Franklin Medium"/>
              <a:buNone/>
            </a:pPr>
            <a:r>
              <a:rPr lang="en-US"/>
              <a:t>Super Notice Of Funding Opportunity </a:t>
            </a:r>
            <a:endParaRPr/>
          </a:p>
          <a:p>
            <a:pPr marL="0" lvl="0" indent="0" algn="ctr" rtl="0">
              <a:lnSpc>
                <a:spcPct val="90000"/>
              </a:lnSpc>
              <a:spcBef>
                <a:spcPts val="0"/>
              </a:spcBef>
              <a:spcAft>
                <a:spcPts val="0"/>
              </a:spcAft>
              <a:buClr>
                <a:schemeClr val="accent1"/>
              </a:buClr>
              <a:buSzPct val="100000"/>
              <a:buFont typeface="Libre Franklin Medium"/>
              <a:buNone/>
            </a:pPr>
            <a:r>
              <a:rPr lang="en-US"/>
              <a:t>(SNOFO) </a:t>
            </a:r>
            <a:endParaRPr/>
          </a:p>
          <a:p>
            <a:pPr marL="0" lvl="0" indent="0" algn="ctr" rtl="0">
              <a:lnSpc>
                <a:spcPct val="90000"/>
              </a:lnSpc>
              <a:spcBef>
                <a:spcPts val="0"/>
              </a:spcBef>
              <a:spcAft>
                <a:spcPts val="0"/>
              </a:spcAft>
              <a:buClr>
                <a:schemeClr val="accent1"/>
              </a:buClr>
              <a:buSzPct val="266666"/>
              <a:buFont typeface="Libre Franklin Medium"/>
              <a:buNone/>
            </a:pPr>
            <a:r>
              <a:rPr lang="en-US"/>
              <a:t>FY 23 Webinar</a:t>
            </a:r>
            <a:br>
              <a:rPr lang="en-US"/>
            </a:br>
            <a:r>
              <a:rPr lang="en-US" sz="1800"/>
              <a:t>Wednesday, October 11, 2023</a:t>
            </a:r>
            <a:br>
              <a:rPr lang="en-US" sz="1800"/>
            </a:br>
            <a:br>
              <a:rPr lang="en-US" sz="1800"/>
            </a:br>
            <a:br>
              <a:rPr lang="en-US" sz="1800"/>
            </a:br>
            <a:br>
              <a:rPr lang="en-US" sz="1800"/>
            </a:b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4c90fc3a94_0_8"/>
          <p:cNvSpPr txBox="1">
            <a:spLocks noGrp="1"/>
          </p:cNvSpPr>
          <p:nvPr>
            <p:ph type="title"/>
          </p:nvPr>
        </p:nvSpPr>
        <p:spPr>
          <a:xfrm>
            <a:off x="1341120" y="2440142"/>
            <a:ext cx="9509700" cy="988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Collaboration &amp; Leveraging Funds	</a:t>
            </a:r>
            <a:endParaRPr/>
          </a:p>
        </p:txBody>
      </p:sp>
      <p:sp>
        <p:nvSpPr>
          <p:cNvPr id="88" name="Google Shape;88;g24c90fc3a94_0_8"/>
          <p:cNvSpPr txBox="1">
            <a:spLocks noGrp="1"/>
          </p:cNvSpPr>
          <p:nvPr>
            <p:ph type="body" idx="1"/>
          </p:nvPr>
        </p:nvSpPr>
        <p:spPr>
          <a:xfrm>
            <a:off x="1341120" y="3657600"/>
            <a:ext cx="9509700" cy="2926200"/>
          </a:xfrm>
          <a:prstGeom prst="rect">
            <a:avLst/>
          </a:prstGeom>
        </p:spPr>
        <p:txBody>
          <a:bodyPr spcFirstLastPara="1" wrap="square" lIns="91425" tIns="45700" rIns="91425" bIns="45700" anchor="t" anchorCtr="0">
            <a:normAutofit/>
          </a:bodyPr>
          <a:lstStyle/>
          <a:p>
            <a:pPr marL="0" lvl="0" indent="0" algn="l" rtl="0">
              <a:spcBef>
                <a:spcPts val="1800"/>
              </a:spcBef>
              <a:spcAft>
                <a:spcPts val="0"/>
              </a:spcAft>
              <a:buNone/>
            </a:pPr>
            <a:r>
              <a:rPr lang="en-US" sz="2300"/>
              <a:t>RTFH encourages applicants to partner with smaller, grass roots organization; smaller cities; and other stakeholders, identifying funds and resources to be leveraged.</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3665975" y="1910225"/>
            <a:ext cx="5581200" cy="1088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3800"/>
              <a:buFont typeface="Libre Franklin Medium"/>
              <a:buNone/>
            </a:pPr>
            <a:r>
              <a:rPr lang="en-US"/>
              <a:t>ZoomGrants (ZG)</a:t>
            </a:r>
            <a:endParaRPr/>
          </a:p>
        </p:txBody>
      </p:sp>
      <p:sp>
        <p:nvSpPr>
          <p:cNvPr id="94" name="Google Shape;94;p6"/>
          <p:cNvSpPr txBox="1">
            <a:spLocks noGrp="1"/>
          </p:cNvSpPr>
          <p:nvPr>
            <p:ph type="body" idx="2"/>
          </p:nvPr>
        </p:nvSpPr>
        <p:spPr>
          <a:xfrm>
            <a:off x="1331450" y="3082975"/>
            <a:ext cx="10014600" cy="2962500"/>
          </a:xfrm>
          <a:prstGeom prst="rect">
            <a:avLst/>
          </a:prstGeom>
          <a:noFill/>
          <a:ln>
            <a:noFill/>
          </a:ln>
        </p:spPr>
        <p:txBody>
          <a:bodyPr spcFirstLastPara="1" wrap="square" lIns="91425" tIns="45700" rIns="91425" bIns="45700" anchor="t" anchorCtr="0">
            <a:normAutofit/>
          </a:bodyPr>
          <a:lstStyle/>
          <a:p>
            <a:pPr marL="226059" marR="533400" lvl="0" indent="-226059" algn="l" rtl="0">
              <a:lnSpc>
                <a:spcPct val="110400"/>
              </a:lnSpc>
              <a:spcBef>
                <a:spcPts val="0"/>
              </a:spcBef>
              <a:spcAft>
                <a:spcPts val="0"/>
              </a:spcAft>
              <a:buClr>
                <a:srgbClr val="244061"/>
              </a:buClr>
              <a:buSzPts val="2400"/>
              <a:buFont typeface="Georgia"/>
              <a:buChar char="•"/>
            </a:pPr>
            <a:r>
              <a:rPr lang="en-US" sz="2400">
                <a:solidFill>
                  <a:srgbClr val="000000"/>
                </a:solidFill>
                <a:latin typeface="Arial"/>
                <a:ea typeface="Arial"/>
                <a:cs typeface="Arial"/>
                <a:sym typeface="Arial"/>
              </a:rPr>
              <a:t>What’s ZoomGrants (ZG)? </a:t>
            </a:r>
            <a:endParaRPr sz="2400">
              <a:solidFill>
                <a:srgbClr val="000000"/>
              </a:solidFill>
              <a:latin typeface="Arial"/>
              <a:ea typeface="Arial"/>
              <a:cs typeface="Arial"/>
              <a:sym typeface="Arial"/>
            </a:endParaRPr>
          </a:p>
          <a:p>
            <a:pPr marL="226059" marR="533400" lvl="0" indent="-226059" algn="l" rtl="0">
              <a:lnSpc>
                <a:spcPct val="110400"/>
              </a:lnSpc>
              <a:spcBef>
                <a:spcPts val="0"/>
              </a:spcBef>
              <a:spcAft>
                <a:spcPts val="0"/>
              </a:spcAft>
              <a:buClr>
                <a:srgbClr val="244061"/>
              </a:buClr>
              <a:buSzPts val="2400"/>
              <a:buFont typeface="Georgia"/>
              <a:buChar char="•"/>
            </a:pPr>
            <a:r>
              <a:rPr lang="en-US" sz="2400">
                <a:solidFill>
                  <a:srgbClr val="000000"/>
                </a:solidFill>
                <a:latin typeface="Arial"/>
                <a:ea typeface="Arial"/>
                <a:cs typeface="Arial"/>
                <a:sym typeface="Arial"/>
              </a:rPr>
              <a:t>Who submits in ZG?</a:t>
            </a:r>
            <a:endParaRPr sz="2400">
              <a:solidFill>
                <a:srgbClr val="000000"/>
              </a:solidFill>
              <a:latin typeface="Arial"/>
              <a:ea typeface="Arial"/>
              <a:cs typeface="Arial"/>
              <a:sym typeface="Arial"/>
            </a:endParaRPr>
          </a:p>
          <a:p>
            <a:pPr marL="226059" marR="533400" lvl="0" indent="-226059" algn="l" rtl="0">
              <a:lnSpc>
                <a:spcPct val="1104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How do I get the ZG application link?</a:t>
            </a:r>
            <a:endParaRPr sz="2400">
              <a:solidFill>
                <a:srgbClr val="000000"/>
              </a:solidFill>
              <a:latin typeface="Arial"/>
              <a:ea typeface="Arial"/>
              <a:cs typeface="Arial"/>
              <a:sym typeface="Arial"/>
            </a:endParaRPr>
          </a:p>
          <a:p>
            <a:pPr marL="226059" marR="533400" lvl="0" indent="-226059" algn="l" rtl="0">
              <a:lnSpc>
                <a:spcPct val="110400"/>
              </a:lnSpc>
              <a:spcBef>
                <a:spcPts val="0"/>
              </a:spcBef>
              <a:spcAft>
                <a:spcPts val="0"/>
              </a:spcAft>
              <a:buClr>
                <a:srgbClr val="244061"/>
              </a:buClr>
              <a:buSzPts val="2400"/>
              <a:buFont typeface="Georgia"/>
              <a:buChar char="•"/>
            </a:pPr>
            <a:r>
              <a:rPr lang="en-US" sz="2400">
                <a:solidFill>
                  <a:srgbClr val="000000"/>
                </a:solidFill>
                <a:latin typeface="Arial"/>
                <a:ea typeface="Arial"/>
                <a:cs typeface="Arial"/>
                <a:sym typeface="Arial"/>
              </a:rPr>
              <a:t>When will I get the ZG link? </a:t>
            </a:r>
            <a:endParaRPr sz="2400">
              <a:solidFill>
                <a:srgbClr val="000000"/>
              </a:solidFill>
              <a:latin typeface="Arial"/>
              <a:ea typeface="Arial"/>
              <a:cs typeface="Arial"/>
              <a:sym typeface="Arial"/>
            </a:endParaRPr>
          </a:p>
          <a:p>
            <a:pPr marL="226059" marR="533400" lvl="0" indent="-226059" algn="l" rtl="0">
              <a:lnSpc>
                <a:spcPct val="1104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After submission, what should I expect?</a:t>
            </a:r>
            <a:endParaRPr sz="2400">
              <a:solidFill>
                <a:srgbClr val="000000"/>
              </a:solidFill>
              <a:latin typeface="Arial"/>
              <a:ea typeface="Arial"/>
              <a:cs typeface="Arial"/>
              <a:sym typeface="Arial"/>
            </a:endParaRPr>
          </a:p>
          <a:p>
            <a:pPr marL="226059" marR="533400" lvl="0" indent="-226059" algn="l" rtl="0">
              <a:lnSpc>
                <a:spcPct val="1104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Why do I need to submit through ZG? </a:t>
            </a:r>
            <a:endParaRPr sz="2400">
              <a:solidFill>
                <a:srgbClr val="000000"/>
              </a:solidFill>
              <a:latin typeface="Arial"/>
              <a:ea typeface="Arial"/>
              <a:cs typeface="Arial"/>
              <a:sym typeface="Arial"/>
            </a:endParaRPr>
          </a:p>
          <a:p>
            <a:pPr marL="457200" marR="533400" lvl="0" indent="0" algn="l" rtl="0">
              <a:lnSpc>
                <a:spcPct val="110400"/>
              </a:lnSpc>
              <a:spcBef>
                <a:spcPts val="0"/>
              </a:spcBef>
              <a:spcAft>
                <a:spcPts val="0"/>
              </a:spcAft>
              <a:buNone/>
            </a:pPr>
            <a:endParaRPr sz="24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body" idx="1"/>
          </p:nvPr>
        </p:nvSpPr>
        <p:spPr>
          <a:xfrm>
            <a:off x="717350" y="2356875"/>
            <a:ext cx="11175000" cy="628800"/>
          </a:xfrm>
          <a:prstGeom prst="rect">
            <a:avLst/>
          </a:prstGeom>
          <a:noFill/>
          <a:ln>
            <a:noFill/>
          </a:ln>
        </p:spPr>
        <p:txBody>
          <a:bodyPr spcFirstLastPara="1" wrap="square" lIns="91425" tIns="45700" rIns="91425" bIns="45700" anchor="t" anchorCtr="0">
            <a:normAutofit/>
          </a:bodyPr>
          <a:lstStyle/>
          <a:p>
            <a:pPr marL="0" lvl="0" indent="0" algn="ctr" rtl="0">
              <a:lnSpc>
                <a:spcPct val="70000"/>
              </a:lnSpc>
              <a:spcBef>
                <a:spcPts val="0"/>
              </a:spcBef>
              <a:spcAft>
                <a:spcPts val="0"/>
              </a:spcAft>
              <a:buSzPts val="440"/>
              <a:buNone/>
            </a:pPr>
            <a:r>
              <a:rPr lang="en-US" sz="2559"/>
              <a:t>Required Documents Uploaded to </a:t>
            </a:r>
            <a:r>
              <a:rPr lang="en-US" sz="2559" b="1" u="sng"/>
              <a:t>ZoomGrants</a:t>
            </a:r>
            <a:endParaRPr sz="2559" b="1" u="sng"/>
          </a:p>
          <a:p>
            <a:pPr marL="0" lvl="0" indent="0" algn="ctr" rtl="0">
              <a:lnSpc>
                <a:spcPct val="70000"/>
              </a:lnSpc>
              <a:spcBef>
                <a:spcPts val="0"/>
              </a:spcBef>
              <a:spcAft>
                <a:spcPts val="0"/>
              </a:spcAft>
              <a:buSzPts val="440"/>
              <a:buNone/>
            </a:pPr>
            <a:endParaRPr sz="400" b="1" u="sng"/>
          </a:p>
          <a:p>
            <a:pPr marL="457200" lvl="0" indent="0" algn="l" rtl="0">
              <a:lnSpc>
                <a:spcPct val="70000"/>
              </a:lnSpc>
              <a:spcBef>
                <a:spcPts val="0"/>
              </a:spcBef>
              <a:spcAft>
                <a:spcPts val="0"/>
              </a:spcAft>
              <a:buSzPts val="440"/>
              <a:buNone/>
            </a:pPr>
            <a:endParaRPr sz="400" b="1" u="sng"/>
          </a:p>
        </p:txBody>
      </p:sp>
      <p:sp>
        <p:nvSpPr>
          <p:cNvPr id="100" name="Google Shape;100;p4"/>
          <p:cNvSpPr txBox="1"/>
          <p:nvPr/>
        </p:nvSpPr>
        <p:spPr>
          <a:xfrm>
            <a:off x="1410800" y="3070950"/>
            <a:ext cx="9690300" cy="3295500"/>
          </a:xfrm>
          <a:prstGeom prst="rect">
            <a:avLst/>
          </a:prstGeom>
          <a:noFill/>
          <a:ln>
            <a:noFill/>
          </a:ln>
        </p:spPr>
        <p:txBody>
          <a:bodyPr spcFirstLastPara="1" wrap="square" lIns="91425" tIns="91425" rIns="91425" bIns="91425" anchor="t" anchorCtr="0">
            <a:noAutofit/>
          </a:bodyPr>
          <a:lstStyle/>
          <a:p>
            <a:pPr marL="457200" marR="254000" lvl="0" indent="-393700" algn="just" rtl="0">
              <a:lnSpc>
                <a:spcPct val="95000"/>
              </a:lnSpc>
              <a:spcBef>
                <a:spcPts val="0"/>
              </a:spcBef>
              <a:spcAft>
                <a:spcPts val="0"/>
              </a:spcAft>
              <a:buSzPts val="2600"/>
              <a:buFont typeface="Times New Roman"/>
              <a:buChar char="●"/>
            </a:pPr>
            <a:r>
              <a:rPr lang="en-US" sz="2300">
                <a:latin typeface="Times New Roman"/>
                <a:ea typeface="Times New Roman"/>
                <a:cs typeface="Times New Roman"/>
                <a:sym typeface="Times New Roman"/>
              </a:rPr>
              <a:t>Project Budget</a:t>
            </a:r>
            <a:endParaRPr sz="2300">
              <a:latin typeface="Times New Roman"/>
              <a:ea typeface="Times New Roman"/>
              <a:cs typeface="Times New Roman"/>
              <a:sym typeface="Times New Roman"/>
            </a:endParaRPr>
          </a:p>
          <a:p>
            <a:pPr marL="457200" marR="254000" lvl="0" indent="-393700" algn="just" rtl="0">
              <a:lnSpc>
                <a:spcPct val="95000"/>
              </a:lnSpc>
              <a:spcBef>
                <a:spcPts val="0"/>
              </a:spcBef>
              <a:spcAft>
                <a:spcPts val="0"/>
              </a:spcAft>
              <a:buSzPts val="2600"/>
              <a:buFont typeface="Times New Roman"/>
              <a:buChar char="●"/>
            </a:pPr>
            <a:r>
              <a:rPr lang="en-US" sz="2300">
                <a:latin typeface="Times New Roman"/>
                <a:ea typeface="Times New Roman"/>
                <a:cs typeface="Times New Roman"/>
                <a:sym typeface="Times New Roman"/>
              </a:rPr>
              <a:t>Evidence of 501(c)3 Determination or Unit of Government</a:t>
            </a:r>
            <a:endParaRPr sz="2300">
              <a:latin typeface="Times New Roman"/>
              <a:ea typeface="Times New Roman"/>
              <a:cs typeface="Times New Roman"/>
              <a:sym typeface="Times New Roman"/>
            </a:endParaRPr>
          </a:p>
          <a:p>
            <a:pPr marL="457200" marR="254000" lvl="0" indent="-393700" algn="l" rtl="0">
              <a:lnSpc>
                <a:spcPct val="95000"/>
              </a:lnSpc>
              <a:spcBef>
                <a:spcPts val="0"/>
              </a:spcBef>
              <a:spcAft>
                <a:spcPts val="0"/>
              </a:spcAft>
              <a:buSzPts val="2600"/>
              <a:buFont typeface="Times New Roman"/>
              <a:buChar char="●"/>
            </a:pPr>
            <a:r>
              <a:rPr lang="en-US" sz="2300">
                <a:latin typeface="Times New Roman"/>
                <a:ea typeface="Times New Roman"/>
                <a:cs typeface="Times New Roman"/>
                <a:sym typeface="Times New Roman"/>
              </a:rPr>
              <a:t>Most Recent Independent Financial Audit (Waived for City/County Government Applicants and only required if asking for $250,000 or more)</a:t>
            </a:r>
            <a:endParaRPr sz="2300">
              <a:latin typeface="Times New Roman"/>
              <a:ea typeface="Times New Roman"/>
              <a:cs typeface="Times New Roman"/>
              <a:sym typeface="Times New Roman"/>
            </a:endParaRPr>
          </a:p>
          <a:p>
            <a:pPr marL="457200" marR="254000" lvl="0" indent="-374650" algn="just" rtl="0">
              <a:lnSpc>
                <a:spcPct val="95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Diversity, Equity, &amp; Inclusion (DEI) Statements</a:t>
            </a:r>
            <a:endParaRPr sz="2300">
              <a:latin typeface="Times New Roman"/>
              <a:ea typeface="Times New Roman"/>
              <a:cs typeface="Times New Roman"/>
              <a:sym typeface="Times New Roman"/>
            </a:endParaRPr>
          </a:p>
          <a:p>
            <a:pPr marL="457200" marR="254000" lvl="0" indent="-374650" algn="l" rtl="0">
              <a:lnSpc>
                <a:spcPct val="95000"/>
              </a:lnSpc>
              <a:spcBef>
                <a:spcPts val="0"/>
              </a:spcBef>
              <a:spcAft>
                <a:spcPts val="0"/>
              </a:spcAft>
              <a:buSzPts val="2300"/>
              <a:buFont typeface="Times New Roman"/>
              <a:buChar char="●"/>
            </a:pPr>
            <a:r>
              <a:rPr lang="en-US" sz="2400">
                <a:latin typeface="Times New Roman"/>
                <a:ea typeface="Times New Roman"/>
                <a:cs typeface="Times New Roman"/>
                <a:sym typeface="Times New Roman"/>
              </a:rPr>
              <a:t>Policy or Statement on how the organization engages with people with lived experiences, including stipends. </a:t>
            </a:r>
            <a:endParaRPr sz="2300">
              <a:latin typeface="Times New Roman"/>
              <a:ea typeface="Times New Roman"/>
              <a:cs typeface="Times New Roman"/>
              <a:sym typeface="Times New Roman"/>
            </a:endParaRPr>
          </a:p>
          <a:p>
            <a:pPr marL="457200" lvl="0" indent="0" algn="l"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87ef47c0f0_3_4"/>
          <p:cNvSpPr txBox="1">
            <a:spLocks noGrp="1"/>
          </p:cNvSpPr>
          <p:nvPr>
            <p:ph type="title"/>
          </p:nvPr>
        </p:nvSpPr>
        <p:spPr>
          <a:xfrm>
            <a:off x="1195754" y="3312150"/>
            <a:ext cx="9097108" cy="10881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br>
              <a:rPr lang="en-US" dirty="0"/>
            </a:br>
            <a:r>
              <a:rPr lang="en-US" dirty="0"/>
              <a:t>QA slides have been replaced with an updated FAQ</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1341125" y="2575225"/>
            <a:ext cx="9509700" cy="3570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000"/>
              <a:buFont typeface="Libre Franklin Medium"/>
              <a:buNone/>
            </a:pPr>
            <a:r>
              <a:rPr lang="en-US" sz="4000" u="sng"/>
              <a:t>RTFH Website</a:t>
            </a:r>
            <a:br>
              <a:rPr lang="en-US"/>
            </a:br>
            <a:r>
              <a:rPr lang="en-US" sz="2800" u="sng">
                <a:solidFill>
                  <a:schemeClr val="hlink"/>
                </a:solidFill>
                <a:hlinkClick r:id="rId3"/>
              </a:rPr>
              <a:t>https://www.rtfhsd.org/funding/super-notice-of-funding-opportunity-snofo/</a:t>
            </a:r>
            <a:endParaRPr sz="2800"/>
          </a:p>
          <a:p>
            <a:pPr marL="0" lvl="0" indent="0" algn="ctr" rtl="0">
              <a:lnSpc>
                <a:spcPct val="90000"/>
              </a:lnSpc>
              <a:spcBef>
                <a:spcPts val="0"/>
              </a:spcBef>
              <a:spcAft>
                <a:spcPts val="0"/>
              </a:spcAft>
              <a:buClr>
                <a:schemeClr val="accent1"/>
              </a:buClr>
              <a:buSzPts val="4000"/>
              <a:buFont typeface="Libre Franklin Medium"/>
              <a:buNone/>
            </a:pPr>
            <a:br>
              <a:rPr lang="en-US" sz="2800"/>
            </a:br>
            <a:r>
              <a:rPr lang="en-US" sz="2000">
                <a:solidFill>
                  <a:schemeClr val="dk1"/>
                </a:solidFill>
              </a:rPr>
              <a:t>Please check the website for updates and FAQs. </a:t>
            </a:r>
            <a:endParaRPr sz="2000">
              <a:solidFill>
                <a:schemeClr val="dk1"/>
              </a:solidFill>
            </a:endParaRPr>
          </a:p>
          <a:p>
            <a:pPr marL="0" lvl="0" indent="0" algn="l" rtl="0">
              <a:lnSpc>
                <a:spcPct val="90000"/>
              </a:lnSpc>
              <a:spcBef>
                <a:spcPts val="0"/>
              </a:spcBef>
              <a:spcAft>
                <a:spcPts val="0"/>
              </a:spcAft>
              <a:buClr>
                <a:schemeClr val="accent1"/>
              </a:buClr>
              <a:buSzPts val="4000"/>
              <a:buFont typeface="Libre Franklin Medium"/>
              <a:buNone/>
            </a:pPr>
            <a:endParaRPr sz="2000">
              <a:solidFill>
                <a:schemeClr val="dk1"/>
              </a:solidFill>
            </a:endParaRPr>
          </a:p>
          <a:p>
            <a:pPr marL="0" lvl="0" indent="0" algn="ctr" rtl="0">
              <a:lnSpc>
                <a:spcPct val="90000"/>
              </a:lnSpc>
              <a:spcBef>
                <a:spcPts val="0"/>
              </a:spcBef>
              <a:spcAft>
                <a:spcPts val="0"/>
              </a:spcAft>
              <a:buClr>
                <a:schemeClr val="accent1"/>
              </a:buClr>
              <a:buSzPts val="4000"/>
              <a:buFont typeface="Libre Franklin Medium"/>
              <a:buNone/>
            </a:pPr>
            <a:endParaRPr sz="2000">
              <a:solidFill>
                <a:schemeClr val="dk1"/>
              </a:solidFill>
            </a:endParaRPr>
          </a:p>
          <a:p>
            <a:pPr marL="0" lvl="0" indent="0" algn="ctr" rtl="0">
              <a:lnSpc>
                <a:spcPct val="90000"/>
              </a:lnSpc>
              <a:spcBef>
                <a:spcPts val="0"/>
              </a:spcBef>
              <a:spcAft>
                <a:spcPts val="0"/>
              </a:spcAft>
              <a:buClr>
                <a:schemeClr val="accent1"/>
              </a:buClr>
              <a:buSzPts val="4000"/>
              <a:buFont typeface="Libre Franklin Medium"/>
              <a:buNone/>
            </a:pPr>
            <a:r>
              <a:rPr lang="en-US" sz="2777"/>
              <a:t>Questions can be sent to </a:t>
            </a:r>
            <a:r>
              <a:rPr lang="en-US" sz="2777" u="sng">
                <a:solidFill>
                  <a:schemeClr val="hlink"/>
                </a:solidFill>
                <a:hlinkClick r:id="rId4"/>
              </a:rPr>
              <a:t>grants@rtfhsd.org</a:t>
            </a:r>
            <a:r>
              <a:rPr lang="en-US" sz="2777"/>
              <a:t> </a:t>
            </a:r>
            <a:br>
              <a:rPr lang="en-US" sz="2777"/>
            </a:br>
            <a:endParaRPr sz="2777"/>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1341120" y="2440142"/>
            <a:ext cx="9509759" cy="76025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3800"/>
              <a:buFont typeface="Libre Franklin Medium"/>
              <a:buNone/>
            </a:pPr>
            <a:r>
              <a:rPr lang="en-US"/>
              <a:t>Agenda </a:t>
            </a:r>
            <a:endParaRPr/>
          </a:p>
        </p:txBody>
      </p:sp>
      <p:graphicFrame>
        <p:nvGraphicFramePr>
          <p:cNvPr id="68" name="Google Shape;68;p2"/>
          <p:cNvGraphicFramePr/>
          <p:nvPr/>
        </p:nvGraphicFramePr>
        <p:xfrm>
          <a:off x="1000563" y="3429000"/>
          <a:ext cx="9850325" cy="2424750"/>
        </p:xfrm>
        <a:graphic>
          <a:graphicData uri="http://schemas.openxmlformats.org/drawingml/2006/table">
            <a:tbl>
              <a:tblPr firstRow="1" bandRow="1">
                <a:noFill/>
                <a:tableStyleId>{6077FE50-CE89-47FA-A6AB-D9BBEFC27875}</a:tableStyleId>
              </a:tblPr>
              <a:tblGrid>
                <a:gridCol w="4678825">
                  <a:extLst>
                    <a:ext uri="{9D8B030D-6E8A-4147-A177-3AD203B41FA5}">
                      <a16:colId xmlns:a16="http://schemas.microsoft.com/office/drawing/2014/main" val="20000"/>
                    </a:ext>
                  </a:extLst>
                </a:gridCol>
                <a:gridCol w="3743475">
                  <a:extLst>
                    <a:ext uri="{9D8B030D-6E8A-4147-A177-3AD203B41FA5}">
                      <a16:colId xmlns:a16="http://schemas.microsoft.com/office/drawing/2014/main" val="20001"/>
                    </a:ext>
                  </a:extLst>
                </a:gridCol>
                <a:gridCol w="1428025">
                  <a:extLst>
                    <a:ext uri="{9D8B030D-6E8A-4147-A177-3AD203B41FA5}">
                      <a16:colId xmlns:a16="http://schemas.microsoft.com/office/drawing/2014/main" val="20002"/>
                    </a:ext>
                  </a:extLst>
                </a:gridCol>
              </a:tblGrid>
              <a:tr h="397300">
                <a:tc>
                  <a:txBody>
                    <a:bodyPr/>
                    <a:lstStyle/>
                    <a:p>
                      <a:pPr marL="0" marR="0" lvl="0" indent="0" algn="l" rtl="0">
                        <a:spcBef>
                          <a:spcPts val="0"/>
                        </a:spcBef>
                        <a:spcAft>
                          <a:spcPts val="0"/>
                        </a:spcAft>
                        <a:buNone/>
                      </a:pPr>
                      <a:r>
                        <a:rPr lang="en-US" sz="1800" u="none" strike="noStrike" cap="none"/>
                        <a:t>Agenda Item</a:t>
                      </a:r>
                      <a:endParaRPr/>
                    </a:p>
                  </a:txBody>
                  <a:tcPr marL="91450" marR="91450" marT="45725" marB="45725"/>
                </a:tc>
                <a:tc>
                  <a:txBody>
                    <a:bodyPr/>
                    <a:lstStyle/>
                    <a:p>
                      <a:pPr marL="0" marR="0" lvl="0" indent="0" algn="l" rtl="0">
                        <a:spcBef>
                          <a:spcPts val="0"/>
                        </a:spcBef>
                        <a:spcAft>
                          <a:spcPts val="0"/>
                        </a:spcAft>
                        <a:buNone/>
                      </a:pPr>
                      <a:r>
                        <a:rPr lang="en-US" sz="1800"/>
                        <a:t>Presenter</a:t>
                      </a:r>
                      <a:endParaRPr/>
                    </a:p>
                  </a:txBody>
                  <a:tcPr marL="91450" marR="91450" marT="45725" marB="45725"/>
                </a:tc>
                <a:tc>
                  <a:txBody>
                    <a:bodyPr/>
                    <a:lstStyle/>
                    <a:p>
                      <a:pPr marL="0" marR="0" lvl="0" indent="0" algn="l" rtl="0">
                        <a:spcBef>
                          <a:spcPts val="0"/>
                        </a:spcBef>
                        <a:spcAft>
                          <a:spcPts val="0"/>
                        </a:spcAft>
                        <a:buNone/>
                      </a:pPr>
                      <a:r>
                        <a:rPr lang="en-US" sz="1800"/>
                        <a:t>Time</a:t>
                      </a:r>
                      <a:endParaRPr/>
                    </a:p>
                  </a:txBody>
                  <a:tcPr marL="91450" marR="91450" marT="45725" marB="45725"/>
                </a:tc>
                <a:extLst>
                  <a:ext uri="{0D108BD9-81ED-4DB2-BD59-A6C34878D82A}">
                    <a16:rowId xmlns:a16="http://schemas.microsoft.com/office/drawing/2014/main" val="10000"/>
                  </a:ext>
                </a:extLst>
              </a:tr>
              <a:tr h="430400">
                <a:tc>
                  <a:txBody>
                    <a:bodyPr/>
                    <a:lstStyle/>
                    <a:p>
                      <a:pPr marL="0" marR="0" lvl="0" indent="0" algn="l" rtl="0">
                        <a:spcBef>
                          <a:spcPts val="0"/>
                        </a:spcBef>
                        <a:spcAft>
                          <a:spcPts val="0"/>
                        </a:spcAft>
                        <a:buNone/>
                      </a:pPr>
                      <a:r>
                        <a:rPr lang="en-US" sz="1800"/>
                        <a:t>Welcome</a:t>
                      </a:r>
                      <a:endParaRPr/>
                    </a:p>
                  </a:txBody>
                  <a:tcPr marL="91450" marR="91450" marT="45725" marB="45725"/>
                </a:tc>
                <a:tc>
                  <a:txBody>
                    <a:bodyPr/>
                    <a:lstStyle/>
                    <a:p>
                      <a:pPr marL="0" marR="0" lvl="0" indent="0" algn="l" rtl="0">
                        <a:spcBef>
                          <a:spcPts val="0"/>
                        </a:spcBef>
                        <a:spcAft>
                          <a:spcPts val="0"/>
                        </a:spcAft>
                        <a:buNone/>
                      </a:pPr>
                      <a:r>
                        <a:rPr lang="en-US" sz="1800"/>
                        <a:t>Tamera Kohler/Lahela Mattox</a:t>
                      </a:r>
                      <a:endParaRPr/>
                    </a:p>
                  </a:txBody>
                  <a:tcPr marL="91450" marR="91450" marT="45725" marB="45725"/>
                </a:tc>
                <a:tc>
                  <a:txBody>
                    <a:bodyPr/>
                    <a:lstStyle/>
                    <a:p>
                      <a:pPr marL="0" marR="0" lvl="0" indent="0" algn="l" rtl="0">
                        <a:spcBef>
                          <a:spcPts val="0"/>
                        </a:spcBef>
                        <a:spcAft>
                          <a:spcPts val="0"/>
                        </a:spcAft>
                        <a:buNone/>
                      </a:pPr>
                      <a:r>
                        <a:rPr lang="en-US" sz="1800"/>
                        <a:t>5 mins</a:t>
                      </a:r>
                      <a:endParaRPr/>
                    </a:p>
                  </a:txBody>
                  <a:tcPr marL="91450" marR="91450" marT="45725" marB="45725"/>
                </a:tc>
                <a:extLst>
                  <a:ext uri="{0D108BD9-81ED-4DB2-BD59-A6C34878D82A}">
                    <a16:rowId xmlns:a16="http://schemas.microsoft.com/office/drawing/2014/main" val="10001"/>
                  </a:ext>
                </a:extLst>
              </a:tr>
              <a:tr h="504500">
                <a:tc>
                  <a:txBody>
                    <a:bodyPr/>
                    <a:lstStyle/>
                    <a:p>
                      <a:pPr marL="0" marR="0" lvl="0" indent="0" algn="l" rtl="0">
                        <a:spcBef>
                          <a:spcPts val="0"/>
                        </a:spcBef>
                        <a:spcAft>
                          <a:spcPts val="0"/>
                        </a:spcAft>
                        <a:buNone/>
                      </a:pPr>
                      <a:r>
                        <a:rPr lang="en-US" sz="1800"/>
                        <a:t>FY 23 SuperNOFO Deadlines and Process</a:t>
                      </a:r>
                      <a:endParaRPr sz="1800"/>
                    </a:p>
                  </a:txBody>
                  <a:tcPr marL="91450" marR="91450" marT="45725" marB="45725"/>
                </a:tc>
                <a:tc>
                  <a:txBody>
                    <a:bodyPr/>
                    <a:lstStyle/>
                    <a:p>
                      <a:pPr marL="0" marR="0" lvl="0" indent="0" algn="l" rtl="0">
                        <a:spcBef>
                          <a:spcPts val="0"/>
                        </a:spcBef>
                        <a:spcAft>
                          <a:spcPts val="0"/>
                        </a:spcAft>
                        <a:buNone/>
                      </a:pPr>
                      <a:r>
                        <a:rPr lang="en-US" sz="1800"/>
                        <a:t>Susan Kim </a:t>
                      </a:r>
                      <a:endParaRPr/>
                    </a:p>
                  </a:txBody>
                  <a:tcPr marL="91450" marR="91450" marT="45725" marB="45725"/>
                </a:tc>
                <a:tc>
                  <a:txBody>
                    <a:bodyPr/>
                    <a:lstStyle/>
                    <a:p>
                      <a:pPr marL="0" marR="0" lvl="0" indent="0" algn="l" rtl="0">
                        <a:spcBef>
                          <a:spcPts val="0"/>
                        </a:spcBef>
                        <a:spcAft>
                          <a:spcPts val="0"/>
                        </a:spcAft>
                        <a:buNone/>
                      </a:pPr>
                      <a:r>
                        <a:rPr lang="en-US" sz="1800"/>
                        <a:t>10 mins</a:t>
                      </a:r>
                      <a:endParaRPr/>
                    </a:p>
                  </a:txBody>
                  <a:tcPr marL="91450" marR="91450" marT="45725" marB="45725"/>
                </a:tc>
                <a:extLst>
                  <a:ext uri="{0D108BD9-81ED-4DB2-BD59-A6C34878D82A}">
                    <a16:rowId xmlns:a16="http://schemas.microsoft.com/office/drawing/2014/main" val="10002"/>
                  </a:ext>
                </a:extLst>
              </a:tr>
              <a:tr h="695250">
                <a:tc>
                  <a:txBody>
                    <a:bodyPr/>
                    <a:lstStyle/>
                    <a:p>
                      <a:pPr marL="0" marR="0" lvl="0" indent="0" algn="l" rtl="0">
                        <a:spcBef>
                          <a:spcPts val="0"/>
                        </a:spcBef>
                        <a:spcAft>
                          <a:spcPts val="0"/>
                        </a:spcAft>
                        <a:buNone/>
                      </a:pPr>
                      <a:r>
                        <a:rPr lang="en-US" sz="1800"/>
                        <a:t>ZoomGrants and Submission Guidelines</a:t>
                      </a:r>
                      <a:endParaRPr/>
                    </a:p>
                  </a:txBody>
                  <a:tcPr marL="91450" marR="91450" marT="45725" marB="45725"/>
                </a:tc>
                <a:tc>
                  <a:txBody>
                    <a:bodyPr/>
                    <a:lstStyle/>
                    <a:p>
                      <a:pPr marL="0" marR="0" lvl="0" indent="0" algn="l" rtl="0">
                        <a:spcBef>
                          <a:spcPts val="0"/>
                        </a:spcBef>
                        <a:spcAft>
                          <a:spcPts val="0"/>
                        </a:spcAft>
                        <a:buNone/>
                      </a:pPr>
                      <a:r>
                        <a:rPr lang="en-US" sz="1800"/>
                        <a:t>Jess Torres</a:t>
                      </a:r>
                      <a:endParaRPr/>
                    </a:p>
                  </a:txBody>
                  <a:tcPr marL="91450" marR="91450" marT="45725" marB="45725"/>
                </a:tc>
                <a:tc>
                  <a:txBody>
                    <a:bodyPr/>
                    <a:lstStyle/>
                    <a:p>
                      <a:pPr marL="0" marR="0" lvl="0" indent="0" algn="l" rtl="0">
                        <a:spcBef>
                          <a:spcPts val="0"/>
                        </a:spcBef>
                        <a:spcAft>
                          <a:spcPts val="0"/>
                        </a:spcAft>
                        <a:buNone/>
                      </a:pPr>
                      <a:r>
                        <a:rPr lang="en-US" sz="1800"/>
                        <a:t>10 mins</a:t>
                      </a:r>
                      <a:endParaRPr/>
                    </a:p>
                  </a:txBody>
                  <a:tcPr marL="91450" marR="91450" marT="45725" marB="45725"/>
                </a:tc>
                <a:extLst>
                  <a:ext uri="{0D108BD9-81ED-4DB2-BD59-A6C34878D82A}">
                    <a16:rowId xmlns:a16="http://schemas.microsoft.com/office/drawing/2014/main" val="10003"/>
                  </a:ext>
                </a:extLst>
              </a:tr>
              <a:tr h="397300">
                <a:tc>
                  <a:txBody>
                    <a:bodyPr/>
                    <a:lstStyle/>
                    <a:p>
                      <a:pPr marL="0" marR="0" lvl="0" indent="0" algn="l" rtl="0">
                        <a:spcBef>
                          <a:spcPts val="0"/>
                        </a:spcBef>
                        <a:spcAft>
                          <a:spcPts val="0"/>
                        </a:spcAft>
                        <a:buNone/>
                      </a:pPr>
                      <a:r>
                        <a:rPr lang="en-US" sz="1800"/>
                        <a:t>Q&amp;A</a:t>
                      </a:r>
                      <a:endParaRPr/>
                    </a:p>
                  </a:txBody>
                  <a:tcPr marL="91450" marR="91450" marT="45725" marB="45725"/>
                </a:tc>
                <a:tc>
                  <a:txBody>
                    <a:bodyPr/>
                    <a:lstStyle/>
                    <a:p>
                      <a:pPr marL="0" marR="0" lvl="0" indent="0" algn="l" rtl="0">
                        <a:spcBef>
                          <a:spcPts val="0"/>
                        </a:spcBef>
                        <a:spcAft>
                          <a:spcPts val="0"/>
                        </a:spcAft>
                        <a:buNone/>
                      </a:pPr>
                      <a:r>
                        <a:rPr lang="en-US" sz="1800"/>
                        <a:t>Grants and Contracts Team</a:t>
                      </a:r>
                      <a:endParaRPr/>
                    </a:p>
                  </a:txBody>
                  <a:tcPr marL="91450" marR="91450" marT="45725" marB="45725"/>
                </a:tc>
                <a:tc>
                  <a:txBody>
                    <a:bodyPr/>
                    <a:lstStyle/>
                    <a:p>
                      <a:pPr marL="0" marR="0" lvl="0" indent="0" algn="l" rtl="0">
                        <a:spcBef>
                          <a:spcPts val="0"/>
                        </a:spcBef>
                        <a:spcAft>
                          <a:spcPts val="0"/>
                        </a:spcAft>
                        <a:buNone/>
                      </a:pPr>
                      <a:r>
                        <a:rPr lang="en-US" sz="1800"/>
                        <a:t>35 mins </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body" idx="1"/>
          </p:nvPr>
        </p:nvSpPr>
        <p:spPr>
          <a:xfrm>
            <a:off x="710215" y="2412124"/>
            <a:ext cx="10794300" cy="37602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E3739"/>
              </a:buClr>
              <a:buSzPts val="500"/>
              <a:buNone/>
            </a:pPr>
            <a:r>
              <a:rPr lang="en-US" sz="8400" b="1"/>
              <a:t>SuperNOFO Deadlines</a:t>
            </a:r>
            <a:endParaRPr sz="7800"/>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b="1" i="1"/>
          </a:p>
          <a:p>
            <a:pPr marL="0" lvl="0" indent="0" algn="ctr" rtl="0">
              <a:lnSpc>
                <a:spcPct val="100000"/>
              </a:lnSpc>
              <a:spcBef>
                <a:spcPts val="800"/>
              </a:spcBef>
              <a:spcAft>
                <a:spcPts val="0"/>
              </a:spcAft>
              <a:buClr>
                <a:srgbClr val="1E3739"/>
              </a:buClr>
              <a:buSzPct val="100000"/>
              <a:buNone/>
            </a:pPr>
            <a:endParaRPr b="1" i="1"/>
          </a:p>
          <a:p>
            <a:pPr marL="0" lvl="0" indent="0" algn="ctr" rtl="0">
              <a:lnSpc>
                <a:spcPct val="100000"/>
              </a:lnSpc>
              <a:spcBef>
                <a:spcPts val="800"/>
              </a:spcBef>
              <a:spcAft>
                <a:spcPts val="0"/>
              </a:spcAft>
              <a:buClr>
                <a:srgbClr val="1E3739"/>
              </a:buClr>
              <a:buSzPct val="100000"/>
              <a:buNone/>
            </a:pPr>
            <a:endParaRPr b="1" i="1"/>
          </a:p>
          <a:p>
            <a:pPr marL="0" lvl="0" indent="0" algn="ctr" rtl="0">
              <a:lnSpc>
                <a:spcPct val="100000"/>
              </a:lnSpc>
              <a:spcBef>
                <a:spcPts val="800"/>
              </a:spcBef>
              <a:spcAft>
                <a:spcPts val="0"/>
              </a:spcAft>
              <a:buClr>
                <a:srgbClr val="1E3739"/>
              </a:buClr>
              <a:buSzPct val="100000"/>
              <a:buNone/>
            </a:pPr>
            <a:endParaRPr b="1" i="1"/>
          </a:p>
          <a:p>
            <a:pPr marL="0" lvl="0" indent="0" algn="ctr" rtl="0">
              <a:lnSpc>
                <a:spcPct val="100000"/>
              </a:lnSpc>
              <a:spcBef>
                <a:spcPts val="800"/>
              </a:spcBef>
              <a:spcAft>
                <a:spcPts val="0"/>
              </a:spcAft>
              <a:buClr>
                <a:srgbClr val="1E3739"/>
              </a:buClr>
              <a:buSzPct val="100000"/>
              <a:buNone/>
            </a:pPr>
            <a:endParaRPr b="1" i="1"/>
          </a:p>
          <a:p>
            <a:pPr marL="0" lvl="0" indent="0" algn="ctr" rtl="0">
              <a:lnSpc>
                <a:spcPct val="100000"/>
              </a:lnSpc>
              <a:spcBef>
                <a:spcPts val="800"/>
              </a:spcBef>
              <a:spcAft>
                <a:spcPts val="0"/>
              </a:spcAft>
              <a:buClr>
                <a:srgbClr val="1E3739"/>
              </a:buClr>
              <a:buSzPct val="100000"/>
              <a:buNone/>
            </a:pPr>
            <a:endParaRPr b="1" i="1"/>
          </a:p>
          <a:p>
            <a:pPr marL="0" lvl="0" indent="0" algn="ctr" rtl="0">
              <a:lnSpc>
                <a:spcPct val="100000"/>
              </a:lnSpc>
              <a:spcBef>
                <a:spcPts val="800"/>
              </a:spcBef>
              <a:spcAft>
                <a:spcPts val="0"/>
              </a:spcAft>
              <a:buClr>
                <a:srgbClr val="1E3739"/>
              </a:buClr>
              <a:buSzPct val="100000"/>
              <a:buNone/>
            </a:pPr>
            <a:endParaRPr b="1" i="1"/>
          </a:p>
          <a:p>
            <a:pPr marL="0" lvl="0" indent="0" algn="ctr" rtl="0">
              <a:lnSpc>
                <a:spcPct val="100000"/>
              </a:lnSpc>
              <a:spcBef>
                <a:spcPts val="800"/>
              </a:spcBef>
              <a:spcAft>
                <a:spcPts val="0"/>
              </a:spcAft>
              <a:buClr>
                <a:srgbClr val="1E3739"/>
              </a:buClr>
              <a:buSzPct val="100000"/>
              <a:buNone/>
            </a:pPr>
            <a:endParaRPr b="1" i="1"/>
          </a:p>
          <a:p>
            <a:pPr marL="0" lvl="0" indent="0" algn="ctr" rtl="0">
              <a:lnSpc>
                <a:spcPct val="100000"/>
              </a:lnSpc>
              <a:spcBef>
                <a:spcPts val="800"/>
              </a:spcBef>
              <a:spcAft>
                <a:spcPts val="0"/>
              </a:spcAft>
              <a:buClr>
                <a:srgbClr val="1E3739"/>
              </a:buClr>
              <a:buSzPct val="100000"/>
              <a:buNone/>
            </a:pPr>
            <a:endParaRPr b="1" i="1"/>
          </a:p>
          <a:p>
            <a:pPr marL="0" lvl="0" indent="0" algn="ctr" rtl="0">
              <a:lnSpc>
                <a:spcPct val="100000"/>
              </a:lnSpc>
              <a:spcBef>
                <a:spcPts val="800"/>
              </a:spcBef>
              <a:spcAft>
                <a:spcPts val="0"/>
              </a:spcAft>
              <a:buClr>
                <a:srgbClr val="1E3739"/>
              </a:buClr>
              <a:buSzPct val="100000"/>
              <a:buNone/>
            </a:pPr>
            <a:endParaRPr b="1" i="1"/>
          </a:p>
          <a:p>
            <a:pPr marL="0" lvl="0" indent="0" algn="l" rtl="0">
              <a:lnSpc>
                <a:spcPct val="100000"/>
              </a:lnSpc>
              <a:spcBef>
                <a:spcPts val="800"/>
              </a:spcBef>
              <a:spcAft>
                <a:spcPts val="0"/>
              </a:spcAft>
              <a:buClr>
                <a:srgbClr val="1E3739"/>
              </a:buClr>
              <a:buSzPts val="350"/>
              <a:buNone/>
            </a:pPr>
            <a:r>
              <a:rPr lang="en-US" sz="5800" b="1" i="1"/>
              <a:t>*Full timeline is available in the SuperNOFO, please read the timeline in its entirety for additional information and links. </a:t>
            </a:r>
            <a:endParaRPr sz="5800"/>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ctr" rtl="0">
              <a:lnSpc>
                <a:spcPct val="100000"/>
              </a:lnSpc>
              <a:spcBef>
                <a:spcPts val="800"/>
              </a:spcBef>
              <a:spcAft>
                <a:spcPts val="0"/>
              </a:spcAft>
              <a:buClr>
                <a:srgbClr val="1E3739"/>
              </a:buClr>
              <a:buSzPct val="100000"/>
              <a:buNone/>
            </a:pPr>
            <a:endParaRPr/>
          </a:p>
          <a:p>
            <a:pPr marL="0" lvl="0" indent="0" algn="l" rtl="0">
              <a:lnSpc>
                <a:spcPct val="100000"/>
              </a:lnSpc>
              <a:spcBef>
                <a:spcPts val="800"/>
              </a:spcBef>
              <a:spcAft>
                <a:spcPts val="0"/>
              </a:spcAft>
              <a:buClr>
                <a:srgbClr val="1E3739"/>
              </a:buClr>
              <a:buSzPct val="100000"/>
              <a:buNone/>
            </a:pPr>
            <a:endParaRPr/>
          </a:p>
        </p:txBody>
      </p:sp>
      <p:graphicFrame>
        <p:nvGraphicFramePr>
          <p:cNvPr id="74" name="Google Shape;74;p3"/>
          <p:cNvGraphicFramePr/>
          <p:nvPr/>
        </p:nvGraphicFramePr>
        <p:xfrm>
          <a:off x="847878" y="3109338"/>
          <a:ext cx="3000000" cy="3000000"/>
        </p:xfrm>
        <a:graphic>
          <a:graphicData uri="http://schemas.openxmlformats.org/drawingml/2006/table">
            <a:tbl>
              <a:tblPr firstRow="1" bandRow="1">
                <a:noFill/>
                <a:tableStyleId>{6077FE50-CE89-47FA-A6AB-D9BBEFC27875}</a:tableStyleId>
              </a:tblPr>
              <a:tblGrid>
                <a:gridCol w="4652800">
                  <a:extLst>
                    <a:ext uri="{9D8B030D-6E8A-4147-A177-3AD203B41FA5}">
                      <a16:colId xmlns:a16="http://schemas.microsoft.com/office/drawing/2014/main" val="20000"/>
                    </a:ext>
                  </a:extLst>
                </a:gridCol>
                <a:gridCol w="56502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b="0"/>
                        <a:t>Friday, October 20, 2023 - 11:59 PM PST</a:t>
                      </a:r>
                      <a:endParaRPr/>
                    </a:p>
                  </a:txBody>
                  <a:tcPr marL="91450" marR="91450" marT="45725" marB="45725"/>
                </a:tc>
                <a:tc>
                  <a:txBody>
                    <a:bodyPr/>
                    <a:lstStyle/>
                    <a:p>
                      <a:pPr marL="0" marR="0" lvl="0" indent="0" algn="l" rtl="0">
                        <a:spcBef>
                          <a:spcPts val="0"/>
                        </a:spcBef>
                        <a:spcAft>
                          <a:spcPts val="0"/>
                        </a:spcAft>
                        <a:buNone/>
                      </a:pPr>
                      <a:r>
                        <a:rPr lang="en-US" sz="1800" b="0"/>
                        <a:t>Questions for Super NOFO Due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Monday, October 23, 2023 - 11:59 PM PST</a:t>
                      </a:r>
                      <a:endParaRPr/>
                    </a:p>
                  </a:txBody>
                  <a:tcPr marL="91450" marR="91450" marT="45725" marB="45725"/>
                </a:tc>
                <a:tc>
                  <a:txBody>
                    <a:bodyPr/>
                    <a:lstStyle/>
                    <a:p>
                      <a:pPr marL="0" marR="0" lvl="0" indent="0" algn="l" rtl="0">
                        <a:spcBef>
                          <a:spcPts val="0"/>
                        </a:spcBef>
                        <a:spcAft>
                          <a:spcPts val="0"/>
                        </a:spcAft>
                        <a:buNone/>
                      </a:pPr>
                      <a:r>
                        <a:rPr lang="en-US" sz="1800"/>
                        <a:t>Request for Information Due (Submit via Google Form)</a:t>
                      </a:r>
                      <a:r>
                        <a:rPr lang="en-US" u="sng">
                          <a:solidFill>
                            <a:schemeClr val="hlink"/>
                          </a:solidFill>
                          <a:hlinkClick r:id="rId3"/>
                        </a:rPr>
                        <a:t>https://docs.google.com/forms/d/e/1FAIpQLScE2I1-APhQ5FeaX2oDYoc757IEfzUBxJDYZcqdfglhJFnTAg/viewform</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Tuesday, October 31, 2023 - 11:59 PM PST</a:t>
                      </a:r>
                      <a:endParaRPr/>
                    </a:p>
                  </a:txBody>
                  <a:tcPr marL="91450" marR="91450" marT="45725" marB="45725"/>
                </a:tc>
                <a:tc>
                  <a:txBody>
                    <a:bodyPr/>
                    <a:lstStyle/>
                    <a:p>
                      <a:pPr marL="0" marR="0" lvl="0" indent="0" algn="l" rtl="0">
                        <a:spcBef>
                          <a:spcPts val="0"/>
                        </a:spcBef>
                        <a:spcAft>
                          <a:spcPts val="0"/>
                        </a:spcAft>
                        <a:buNone/>
                      </a:pPr>
                      <a:r>
                        <a:rPr lang="en-US" sz="1800"/>
                        <a:t>SuperNOFO Application Due </a:t>
                      </a:r>
                      <a:endParaRPr/>
                    </a:p>
                    <a:p>
                      <a:pPr marL="285750" marR="0" lvl="0" indent="-285750" algn="l" rtl="0">
                        <a:spcBef>
                          <a:spcPts val="0"/>
                        </a:spcBef>
                        <a:spcAft>
                          <a:spcPts val="0"/>
                        </a:spcAft>
                        <a:buClr>
                          <a:schemeClr val="dk1"/>
                        </a:buClr>
                        <a:buSzPts val="1800"/>
                        <a:buFont typeface="Arial"/>
                        <a:buChar char="•"/>
                      </a:pPr>
                      <a:r>
                        <a:rPr lang="en-US" sz="1800"/>
                        <a:t>NOFO Application submission via ZoomGrants</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Tuesday, November 21, 2023</a:t>
                      </a:r>
                      <a:endParaRPr/>
                    </a:p>
                  </a:txBody>
                  <a:tcPr marL="91450" marR="91450" marT="45725" marB="45725"/>
                </a:tc>
                <a:tc>
                  <a:txBody>
                    <a:bodyPr/>
                    <a:lstStyle/>
                    <a:p>
                      <a:pPr marL="0" marR="0" lvl="0" indent="0" algn="l" rtl="0">
                        <a:spcBef>
                          <a:spcPts val="0"/>
                        </a:spcBef>
                        <a:spcAft>
                          <a:spcPts val="0"/>
                        </a:spcAft>
                        <a:buNone/>
                      </a:pPr>
                      <a:r>
                        <a:rPr lang="en-US" sz="1800"/>
                        <a:t>RTFH Posting and Notification of Awards</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17C58E2-5657-4636-BEFB-DFB65BA1F456}"/>
              </a:ext>
            </a:extLst>
          </p:cNvPr>
          <p:cNvGraphicFramePr>
            <a:graphicFrameLocks noGrp="1"/>
          </p:cNvGraphicFramePr>
          <p:nvPr>
            <p:extLst>
              <p:ext uri="{D42A27DB-BD31-4B8C-83A1-F6EECF244321}">
                <p14:modId xmlns:p14="http://schemas.microsoft.com/office/powerpoint/2010/main" val="406683929"/>
              </p:ext>
            </p:extLst>
          </p:nvPr>
        </p:nvGraphicFramePr>
        <p:xfrm>
          <a:off x="320431" y="2782276"/>
          <a:ext cx="5588001" cy="3044768"/>
        </p:xfrm>
        <a:graphic>
          <a:graphicData uri="http://schemas.openxmlformats.org/drawingml/2006/table">
            <a:tbl>
              <a:tblPr firstRow="1" bandRow="1">
                <a:tableStyleId>{6077FE50-CE89-47FA-A6AB-D9BBEFC27875}</a:tableStyleId>
              </a:tblPr>
              <a:tblGrid>
                <a:gridCol w="2391507">
                  <a:extLst>
                    <a:ext uri="{9D8B030D-6E8A-4147-A177-3AD203B41FA5}">
                      <a16:colId xmlns:a16="http://schemas.microsoft.com/office/drawing/2014/main" val="267060335"/>
                    </a:ext>
                  </a:extLst>
                </a:gridCol>
                <a:gridCol w="1133231">
                  <a:extLst>
                    <a:ext uri="{9D8B030D-6E8A-4147-A177-3AD203B41FA5}">
                      <a16:colId xmlns:a16="http://schemas.microsoft.com/office/drawing/2014/main" val="2435330037"/>
                    </a:ext>
                  </a:extLst>
                </a:gridCol>
                <a:gridCol w="1211385">
                  <a:extLst>
                    <a:ext uri="{9D8B030D-6E8A-4147-A177-3AD203B41FA5}">
                      <a16:colId xmlns:a16="http://schemas.microsoft.com/office/drawing/2014/main" val="3016371101"/>
                    </a:ext>
                  </a:extLst>
                </a:gridCol>
                <a:gridCol w="851878">
                  <a:extLst>
                    <a:ext uri="{9D8B030D-6E8A-4147-A177-3AD203B41FA5}">
                      <a16:colId xmlns:a16="http://schemas.microsoft.com/office/drawing/2014/main" val="3551881218"/>
                    </a:ext>
                  </a:extLst>
                </a:gridCol>
              </a:tblGrid>
              <a:tr h="313728">
                <a:tc>
                  <a:txBody>
                    <a:bodyPr/>
                    <a:lstStyle/>
                    <a:p>
                      <a:pPr marL="0" marR="0" algn="l">
                        <a:lnSpc>
                          <a:spcPct val="107000"/>
                        </a:lnSpc>
                        <a:spcBef>
                          <a:spcPts val="0"/>
                        </a:spcBef>
                        <a:spcAft>
                          <a:spcPts val="0"/>
                        </a:spcAft>
                      </a:pPr>
                      <a:r>
                        <a:rPr lang="en-US" sz="1150">
                          <a:effectLst/>
                        </a:rPr>
                        <a:t>State Funding Allocations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County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CoC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extLst>
                  <a:ext uri="{0D108BD9-81ED-4DB2-BD59-A6C34878D82A}">
                    <a16:rowId xmlns:a16="http://schemas.microsoft.com/office/drawing/2014/main" val="1043351477"/>
                  </a:ext>
                </a:extLst>
              </a:tr>
              <a:tr h="546208">
                <a:tc>
                  <a:txBody>
                    <a:bodyPr/>
                    <a:lstStyle/>
                    <a:p>
                      <a:pPr marL="0" marR="0" algn="l">
                        <a:lnSpc>
                          <a:spcPct val="107000"/>
                        </a:lnSpc>
                        <a:spcBef>
                          <a:spcPts val="0"/>
                        </a:spcBef>
                        <a:spcAft>
                          <a:spcPts val="0"/>
                        </a:spcAft>
                      </a:pPr>
                      <a:r>
                        <a:rPr lang="en-US" sz="1150" dirty="0">
                          <a:effectLst/>
                        </a:rPr>
                        <a:t>HHAP Round 1 (ends June 30, 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$22.4M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$9.9M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$10.7M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extLst>
                  <a:ext uri="{0D108BD9-81ED-4DB2-BD59-A6C34878D82A}">
                    <a16:rowId xmlns:a16="http://schemas.microsoft.com/office/drawing/2014/main" val="383726833"/>
                  </a:ext>
                </a:extLst>
              </a:tr>
              <a:tr h="546208">
                <a:tc>
                  <a:txBody>
                    <a:bodyPr/>
                    <a:lstStyle/>
                    <a:p>
                      <a:pPr marL="0" marR="0" algn="l">
                        <a:lnSpc>
                          <a:spcPct val="107000"/>
                        </a:lnSpc>
                        <a:spcBef>
                          <a:spcPts val="0"/>
                        </a:spcBef>
                        <a:spcAft>
                          <a:spcPts val="0"/>
                        </a:spcAft>
                      </a:pPr>
                      <a:r>
                        <a:rPr lang="en-US" sz="1150">
                          <a:effectLst/>
                        </a:rPr>
                        <a:t>HHAP Round 2 (ends June 30, 2026)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$10.6M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$4.5M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$5.1M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extLst>
                  <a:ext uri="{0D108BD9-81ED-4DB2-BD59-A6C34878D82A}">
                    <a16:rowId xmlns:a16="http://schemas.microsoft.com/office/drawing/2014/main" val="1235529150"/>
                  </a:ext>
                </a:extLst>
              </a:tr>
              <a:tr h="546208">
                <a:tc>
                  <a:txBody>
                    <a:bodyPr/>
                    <a:lstStyle/>
                    <a:p>
                      <a:pPr marL="0" marR="0" algn="l">
                        <a:lnSpc>
                          <a:spcPct val="107000"/>
                        </a:lnSpc>
                        <a:spcBef>
                          <a:spcPts val="0"/>
                        </a:spcBef>
                        <a:spcAft>
                          <a:spcPts val="0"/>
                        </a:spcAft>
                      </a:pPr>
                      <a:r>
                        <a:rPr lang="en-US" sz="1150">
                          <a:effectLst/>
                        </a:rPr>
                        <a:t>HHAP Round 3 (ends June 30, 2026)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$27.4M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$12.7M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dirty="0">
                          <a:effectLst/>
                        </a:rPr>
                        <a:t>$13.7M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extLst>
                  <a:ext uri="{0D108BD9-81ED-4DB2-BD59-A6C34878D82A}">
                    <a16:rowId xmlns:a16="http://schemas.microsoft.com/office/drawing/2014/main" val="1491765138"/>
                  </a:ext>
                </a:extLst>
              </a:tr>
              <a:tr h="546208">
                <a:tc>
                  <a:txBody>
                    <a:bodyPr/>
                    <a:lstStyle/>
                    <a:p>
                      <a:pPr marL="0" marR="0" algn="l">
                        <a:lnSpc>
                          <a:spcPct val="107000"/>
                        </a:lnSpc>
                        <a:spcBef>
                          <a:spcPts val="0"/>
                        </a:spcBef>
                        <a:spcAft>
                          <a:spcPts val="0"/>
                        </a:spcAft>
                      </a:pPr>
                      <a:r>
                        <a:rPr lang="en-US" sz="1150">
                          <a:effectLst/>
                        </a:rPr>
                        <a:t>HHAP Round 4 (ends June 30, 2027)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$11.2M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extLst>
                  <a:ext uri="{0D108BD9-81ED-4DB2-BD59-A6C34878D82A}">
                    <a16:rowId xmlns:a16="http://schemas.microsoft.com/office/drawing/2014/main" val="2656301346"/>
                  </a:ext>
                </a:extLst>
              </a:tr>
              <a:tr h="546208">
                <a:tc>
                  <a:txBody>
                    <a:bodyPr/>
                    <a:lstStyle/>
                    <a:p>
                      <a:pPr marL="0" marR="0" algn="l">
                        <a:lnSpc>
                          <a:spcPct val="107000"/>
                        </a:lnSpc>
                        <a:spcBef>
                          <a:spcPts val="0"/>
                        </a:spcBef>
                        <a:spcAft>
                          <a:spcPts val="0"/>
                        </a:spcAft>
                      </a:pPr>
                      <a:r>
                        <a:rPr lang="en-US" sz="1150">
                          <a:effectLst/>
                        </a:rPr>
                        <a:t>HHAP Round 5 (ends June 30, 2027)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TBA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a:effectLst/>
                        </a:rPr>
                        <a:t>TBA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tc>
                  <a:txBody>
                    <a:bodyPr/>
                    <a:lstStyle/>
                    <a:p>
                      <a:pPr marL="0" marR="0" algn="l">
                        <a:lnSpc>
                          <a:spcPct val="107000"/>
                        </a:lnSpc>
                        <a:spcBef>
                          <a:spcPts val="0"/>
                        </a:spcBef>
                        <a:spcAft>
                          <a:spcPts val="0"/>
                        </a:spcAft>
                      </a:pPr>
                      <a:r>
                        <a:rPr lang="en-US" sz="1150" dirty="0">
                          <a:effectLst/>
                        </a:rPr>
                        <a:t>TBA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465" marB="37465"/>
                </a:tc>
                <a:extLst>
                  <a:ext uri="{0D108BD9-81ED-4DB2-BD59-A6C34878D82A}">
                    <a16:rowId xmlns:a16="http://schemas.microsoft.com/office/drawing/2014/main" val="3139005646"/>
                  </a:ext>
                </a:extLst>
              </a:tr>
            </a:tbl>
          </a:graphicData>
        </a:graphic>
      </p:graphicFrame>
      <p:graphicFrame>
        <p:nvGraphicFramePr>
          <p:cNvPr id="8" name="Table 7">
            <a:extLst>
              <a:ext uri="{FF2B5EF4-FFF2-40B4-BE49-F238E27FC236}">
                <a16:creationId xmlns:a16="http://schemas.microsoft.com/office/drawing/2014/main" id="{28973EA6-4AE3-4D1E-A762-7DF1E2B9151A}"/>
              </a:ext>
            </a:extLst>
          </p:cNvPr>
          <p:cNvGraphicFramePr>
            <a:graphicFrameLocks noGrp="1"/>
          </p:cNvGraphicFramePr>
          <p:nvPr>
            <p:extLst>
              <p:ext uri="{D42A27DB-BD31-4B8C-83A1-F6EECF244321}">
                <p14:modId xmlns:p14="http://schemas.microsoft.com/office/powerpoint/2010/main" val="319107402"/>
              </p:ext>
            </p:extLst>
          </p:nvPr>
        </p:nvGraphicFramePr>
        <p:xfrm>
          <a:off x="6096000" y="2782277"/>
          <a:ext cx="5713046" cy="3044769"/>
        </p:xfrm>
        <a:graphic>
          <a:graphicData uri="http://schemas.openxmlformats.org/drawingml/2006/table">
            <a:tbl>
              <a:tblPr firstRow="1" firstCol="1" bandRow="1">
                <a:tableStyleId>{6077FE50-CE89-47FA-A6AB-D9BBEFC27875}</a:tableStyleId>
              </a:tblPr>
              <a:tblGrid>
                <a:gridCol w="2199187">
                  <a:extLst>
                    <a:ext uri="{9D8B030D-6E8A-4147-A177-3AD203B41FA5}">
                      <a16:colId xmlns:a16="http://schemas.microsoft.com/office/drawing/2014/main" val="4128026740"/>
                    </a:ext>
                  </a:extLst>
                </a:gridCol>
                <a:gridCol w="1168261">
                  <a:extLst>
                    <a:ext uri="{9D8B030D-6E8A-4147-A177-3AD203B41FA5}">
                      <a16:colId xmlns:a16="http://schemas.microsoft.com/office/drawing/2014/main" val="798006769"/>
                    </a:ext>
                  </a:extLst>
                </a:gridCol>
                <a:gridCol w="1259012">
                  <a:extLst>
                    <a:ext uri="{9D8B030D-6E8A-4147-A177-3AD203B41FA5}">
                      <a16:colId xmlns:a16="http://schemas.microsoft.com/office/drawing/2014/main" val="2277464496"/>
                    </a:ext>
                  </a:extLst>
                </a:gridCol>
                <a:gridCol w="1086586">
                  <a:extLst>
                    <a:ext uri="{9D8B030D-6E8A-4147-A177-3AD203B41FA5}">
                      <a16:colId xmlns:a16="http://schemas.microsoft.com/office/drawing/2014/main" val="2737196592"/>
                    </a:ext>
                  </a:extLst>
                </a:gridCol>
              </a:tblGrid>
              <a:tr h="507236">
                <a:tc>
                  <a:txBody>
                    <a:bodyPr/>
                    <a:lstStyle/>
                    <a:p>
                      <a:pPr marL="0" marR="0" algn="l">
                        <a:lnSpc>
                          <a:spcPct val="107000"/>
                        </a:lnSpc>
                        <a:spcBef>
                          <a:spcPts val="0"/>
                        </a:spcBef>
                        <a:spcAft>
                          <a:spcPts val="0"/>
                        </a:spcAft>
                      </a:pPr>
                      <a:r>
                        <a:rPr lang="en-US" sz="1150">
                          <a:effectLst/>
                        </a:rPr>
                        <a:t>Funding Categories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HHAP Round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HHAP Round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dirty="0">
                          <a:effectLst/>
                        </a:rPr>
                        <a:t>50% Distribution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17841905"/>
                  </a:ext>
                </a:extLst>
              </a:tr>
              <a:tr h="422065">
                <a:tc>
                  <a:txBody>
                    <a:bodyPr/>
                    <a:lstStyle/>
                    <a:p>
                      <a:pPr marL="0" marR="0" algn="l">
                        <a:lnSpc>
                          <a:spcPct val="107000"/>
                        </a:lnSpc>
                        <a:spcBef>
                          <a:spcPts val="0"/>
                        </a:spcBef>
                        <a:spcAft>
                          <a:spcPts val="0"/>
                        </a:spcAft>
                      </a:pPr>
                      <a:r>
                        <a:rPr lang="en-US" sz="1150">
                          <a:effectLst/>
                        </a:rPr>
                        <a:t>Total Award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$13,709,694.36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$11,201,870.32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$5,600,935.16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28781467"/>
                  </a:ext>
                </a:extLst>
              </a:tr>
              <a:tr h="450455">
                <a:tc>
                  <a:txBody>
                    <a:bodyPr/>
                    <a:lstStyle/>
                    <a:p>
                      <a:pPr marL="0" marR="0" algn="l">
                        <a:lnSpc>
                          <a:spcPct val="107000"/>
                        </a:lnSpc>
                        <a:spcBef>
                          <a:spcPts val="0"/>
                        </a:spcBef>
                        <a:spcAft>
                          <a:spcPts val="0"/>
                        </a:spcAft>
                      </a:pPr>
                      <a:r>
                        <a:rPr lang="en-US" sz="1150">
                          <a:effectLst/>
                        </a:rPr>
                        <a:t>Administrative Costs (7% maximum)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$959,678.61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$784,130.92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$392,065.46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44192947"/>
                  </a:ext>
                </a:extLst>
              </a:tr>
              <a:tr h="483578">
                <a:tc>
                  <a:txBody>
                    <a:bodyPr/>
                    <a:lstStyle/>
                    <a:p>
                      <a:pPr marL="0" marR="0" algn="l">
                        <a:lnSpc>
                          <a:spcPct val="107000"/>
                        </a:lnSpc>
                        <a:spcBef>
                          <a:spcPts val="0"/>
                        </a:spcBef>
                        <a:spcAft>
                          <a:spcPts val="0"/>
                        </a:spcAft>
                      </a:pPr>
                      <a:r>
                        <a:rPr lang="en-US" sz="1150">
                          <a:effectLst/>
                        </a:rPr>
                        <a:t>Systems improvement-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$2,741,938.87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$2,240,374.06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$1,120,187.03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67199839"/>
                  </a:ext>
                </a:extLst>
              </a:tr>
              <a:tr h="424904">
                <a:tc>
                  <a:txBody>
                    <a:bodyPr/>
                    <a:lstStyle/>
                    <a:p>
                      <a:pPr marL="0" marR="0" algn="l">
                        <a:lnSpc>
                          <a:spcPct val="107000"/>
                        </a:lnSpc>
                        <a:spcBef>
                          <a:spcPts val="0"/>
                        </a:spcBef>
                        <a:spcAft>
                          <a:spcPts val="0"/>
                        </a:spcAft>
                      </a:pPr>
                      <a:r>
                        <a:rPr lang="en-US" sz="1150" dirty="0">
                          <a:effectLst/>
                        </a:rPr>
                        <a:t>Youth Set-Aside (10% minimum)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$1,370,969.44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$1,120,187.03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$560,093.52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54277284"/>
                  </a:ext>
                </a:extLst>
              </a:tr>
              <a:tr h="375158">
                <a:tc>
                  <a:txBody>
                    <a:bodyPr/>
                    <a:lstStyle/>
                    <a:p>
                      <a:pPr marL="0" marR="0" algn="l">
                        <a:lnSpc>
                          <a:spcPct val="107000"/>
                        </a:lnSpc>
                        <a:spcBef>
                          <a:spcPts val="0"/>
                        </a:spcBef>
                        <a:spcAft>
                          <a:spcPts val="0"/>
                        </a:spcAft>
                      </a:pPr>
                      <a:r>
                        <a:rPr lang="en-US" sz="1150">
                          <a:effectLst/>
                        </a:rPr>
                        <a:t>Flexible Housing Pool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$3,000,000.00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9240272"/>
                  </a:ext>
                </a:extLst>
              </a:tr>
              <a:tr h="381373">
                <a:tc>
                  <a:txBody>
                    <a:bodyPr/>
                    <a:lstStyle/>
                    <a:p>
                      <a:pPr marL="0" marR="0" algn="l">
                        <a:lnSpc>
                          <a:spcPct val="107000"/>
                        </a:lnSpc>
                        <a:spcBef>
                          <a:spcPts val="0"/>
                        </a:spcBef>
                        <a:spcAft>
                          <a:spcPts val="0"/>
                        </a:spcAft>
                      </a:pPr>
                      <a:r>
                        <a:rPr lang="en-US" sz="1150">
                          <a:effectLst/>
                        </a:rPr>
                        <a:t>Balance to Award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$5,637,107.45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a:effectLst/>
                        </a:rPr>
                        <a:t>$7,057,178.30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9525" marB="0"/>
                </a:tc>
                <a:tc>
                  <a:txBody>
                    <a:bodyPr/>
                    <a:lstStyle/>
                    <a:p>
                      <a:pPr marL="0" marR="0" algn="l">
                        <a:lnSpc>
                          <a:spcPct val="107000"/>
                        </a:lnSpc>
                        <a:spcBef>
                          <a:spcPts val="0"/>
                        </a:spcBef>
                        <a:spcAft>
                          <a:spcPts val="0"/>
                        </a:spcAft>
                      </a:pPr>
                      <a:r>
                        <a:rPr lang="en-US" sz="1150" dirty="0">
                          <a:effectLst/>
                        </a:rPr>
                        <a:t>$3,528,589.15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86243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4c90fc3a94_0_0"/>
          <p:cNvSpPr txBox="1">
            <a:spLocks noGrp="1"/>
          </p:cNvSpPr>
          <p:nvPr>
            <p:ph type="title"/>
          </p:nvPr>
        </p:nvSpPr>
        <p:spPr>
          <a:xfrm>
            <a:off x="1989797" y="2322911"/>
            <a:ext cx="9509700" cy="592227"/>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t>Outreach with Diversion Focused Practices</a:t>
            </a:r>
            <a:endParaRPr dirty="0"/>
          </a:p>
        </p:txBody>
      </p:sp>
      <p:sp>
        <p:nvSpPr>
          <p:cNvPr id="81" name="Google Shape;81;g24c90fc3a94_0_0"/>
          <p:cNvSpPr txBox="1">
            <a:spLocks noGrp="1"/>
          </p:cNvSpPr>
          <p:nvPr>
            <p:ph type="body" idx="1"/>
          </p:nvPr>
        </p:nvSpPr>
        <p:spPr>
          <a:xfrm>
            <a:off x="145366" y="2915138"/>
            <a:ext cx="11945034" cy="3790462"/>
          </a:xfrm>
          <a:prstGeom prst="rect">
            <a:avLst/>
          </a:prstGeom>
        </p:spPr>
        <p:txBody>
          <a:bodyPr spcFirstLastPara="1" wrap="square" lIns="91425" tIns="45700" rIns="91425" bIns="45700" anchor="t" anchorCtr="0">
            <a:normAutofit fontScale="92500" lnSpcReduction="20000"/>
          </a:bodyPr>
          <a:lstStyle/>
          <a:p>
            <a:pPr indent="-381000">
              <a:lnSpc>
                <a:spcPct val="100000"/>
              </a:lnSpc>
              <a:spcBef>
                <a:spcPts val="0"/>
              </a:spcBef>
              <a:buSzPts val="2400"/>
            </a:pPr>
            <a:r>
              <a:rPr lang="en-US" b="1" dirty="0">
                <a:latin typeface="Calibri" panose="020F0502020204030204" pitchFamily="34" charset="0"/>
                <a:cs typeface="Calibri" panose="020F0502020204030204" pitchFamily="34" charset="0"/>
              </a:rPr>
              <a:t>Programs or initiatives, including safe parking programs, that implement the outreach standards and intentionally practice Diversion</a:t>
            </a:r>
            <a:endParaRPr lang="en-US" dirty="0">
              <a:latin typeface="Calibri" panose="020F0502020204030204" pitchFamily="34" charset="0"/>
              <a:cs typeface="Calibri" panose="020F0502020204030204" pitchFamily="34" charset="0"/>
            </a:endParaRPr>
          </a:p>
          <a:p>
            <a:pPr marL="457200" lvl="0" indent="-381000" algn="l" rtl="0">
              <a:lnSpc>
                <a:spcPct val="100000"/>
              </a:lnSpc>
              <a:spcBef>
                <a:spcPts val="0"/>
              </a:spcBef>
              <a:spcAft>
                <a:spcPts val="0"/>
              </a:spcAft>
              <a:buSzPts val="2400"/>
              <a:buChar char="•"/>
            </a:pPr>
            <a:endParaRPr lang="en-US" b="1" dirty="0">
              <a:latin typeface="Calibri" panose="020F0502020204030204" pitchFamily="34" charset="0"/>
              <a:cs typeface="Calibri" panose="020F0502020204030204" pitchFamily="34" charset="0"/>
            </a:endParaRPr>
          </a:p>
          <a:p>
            <a:pPr marL="457200" lvl="0" indent="-381000" algn="l" rtl="0">
              <a:lnSpc>
                <a:spcPct val="100000"/>
              </a:lnSpc>
              <a:spcBef>
                <a:spcPts val="0"/>
              </a:spcBef>
              <a:spcAft>
                <a:spcPts val="0"/>
              </a:spcAft>
              <a:buSzPts val="2400"/>
              <a:buChar char="•"/>
            </a:pPr>
            <a:r>
              <a:rPr lang="en-US" b="1" dirty="0">
                <a:latin typeface="Calibri" panose="020F0502020204030204" pitchFamily="34" charset="0"/>
                <a:cs typeface="Calibri" panose="020F0502020204030204" pitchFamily="34" charset="0"/>
              </a:rPr>
              <a:t>Diversion</a:t>
            </a:r>
            <a:r>
              <a:rPr lang="en-US" dirty="0">
                <a:latin typeface="Calibri" panose="020F0502020204030204" pitchFamily="34" charset="0"/>
                <a:cs typeface="Calibri" panose="020F0502020204030204" pitchFamily="34" charset="0"/>
              </a:rPr>
              <a:t> </a:t>
            </a:r>
            <a:r>
              <a:rPr lang="en-US" u="sng" dirty="0">
                <a:latin typeface="Calibri" panose="020F0502020204030204" pitchFamily="34" charset="0"/>
                <a:cs typeface="Calibri" panose="020F0502020204030204" pitchFamily="34" charset="0"/>
              </a:rPr>
              <a:t>is not</a:t>
            </a:r>
            <a:r>
              <a:rPr lang="en-US" dirty="0">
                <a:latin typeface="Calibri" panose="020F0502020204030204" pitchFamily="34" charset="0"/>
                <a:cs typeface="Calibri" panose="020F0502020204030204" pitchFamily="34" charset="0"/>
              </a:rPr>
              <a:t> prevention. </a:t>
            </a:r>
          </a:p>
          <a:p>
            <a:pPr lvl="1" indent="-381000">
              <a:lnSpc>
                <a:spcPct val="100000"/>
              </a:lnSpc>
              <a:spcBef>
                <a:spcPts val="0"/>
              </a:spcBef>
              <a:buSzPts val="2400"/>
            </a:pPr>
            <a:r>
              <a:rPr lang="en-US" dirty="0">
                <a:latin typeface="Calibri" panose="020F0502020204030204" pitchFamily="34" charset="0"/>
                <a:cs typeface="Calibri" panose="020F0502020204030204" pitchFamily="34" charset="0"/>
              </a:rPr>
              <a:t>It is not for someone at-risk of becoming homeless.</a:t>
            </a:r>
          </a:p>
          <a:p>
            <a:pPr marL="533400" lvl="1" indent="0">
              <a:lnSpc>
                <a:spcPct val="100000"/>
              </a:lnSpc>
              <a:spcBef>
                <a:spcPts val="0"/>
              </a:spcBef>
              <a:buSzPts val="2400"/>
              <a:buNone/>
            </a:pPr>
            <a:endParaRPr lang="en-US" dirty="0">
              <a:latin typeface="Calibri" panose="020F0502020204030204" pitchFamily="34" charset="0"/>
              <a:cs typeface="Calibri" panose="020F0502020204030204" pitchFamily="34" charset="0"/>
            </a:endParaRPr>
          </a:p>
          <a:p>
            <a:pPr indent="-381000">
              <a:lnSpc>
                <a:spcPct val="100000"/>
              </a:lnSpc>
              <a:spcBef>
                <a:spcPts val="0"/>
              </a:spcBef>
              <a:buSzPts val="2400"/>
            </a:pPr>
            <a:r>
              <a:rPr lang="en-US" b="1" dirty="0">
                <a:latin typeface="Calibri" panose="020F0502020204030204" pitchFamily="34" charset="0"/>
                <a:cs typeface="Calibri" panose="020F0502020204030204" pitchFamily="34" charset="0"/>
              </a:rPr>
              <a:t>Diversion </a:t>
            </a:r>
            <a:r>
              <a:rPr lang="en-US" sz="2200" dirty="0">
                <a:latin typeface="Calibri" panose="020F0502020204030204" pitchFamily="34" charset="0"/>
                <a:cs typeface="Calibri" panose="020F0502020204030204" pitchFamily="34" charset="0"/>
              </a:rPr>
              <a:t>is for someone who is already experiencing homelessness.</a:t>
            </a:r>
          </a:p>
          <a:p>
            <a:pPr marL="76200" indent="0">
              <a:lnSpc>
                <a:spcPct val="100000"/>
              </a:lnSpc>
              <a:spcBef>
                <a:spcPts val="0"/>
              </a:spcBef>
              <a:buSzPts val="2400"/>
              <a:buNone/>
            </a:pPr>
            <a:endParaRPr lang="en-US" sz="2200" dirty="0">
              <a:latin typeface="Calibri" panose="020F0502020204030204" pitchFamily="34" charset="0"/>
              <a:cs typeface="Calibri" panose="020F0502020204030204" pitchFamily="34" charset="0"/>
            </a:endParaRPr>
          </a:p>
          <a:p>
            <a:pPr marL="457200" lvl="0" indent="-381000" algn="l" rtl="0">
              <a:lnSpc>
                <a:spcPct val="100000"/>
              </a:lnSpc>
              <a:spcBef>
                <a:spcPts val="0"/>
              </a:spcBef>
              <a:spcAft>
                <a:spcPts val="0"/>
              </a:spcAft>
              <a:buSzPts val="2400"/>
              <a:buChar char="•"/>
            </a:pPr>
            <a:r>
              <a:rPr lang="en-US" b="1" dirty="0">
                <a:latin typeface="Calibri" panose="020F0502020204030204" pitchFamily="34" charset="0"/>
                <a:cs typeface="Calibri" panose="020F0502020204030204" pitchFamily="34" charset="0"/>
              </a:rPr>
              <a:t>Diversion </a:t>
            </a:r>
            <a:r>
              <a:rPr lang="en-US" dirty="0">
                <a:latin typeface="Calibri" panose="020F0502020204030204" pitchFamily="34" charset="0"/>
                <a:cs typeface="Calibri" panose="020F0502020204030204" pitchFamily="34" charset="0"/>
              </a:rPr>
              <a:t>is an intentional problem solving conversation with people who have lost their housing to rapidly resolving someone’s experience of homelessness and diverting them from the homeless response system</a:t>
            </a:r>
          </a:p>
          <a:p>
            <a:pPr marL="76200" lvl="0" indent="0" algn="l" rtl="0">
              <a:lnSpc>
                <a:spcPct val="100000"/>
              </a:lnSpc>
              <a:spcBef>
                <a:spcPts val="0"/>
              </a:spcBef>
              <a:spcAft>
                <a:spcPts val="0"/>
              </a:spcAft>
              <a:buSzPts val="2400"/>
              <a:buNone/>
            </a:pPr>
            <a:endParaRPr lang="en-US" dirty="0">
              <a:latin typeface="Calibri" panose="020F0502020204030204" pitchFamily="34" charset="0"/>
              <a:cs typeface="Calibri" panose="020F0502020204030204" pitchFamily="34" charset="0"/>
            </a:endParaRPr>
          </a:p>
          <a:p>
            <a:pPr marL="457200" lvl="0" indent="-381000" algn="l" rtl="0">
              <a:lnSpc>
                <a:spcPct val="100000"/>
              </a:lnSpc>
              <a:spcBef>
                <a:spcPts val="0"/>
              </a:spcBef>
              <a:spcAft>
                <a:spcPts val="0"/>
              </a:spcAft>
              <a:buSzPts val="2400"/>
              <a:buChar char="•"/>
            </a:pPr>
            <a:r>
              <a:rPr lang="en-US" b="1" dirty="0">
                <a:latin typeface="Calibri" panose="020F0502020204030204" pitchFamily="34" charset="0"/>
                <a:cs typeface="Calibri" panose="020F0502020204030204" pitchFamily="34" charset="0"/>
              </a:rPr>
              <a:t>Resolution Strategies </a:t>
            </a:r>
            <a:r>
              <a:rPr lang="en-US" dirty="0">
                <a:latin typeface="Calibri" panose="020F0502020204030204" pitchFamily="34" charset="0"/>
                <a:cs typeface="Calibri" panose="020F0502020204030204" pitchFamily="34" charset="0"/>
              </a:rPr>
              <a:t>funding is as a source of flexible funding to support households that may need financial support to resolve their episode of homelessness.</a:t>
            </a:r>
          </a:p>
          <a:p>
            <a:pPr marL="76200" indent="0">
              <a:lnSpc>
                <a:spcPct val="100000"/>
              </a:lnSpc>
              <a:spcBef>
                <a:spcPts val="0"/>
              </a:spcBef>
              <a:buSzPts val="2400"/>
              <a:buNone/>
            </a:pPr>
            <a:endParaRPr lang="en-US" dirty="0">
              <a:latin typeface="Calibri" panose="020F0502020204030204" pitchFamily="34" charset="0"/>
              <a:cs typeface="Calibri" panose="020F0502020204030204" pitchFamily="34" charset="0"/>
            </a:endParaRPr>
          </a:p>
          <a:p>
            <a:pPr indent="-381000">
              <a:lnSpc>
                <a:spcPct val="100000"/>
              </a:lnSpc>
              <a:spcBef>
                <a:spcPts val="0"/>
              </a:spcBef>
              <a:buSzPts val="2400"/>
            </a:pPr>
            <a:r>
              <a:rPr lang="en-US" dirty="0">
                <a:latin typeface="Calibri" panose="020F0502020204030204" pitchFamily="34" charset="0"/>
                <a:cs typeface="Calibri" panose="020F0502020204030204" pitchFamily="34" charset="0"/>
              </a:rPr>
              <a:t>Please visit RTFH website for more information on Diversion</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396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4c90fc3a94_0_0"/>
          <p:cNvSpPr txBox="1">
            <a:spLocks noGrp="1"/>
          </p:cNvSpPr>
          <p:nvPr>
            <p:ph type="title"/>
          </p:nvPr>
        </p:nvSpPr>
        <p:spPr>
          <a:xfrm>
            <a:off x="3607581" y="2252573"/>
            <a:ext cx="4356295" cy="592227"/>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t>Permanent Housing</a:t>
            </a:r>
            <a:endParaRPr dirty="0"/>
          </a:p>
        </p:txBody>
      </p:sp>
      <p:sp>
        <p:nvSpPr>
          <p:cNvPr id="81" name="Google Shape;81;g24c90fc3a94_0_0"/>
          <p:cNvSpPr txBox="1">
            <a:spLocks noGrp="1"/>
          </p:cNvSpPr>
          <p:nvPr>
            <p:ph type="body" idx="1"/>
          </p:nvPr>
        </p:nvSpPr>
        <p:spPr>
          <a:xfrm>
            <a:off x="145366" y="2915138"/>
            <a:ext cx="11945034" cy="3790462"/>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1600" b="1" dirty="0">
                <a:latin typeface="Calibri" panose="020F0502020204030204" pitchFamily="34" charset="0"/>
                <a:cs typeface="Calibri" panose="020F0502020204030204" pitchFamily="34" charset="0"/>
              </a:rPr>
              <a:t>Programs or initiatives the support exits to permanent housing and implement a Housing First model</a:t>
            </a:r>
          </a:p>
          <a:p>
            <a:pPr marL="76200" lvl="0" indent="0" algn="l" rtl="0">
              <a:lnSpc>
                <a:spcPct val="100000"/>
              </a:lnSpc>
              <a:spcBef>
                <a:spcPts val="0"/>
              </a:spcBef>
              <a:spcAft>
                <a:spcPts val="0"/>
              </a:spcAft>
              <a:buSzPts val="2400"/>
              <a:buNone/>
            </a:pPr>
            <a:endParaRPr lang="en-US" sz="1600" b="1" dirty="0">
              <a:latin typeface="Calibri" panose="020F0502020204030204" pitchFamily="34" charset="0"/>
              <a:cs typeface="Calibri" panose="020F0502020204030204" pitchFamily="34" charset="0"/>
            </a:endParaRPr>
          </a:p>
          <a:p>
            <a:pPr marL="457200" lvl="0" indent="-381000" algn="l" rtl="0">
              <a:lnSpc>
                <a:spcPct val="100000"/>
              </a:lnSpc>
              <a:spcBef>
                <a:spcPts val="0"/>
              </a:spcBef>
              <a:spcAft>
                <a:spcPts val="0"/>
              </a:spcAft>
              <a:buSzPts val="2400"/>
              <a:buChar char="•"/>
            </a:pPr>
            <a:r>
              <a:rPr lang="en-US" sz="1600" b="1" dirty="0">
                <a:latin typeface="Calibri" panose="020F0502020204030204" pitchFamily="34" charset="0"/>
                <a:cs typeface="Calibri" panose="020F0502020204030204" pitchFamily="34" charset="0"/>
              </a:rPr>
              <a:t>Extended Rapid Rehousing</a:t>
            </a:r>
          </a:p>
          <a:p>
            <a:pPr lvl="1" indent="-381000">
              <a:lnSpc>
                <a:spcPct val="100000"/>
              </a:lnSpc>
              <a:spcBef>
                <a:spcPts val="0"/>
              </a:spcBef>
              <a:buSzPts val="2400"/>
            </a:pPr>
            <a:r>
              <a:rPr lang="en-US" sz="1600" dirty="0">
                <a:latin typeface="Calibri" panose="020F0502020204030204" pitchFamily="34" charset="0"/>
                <a:cs typeface="Calibri" panose="020F0502020204030204" pitchFamily="34" charset="0"/>
              </a:rPr>
              <a:t>New projects that offer at least 18-24 months of rapid rehousing</a:t>
            </a:r>
          </a:p>
          <a:p>
            <a:pPr lvl="1" indent="-381000">
              <a:lnSpc>
                <a:spcPct val="100000"/>
              </a:lnSpc>
              <a:spcBef>
                <a:spcPts val="0"/>
              </a:spcBef>
              <a:buSzPts val="2400"/>
            </a:pPr>
            <a:r>
              <a:rPr lang="en-US" sz="1600" dirty="0">
                <a:latin typeface="Calibri" panose="020F0502020204030204" pitchFamily="34" charset="0"/>
                <a:cs typeface="Calibri" panose="020F0502020204030204" pitchFamily="34" charset="0"/>
              </a:rPr>
              <a:t>Extend current RRH programs to offer at least 18-24 months of rapid rehousing</a:t>
            </a:r>
          </a:p>
          <a:p>
            <a:pPr marL="533400" lvl="1" indent="0">
              <a:lnSpc>
                <a:spcPct val="100000"/>
              </a:lnSpc>
              <a:spcBef>
                <a:spcPts val="0"/>
              </a:spcBef>
              <a:buSzPts val="2400"/>
              <a:buNone/>
            </a:pPr>
            <a:endParaRPr lang="en-US" sz="1600" dirty="0">
              <a:latin typeface="Calibri" panose="020F0502020204030204" pitchFamily="34" charset="0"/>
              <a:cs typeface="Calibri" panose="020F0502020204030204" pitchFamily="34" charset="0"/>
            </a:endParaRPr>
          </a:p>
          <a:p>
            <a:pPr marL="457200" lvl="0" indent="-381000" algn="l" rtl="0">
              <a:lnSpc>
                <a:spcPct val="100000"/>
              </a:lnSpc>
              <a:spcBef>
                <a:spcPts val="0"/>
              </a:spcBef>
              <a:spcAft>
                <a:spcPts val="0"/>
              </a:spcAft>
              <a:buSzPts val="2400"/>
              <a:buChar char="•"/>
            </a:pPr>
            <a:r>
              <a:rPr lang="en-US" sz="1600" b="1" dirty="0">
                <a:latin typeface="Calibri" panose="020F0502020204030204" pitchFamily="34" charset="0"/>
                <a:cs typeface="Calibri" panose="020F0502020204030204" pitchFamily="34" charset="0"/>
              </a:rPr>
              <a:t>Shared Housing</a:t>
            </a:r>
          </a:p>
          <a:p>
            <a:pPr lvl="1" indent="-381000">
              <a:lnSpc>
                <a:spcPct val="100000"/>
              </a:lnSpc>
              <a:spcBef>
                <a:spcPts val="0"/>
              </a:spcBef>
              <a:buSzPts val="2400"/>
            </a:pPr>
            <a:r>
              <a:rPr lang="en-US" sz="1600" dirty="0">
                <a:latin typeface="Calibri" panose="020F0502020204030204" pitchFamily="34" charset="0"/>
                <a:cs typeface="Calibri" panose="020F0502020204030204" pitchFamily="34" charset="0"/>
              </a:rPr>
              <a:t>Projects that support shared housing model</a:t>
            </a:r>
          </a:p>
          <a:p>
            <a:pPr lvl="1" indent="-381000">
              <a:lnSpc>
                <a:spcPct val="100000"/>
              </a:lnSpc>
              <a:spcBef>
                <a:spcPts val="0"/>
              </a:spcBef>
              <a:buSzPts val="2400"/>
            </a:pPr>
            <a:r>
              <a:rPr lang="en-US" sz="1600" dirty="0">
                <a:latin typeface="Calibri" panose="020F0502020204030204" pitchFamily="34" charset="0"/>
                <a:cs typeface="Calibri" panose="020F0502020204030204" pitchFamily="34" charset="0"/>
              </a:rPr>
              <a:t>Committed to working with consultants to implement model</a:t>
            </a:r>
          </a:p>
          <a:p>
            <a:pPr marL="533400" lvl="1" indent="0">
              <a:lnSpc>
                <a:spcPct val="100000"/>
              </a:lnSpc>
              <a:spcBef>
                <a:spcPts val="0"/>
              </a:spcBef>
              <a:buSzPts val="2400"/>
              <a:buNone/>
            </a:pPr>
            <a:endParaRPr lang="en-US" sz="1600" dirty="0">
              <a:latin typeface="Calibri" panose="020F0502020204030204" pitchFamily="34" charset="0"/>
              <a:cs typeface="Calibri" panose="020F0502020204030204" pitchFamily="34" charset="0"/>
            </a:endParaRPr>
          </a:p>
          <a:p>
            <a:pPr indent="-381000">
              <a:lnSpc>
                <a:spcPct val="100000"/>
              </a:lnSpc>
              <a:spcBef>
                <a:spcPts val="0"/>
              </a:spcBef>
              <a:buSzPts val="2400"/>
            </a:pPr>
            <a:r>
              <a:rPr lang="en-US" sz="1600" b="1" dirty="0">
                <a:latin typeface="Calibri" panose="020F0502020204030204" pitchFamily="34" charset="0"/>
                <a:cs typeface="Calibri" panose="020F0502020204030204" pitchFamily="34" charset="0"/>
              </a:rPr>
              <a:t>Increase Housing Stock</a:t>
            </a:r>
          </a:p>
          <a:p>
            <a:pPr lvl="1" indent="-381000">
              <a:lnSpc>
                <a:spcPct val="100000"/>
              </a:lnSpc>
              <a:spcBef>
                <a:spcPts val="0"/>
              </a:spcBef>
              <a:buSzPts val="2400"/>
            </a:pPr>
            <a:r>
              <a:rPr lang="en-US" sz="1600" dirty="0">
                <a:latin typeface="Calibri" panose="020F0502020204030204" pitchFamily="34" charset="0"/>
                <a:cs typeface="Calibri" panose="020F0502020204030204" pitchFamily="34" charset="0"/>
              </a:rPr>
              <a:t>Projects that add housing stock-new, acquisition and rehab</a:t>
            </a:r>
          </a:p>
          <a:p>
            <a:pPr lvl="2" indent="-381000">
              <a:lnSpc>
                <a:spcPct val="100000"/>
              </a:lnSpc>
              <a:spcBef>
                <a:spcPts val="0"/>
              </a:spcBef>
              <a:buSzPts val="2400"/>
            </a:pPr>
            <a:r>
              <a:rPr lang="en-US" dirty="0">
                <a:latin typeface="Calibri" panose="020F0502020204030204" pitchFamily="34" charset="0"/>
                <a:cs typeface="Calibri" panose="020F0502020204030204" pitchFamily="34" charset="0"/>
              </a:rPr>
              <a:t>Projects should establish new units within the contract period</a:t>
            </a:r>
          </a:p>
          <a:p>
            <a:pPr lvl="1" indent="-381000">
              <a:lnSpc>
                <a:spcPct val="100000"/>
              </a:lnSpc>
              <a:spcBef>
                <a:spcPts val="0"/>
              </a:spcBef>
              <a:buSzPts val="2400"/>
            </a:pPr>
            <a:r>
              <a:rPr lang="en-US" sz="1600" dirty="0">
                <a:latin typeface="Calibri" panose="020F0502020204030204" pitchFamily="34" charset="0"/>
                <a:cs typeface="Calibri" panose="020F0502020204030204" pitchFamily="34" charset="0"/>
              </a:rPr>
              <a:t>The Flexible Housing Pool is already funded.</a:t>
            </a:r>
          </a:p>
        </p:txBody>
      </p:sp>
    </p:spTree>
    <p:extLst>
      <p:ext uri="{BB962C8B-B14F-4D97-AF65-F5344CB8AC3E}">
        <p14:creationId xmlns:p14="http://schemas.microsoft.com/office/powerpoint/2010/main" val="229380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4c90fc3a94_0_0"/>
          <p:cNvSpPr txBox="1">
            <a:spLocks noGrp="1"/>
          </p:cNvSpPr>
          <p:nvPr>
            <p:ph type="title"/>
          </p:nvPr>
        </p:nvSpPr>
        <p:spPr>
          <a:xfrm>
            <a:off x="3607581" y="2252573"/>
            <a:ext cx="4356295" cy="592227"/>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t>Housing Retention</a:t>
            </a:r>
            <a:endParaRPr dirty="0"/>
          </a:p>
        </p:txBody>
      </p:sp>
      <p:sp>
        <p:nvSpPr>
          <p:cNvPr id="81" name="Google Shape;81;g24c90fc3a94_0_0"/>
          <p:cNvSpPr txBox="1">
            <a:spLocks noGrp="1"/>
          </p:cNvSpPr>
          <p:nvPr>
            <p:ph type="body" idx="1"/>
          </p:nvPr>
        </p:nvSpPr>
        <p:spPr>
          <a:xfrm>
            <a:off x="145366" y="2915138"/>
            <a:ext cx="11945034" cy="3790462"/>
          </a:xfrm>
          <a:prstGeom prst="rect">
            <a:avLst/>
          </a:prstGeom>
        </p:spPr>
        <p:txBody>
          <a:bodyPr spcFirstLastPara="1" wrap="square" lIns="91425" tIns="45700" rIns="91425" bIns="45700" anchor="t" anchorCtr="0">
            <a:normAutofit fontScale="92500" lnSpcReduction="20000"/>
          </a:bodyPr>
          <a:lstStyle/>
          <a:p>
            <a:pPr marL="419100">
              <a:lnSpc>
                <a:spcPct val="100000"/>
              </a:lnSpc>
              <a:spcBef>
                <a:spcPts val="0"/>
              </a:spcBef>
              <a:buSzPts val="2400"/>
            </a:pPr>
            <a:r>
              <a:rPr lang="en-US" b="1" dirty="0">
                <a:latin typeface="Calibri" panose="020F0502020204030204" pitchFamily="34" charset="0"/>
                <a:cs typeface="Calibri" panose="020F0502020204030204" pitchFamily="34" charset="0"/>
              </a:rPr>
              <a:t>Programs or initiatives that ensure that </a:t>
            </a:r>
            <a:r>
              <a:rPr lang="en-US" b="1" u="sng" dirty="0">
                <a:latin typeface="Calibri" panose="020F0502020204030204" pitchFamily="34" charset="0"/>
                <a:cs typeface="Calibri" panose="020F0502020204030204" pitchFamily="34" charset="0"/>
              </a:rPr>
              <a:t>previously unhoused </a:t>
            </a:r>
            <a:r>
              <a:rPr lang="en-US" b="1" dirty="0">
                <a:latin typeface="Calibri" panose="020F0502020204030204" pitchFamily="34" charset="0"/>
                <a:cs typeface="Calibri" panose="020F0502020204030204" pitchFamily="34" charset="0"/>
              </a:rPr>
              <a:t>clients are able to maintain stable housing after securing permanent housing.</a:t>
            </a:r>
          </a:p>
          <a:p>
            <a:pPr marL="876300" lvl="1">
              <a:lnSpc>
                <a:spcPct val="100000"/>
              </a:lnSpc>
              <a:spcBef>
                <a:spcPts val="0"/>
              </a:spcBef>
              <a:buSzPts val="2400"/>
            </a:pPr>
            <a:r>
              <a:rPr lang="en-US" dirty="0">
                <a:latin typeface="Calibri" panose="020F0502020204030204" pitchFamily="34" charset="0"/>
                <a:cs typeface="Calibri" panose="020F0502020204030204" pitchFamily="34" charset="0"/>
              </a:rPr>
              <a:t>Important distinction is focusing on previously unhoused clients</a:t>
            </a:r>
          </a:p>
          <a:p>
            <a:pPr marL="876300" lvl="1">
              <a:lnSpc>
                <a:spcPct val="100000"/>
              </a:lnSpc>
              <a:spcBef>
                <a:spcPts val="0"/>
              </a:spcBef>
              <a:buSzPts val="2400"/>
            </a:pPr>
            <a:r>
              <a:rPr lang="en-US" dirty="0">
                <a:latin typeface="Calibri" panose="020F0502020204030204" pitchFamily="34" charset="0"/>
                <a:cs typeface="Calibri" panose="020F0502020204030204" pitchFamily="34" charset="0"/>
              </a:rPr>
              <a:t>Housing retention is not solely a financial intervention</a:t>
            </a:r>
          </a:p>
          <a:p>
            <a:pPr marL="533400" lvl="1" indent="0">
              <a:lnSpc>
                <a:spcPct val="100000"/>
              </a:lnSpc>
              <a:spcBef>
                <a:spcPts val="0"/>
              </a:spcBef>
              <a:buSzPts val="2400"/>
              <a:buNone/>
            </a:pPr>
            <a:endParaRPr lang="en-US" b="1" dirty="0">
              <a:latin typeface="Calibri" panose="020F0502020204030204" pitchFamily="34" charset="0"/>
              <a:cs typeface="Calibri" panose="020F0502020204030204" pitchFamily="34" charset="0"/>
            </a:endParaRPr>
          </a:p>
          <a:p>
            <a:pPr marL="76200" indent="0">
              <a:lnSpc>
                <a:spcPct val="100000"/>
              </a:lnSpc>
              <a:spcBef>
                <a:spcPts val="0"/>
              </a:spcBef>
              <a:buSzPts val="2400"/>
              <a:buNone/>
            </a:pPr>
            <a:r>
              <a:rPr lang="en-US" b="1" dirty="0">
                <a:latin typeface="Calibri" panose="020F0502020204030204" pitchFamily="34" charset="0"/>
                <a:cs typeface="Calibri" panose="020F0502020204030204" pitchFamily="34" charset="0"/>
              </a:rPr>
              <a:t>Examples of Housing Retention activities</a:t>
            </a:r>
          </a:p>
          <a:p>
            <a:pPr lvl="1"/>
            <a:r>
              <a:rPr lang="en-US" dirty="0">
                <a:latin typeface="Calibri" panose="020F0502020204030204" pitchFamily="34" charset="0"/>
                <a:cs typeface="Calibri" panose="020F0502020204030204" pitchFamily="34" charset="0"/>
              </a:rPr>
              <a:t>Identifying immediate, short-term needs.</a:t>
            </a:r>
          </a:p>
          <a:p>
            <a:pPr lvl="1"/>
            <a:r>
              <a:rPr lang="en-US" dirty="0">
                <a:latin typeface="Calibri" panose="020F0502020204030204" pitchFamily="34" charset="0"/>
                <a:cs typeface="Calibri" panose="020F0502020204030204" pitchFamily="34" charset="0"/>
              </a:rPr>
              <a:t>Strategizing opportunities for stabilizing clients/tenants that are at risk of losing their housing.</a:t>
            </a:r>
          </a:p>
          <a:p>
            <a:pPr lvl="1"/>
            <a:r>
              <a:rPr lang="en-US" dirty="0">
                <a:latin typeface="Calibri" panose="020F0502020204030204" pitchFamily="34" charset="0"/>
                <a:cs typeface="Calibri" panose="020F0502020204030204" pitchFamily="34" charset="0"/>
              </a:rPr>
              <a:t>Working with clients to develop and manage budget plans.</a:t>
            </a:r>
          </a:p>
          <a:p>
            <a:pPr lvl="1"/>
            <a:r>
              <a:rPr lang="en-US" dirty="0">
                <a:latin typeface="Calibri" panose="020F0502020204030204" pitchFamily="34" charset="0"/>
                <a:cs typeface="Calibri" panose="020F0502020204030204" pitchFamily="34" charset="0"/>
              </a:rPr>
              <a:t>Providing training and referrals for education around financial wellness and life skills.</a:t>
            </a:r>
          </a:p>
          <a:p>
            <a:pPr lvl="1"/>
            <a:r>
              <a:rPr lang="en-US" dirty="0">
                <a:latin typeface="Calibri" panose="020F0502020204030204" pitchFamily="34" charset="0"/>
                <a:cs typeface="Calibri" panose="020F0502020204030204" pitchFamily="34" charset="0"/>
              </a:rPr>
              <a:t>Facilitating positive relationships with clients and landlords.</a:t>
            </a:r>
          </a:p>
          <a:p>
            <a:pPr lvl="1"/>
            <a:r>
              <a:rPr lang="en-US" dirty="0">
                <a:latin typeface="Calibri" panose="020F0502020204030204" pitchFamily="34" charset="0"/>
                <a:cs typeface="Calibri" panose="020F0502020204030204" pitchFamily="34" charset="0"/>
              </a:rPr>
              <a:t>Advocating and assisting clients in accessing community resources and support services to increase their housing stability.</a:t>
            </a:r>
          </a:p>
          <a:p>
            <a:pPr lvl="1"/>
            <a:r>
              <a:rPr lang="en-US" dirty="0">
                <a:latin typeface="Calibri" panose="020F0502020204030204" pitchFamily="34" charset="0"/>
                <a:cs typeface="Calibri" panose="020F0502020204030204" pitchFamily="34" charset="0"/>
              </a:rPr>
              <a:t>Connecting with other community services.</a:t>
            </a:r>
          </a:p>
        </p:txBody>
      </p:sp>
    </p:spTree>
    <p:extLst>
      <p:ext uri="{BB962C8B-B14F-4D97-AF65-F5344CB8AC3E}">
        <p14:creationId xmlns:p14="http://schemas.microsoft.com/office/powerpoint/2010/main" val="19444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4c90fc3a94_0_0"/>
          <p:cNvSpPr txBox="1">
            <a:spLocks noGrp="1"/>
          </p:cNvSpPr>
          <p:nvPr>
            <p:ph type="title"/>
          </p:nvPr>
        </p:nvSpPr>
        <p:spPr>
          <a:xfrm>
            <a:off x="2555630" y="2299464"/>
            <a:ext cx="7948247" cy="615674"/>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t>People with Lived/Living Experience</a:t>
            </a:r>
            <a:endParaRPr dirty="0"/>
          </a:p>
        </p:txBody>
      </p:sp>
      <p:sp>
        <p:nvSpPr>
          <p:cNvPr id="81" name="Google Shape;81;g24c90fc3a94_0_0"/>
          <p:cNvSpPr txBox="1">
            <a:spLocks noGrp="1"/>
          </p:cNvSpPr>
          <p:nvPr>
            <p:ph type="body" idx="1"/>
          </p:nvPr>
        </p:nvSpPr>
        <p:spPr>
          <a:xfrm>
            <a:off x="145366" y="3016738"/>
            <a:ext cx="11945034" cy="3688862"/>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Char char="•"/>
            </a:pPr>
            <a:r>
              <a:rPr lang="en-US" b="1" dirty="0">
                <a:latin typeface="Calibri" panose="020F0502020204030204" pitchFamily="34" charset="0"/>
                <a:cs typeface="Calibri" panose="020F0502020204030204" pitchFamily="34" charset="0"/>
              </a:rPr>
              <a:t>Projects or initiatives specific to organizations established by people with lived experience or directly support the development and or inclusion.</a:t>
            </a:r>
          </a:p>
          <a:p>
            <a:pPr marL="76200" lvl="0" indent="0" algn="l" rtl="0">
              <a:lnSpc>
                <a:spcPct val="100000"/>
              </a:lnSpc>
              <a:spcBef>
                <a:spcPts val="0"/>
              </a:spcBef>
              <a:spcAft>
                <a:spcPts val="0"/>
              </a:spcAft>
              <a:buSzPts val="2400"/>
              <a:buNone/>
            </a:pPr>
            <a:endParaRPr lang="en-US" dirty="0">
              <a:latin typeface="Calibri" panose="020F0502020204030204" pitchFamily="34" charset="0"/>
              <a:cs typeface="Calibri" panose="020F0502020204030204" pitchFamily="34" charset="0"/>
            </a:endParaRPr>
          </a:p>
          <a:p>
            <a:pPr marL="457200" lvl="0" indent="-381000" algn="l" rtl="0">
              <a:lnSpc>
                <a:spcPct val="100000"/>
              </a:lnSpc>
              <a:spcBef>
                <a:spcPts val="0"/>
              </a:spcBef>
              <a:spcAft>
                <a:spcPts val="0"/>
              </a:spcAft>
              <a:buSzPts val="2400"/>
              <a:buChar char="•"/>
            </a:pPr>
            <a:r>
              <a:rPr lang="en-US" dirty="0">
                <a:latin typeface="Calibri" panose="020F0502020204030204" pitchFamily="34" charset="0"/>
                <a:cs typeface="Calibri" panose="020F0502020204030204" pitchFamily="34" charset="0"/>
              </a:rPr>
              <a:t>Intended for organizations that focus on initiatives or programs specific to elevating people with lived experience of homelessness or lived expertise.</a:t>
            </a:r>
          </a:p>
          <a:p>
            <a:pPr lvl="1" indent="-381000">
              <a:lnSpc>
                <a:spcPct val="100000"/>
              </a:lnSpc>
              <a:spcBef>
                <a:spcPts val="0"/>
              </a:spcBef>
              <a:buSzPts val="2400"/>
            </a:pPr>
            <a:r>
              <a:rPr lang="en-US" dirty="0">
                <a:latin typeface="Calibri" panose="020F0502020204030204" pitchFamily="34" charset="0"/>
                <a:cs typeface="Calibri" panose="020F0502020204030204" pitchFamily="34" charset="0"/>
              </a:rPr>
              <a:t>This can include expanding leadership roles, decision making processes, etc.</a:t>
            </a:r>
          </a:p>
          <a:p>
            <a:pPr lvl="1" indent="-381000">
              <a:lnSpc>
                <a:spcPct val="100000"/>
              </a:lnSpc>
              <a:spcBef>
                <a:spcPts val="0"/>
              </a:spcBef>
              <a:buSzPts val="2400"/>
            </a:pPr>
            <a:r>
              <a:rPr lang="en-US" dirty="0">
                <a:latin typeface="Calibri" panose="020F0502020204030204" pitchFamily="34" charset="0"/>
                <a:cs typeface="Calibri" panose="020F0502020204030204" pitchFamily="34" charset="0"/>
              </a:rPr>
              <a:t>It can include proposals that address the Regional Plan priorities and designated activities</a:t>
            </a:r>
          </a:p>
          <a:p>
            <a:pPr lvl="1" indent="-381000">
              <a:lnSpc>
                <a:spcPct val="100000"/>
              </a:lnSpc>
              <a:spcBef>
                <a:spcPts val="0"/>
              </a:spcBef>
              <a:buSzPts val="2400"/>
            </a:pPr>
            <a:r>
              <a:rPr lang="en-US" dirty="0">
                <a:latin typeface="Calibri" panose="020F0502020204030204" pitchFamily="34" charset="0"/>
                <a:cs typeface="Calibri" panose="020F0502020204030204" pitchFamily="34" charset="0"/>
              </a:rPr>
              <a:t>It can be an organization established by someone with lived/living experience</a:t>
            </a:r>
          </a:p>
          <a:p>
            <a:pPr lvl="1" indent="-381000">
              <a:lnSpc>
                <a:spcPct val="100000"/>
              </a:lnSpc>
              <a:spcBef>
                <a:spcPts val="0"/>
              </a:spcBef>
              <a:buSzPts val="2400"/>
            </a:pPr>
            <a:endParaRPr lang="en-US" dirty="0">
              <a:latin typeface="Calibri" panose="020F0502020204030204" pitchFamily="34" charset="0"/>
              <a:cs typeface="Calibri" panose="020F0502020204030204" pitchFamily="34" charset="0"/>
            </a:endParaRPr>
          </a:p>
          <a:p>
            <a:pPr indent="-381000">
              <a:lnSpc>
                <a:spcPct val="100000"/>
              </a:lnSpc>
              <a:spcBef>
                <a:spcPts val="0"/>
              </a:spcBef>
              <a:buSzPts val="2400"/>
            </a:pPr>
            <a:r>
              <a:rPr lang="en-US" dirty="0">
                <a:latin typeface="Calibri" panose="020F0502020204030204" pitchFamily="34" charset="0"/>
                <a:cs typeface="Calibri" panose="020F0502020204030204" pitchFamily="34" charset="0"/>
              </a:rPr>
              <a:t>Up to 5% of available funding is carved out for these proposals. </a:t>
            </a:r>
          </a:p>
          <a:p>
            <a:pPr marL="76200" lvl="0" indent="0" algn="l" rtl="0">
              <a:lnSpc>
                <a:spcPct val="100000"/>
              </a:lnSpc>
              <a:spcBef>
                <a:spcPts val="0"/>
              </a:spcBef>
              <a:spcAft>
                <a:spcPts val="0"/>
              </a:spcAft>
              <a:buSzPts val="2400"/>
              <a:buNone/>
            </a:pPr>
            <a:endParaRPr lang="en-US" b="1" dirty="0"/>
          </a:p>
        </p:txBody>
      </p:sp>
    </p:spTree>
    <p:extLst>
      <p:ext uri="{BB962C8B-B14F-4D97-AF65-F5344CB8AC3E}">
        <p14:creationId xmlns:p14="http://schemas.microsoft.com/office/powerpoint/2010/main" val="120544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4c90fc3a94_0_0"/>
          <p:cNvSpPr txBox="1">
            <a:spLocks noGrp="1"/>
          </p:cNvSpPr>
          <p:nvPr>
            <p:ph type="title"/>
          </p:nvPr>
        </p:nvSpPr>
        <p:spPr>
          <a:xfrm>
            <a:off x="2555630" y="2299464"/>
            <a:ext cx="7948247" cy="615674"/>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Addressing Racial Equity</a:t>
            </a:r>
            <a:endParaRPr dirty="0"/>
          </a:p>
        </p:txBody>
      </p:sp>
      <p:sp>
        <p:nvSpPr>
          <p:cNvPr id="81" name="Google Shape;81;g24c90fc3a94_0_0"/>
          <p:cNvSpPr txBox="1">
            <a:spLocks noGrp="1"/>
          </p:cNvSpPr>
          <p:nvPr>
            <p:ph type="body" idx="1"/>
          </p:nvPr>
        </p:nvSpPr>
        <p:spPr>
          <a:xfrm>
            <a:off x="145366" y="3243384"/>
            <a:ext cx="11945034" cy="3462215"/>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Char char="•"/>
            </a:pPr>
            <a:r>
              <a:rPr lang="en-US" sz="1800" b="1" dirty="0">
                <a:latin typeface="Calibri" panose="020F0502020204030204" pitchFamily="34" charset="0"/>
                <a:cs typeface="Calibri" panose="020F0502020204030204" pitchFamily="34" charset="0"/>
              </a:rPr>
              <a:t>Projects or initiatives specific to the core principles of the Regional plan: Centering racial equity and social justice.</a:t>
            </a:r>
          </a:p>
          <a:p>
            <a:pPr marL="457200" lvl="0" indent="-381000" algn="l" rtl="0">
              <a:lnSpc>
                <a:spcPct val="100000"/>
              </a:lnSpc>
              <a:spcBef>
                <a:spcPts val="0"/>
              </a:spcBef>
              <a:spcAft>
                <a:spcPts val="0"/>
              </a:spcAft>
              <a:buSzPts val="2400"/>
              <a:buChar char="•"/>
            </a:pPr>
            <a:endParaRPr lang="en-US" sz="1800" dirty="0">
              <a:latin typeface="Calibri" panose="020F0502020204030204" pitchFamily="34" charset="0"/>
              <a:cs typeface="Calibri" panose="020F0502020204030204" pitchFamily="34" charset="0"/>
            </a:endParaRPr>
          </a:p>
          <a:p>
            <a:pPr marL="457200" lvl="0" indent="-381000" algn="l" rtl="0">
              <a:lnSpc>
                <a:spcPct val="100000"/>
              </a:lnSpc>
              <a:spcBef>
                <a:spcPts val="0"/>
              </a:spcBef>
              <a:spcAft>
                <a:spcPts val="0"/>
              </a:spcAft>
              <a:buSzPts val="2400"/>
              <a:buChar char="•"/>
            </a:pPr>
            <a:r>
              <a:rPr lang="en-US" sz="1800" dirty="0">
                <a:latin typeface="Calibri" panose="020F0502020204030204" pitchFamily="34" charset="0"/>
                <a:cs typeface="Calibri" panose="020F0502020204030204" pitchFamily="34" charset="0"/>
              </a:rPr>
              <a:t>Projects or initiatives specific to the </a:t>
            </a:r>
            <a:r>
              <a:rPr lang="en-US" sz="1800" dirty="0" err="1">
                <a:latin typeface="Calibri" panose="020F0502020204030204" pitchFamily="34" charset="0"/>
                <a:cs typeface="Calibri" panose="020F0502020204030204" pitchFamily="34" charset="0"/>
              </a:rPr>
              <a:t>CoC</a:t>
            </a:r>
            <a:r>
              <a:rPr lang="en-US" sz="1800" dirty="0">
                <a:latin typeface="Calibri" panose="020F0502020204030204" pitchFamily="34" charset="0"/>
                <a:cs typeface="Calibri" panose="020F0502020204030204" pitchFamily="34" charset="0"/>
              </a:rPr>
              <a:t> Action Plan:  Addressing Homelessness Among Black San Diegans.</a:t>
            </a:r>
          </a:p>
          <a:p>
            <a:pPr marL="76200" lvl="0" indent="0" algn="l" rtl="0">
              <a:lnSpc>
                <a:spcPct val="100000"/>
              </a:lnSpc>
              <a:spcBef>
                <a:spcPts val="0"/>
              </a:spcBef>
              <a:spcAft>
                <a:spcPts val="0"/>
              </a:spcAft>
              <a:buSzPts val="2400"/>
              <a:buNone/>
            </a:pPr>
            <a:endParaRPr lang="en-US" sz="1800" dirty="0">
              <a:latin typeface="Calibri" panose="020F0502020204030204" pitchFamily="34" charset="0"/>
              <a:cs typeface="Calibri" panose="020F0502020204030204" pitchFamily="34" charset="0"/>
            </a:endParaRPr>
          </a:p>
          <a:p>
            <a:pPr lvl="0" indent="-381000">
              <a:lnSpc>
                <a:spcPct val="100000"/>
              </a:lnSpc>
              <a:spcBef>
                <a:spcPts val="0"/>
              </a:spcBef>
              <a:buSzPts val="2400"/>
            </a:pPr>
            <a:r>
              <a:rPr lang="en-US" sz="1800" dirty="0">
                <a:latin typeface="Calibri" panose="020F0502020204030204" pitchFamily="34" charset="0"/>
                <a:cs typeface="Calibri" panose="020F0502020204030204" pitchFamily="34" charset="0"/>
              </a:rPr>
              <a:t>Initiatives or projects that address supports the homeless system of care centering equity, addressing racial disparities, dismantling racist policies, and ensuring equitable response to those experiencing homelessness.</a:t>
            </a:r>
          </a:p>
          <a:p>
            <a:pPr marL="76200" lvl="0" indent="0">
              <a:lnSpc>
                <a:spcPct val="100000"/>
              </a:lnSpc>
              <a:spcBef>
                <a:spcPts val="0"/>
              </a:spcBef>
              <a:buSzPts val="2400"/>
              <a:buNone/>
            </a:pPr>
            <a:endParaRPr lang="en-US" sz="1800" dirty="0">
              <a:latin typeface="Calibri" panose="020F0502020204030204" pitchFamily="34" charset="0"/>
              <a:cs typeface="Calibri" panose="020F0502020204030204" pitchFamily="34" charset="0"/>
            </a:endParaRPr>
          </a:p>
          <a:p>
            <a:pPr indent="-381000">
              <a:lnSpc>
                <a:spcPct val="100000"/>
              </a:lnSpc>
              <a:spcBef>
                <a:spcPts val="0"/>
              </a:spcBef>
              <a:buSzPts val="2400"/>
            </a:pPr>
            <a:r>
              <a:rPr lang="en-US" sz="1800" dirty="0">
                <a:latin typeface="Calibri" panose="020F0502020204030204" pitchFamily="34" charset="0"/>
                <a:cs typeface="Calibri" panose="020F0502020204030204" pitchFamily="34" charset="0"/>
              </a:rPr>
              <a:t>Up to 5% of available funding is carved out for these proposals. </a:t>
            </a:r>
          </a:p>
          <a:p>
            <a:pPr marL="76200" lvl="0" indent="0" algn="l" rtl="0">
              <a:lnSpc>
                <a:spcPct val="100000"/>
              </a:lnSpc>
              <a:spcBef>
                <a:spcPts val="0"/>
              </a:spcBef>
              <a:spcAft>
                <a:spcPts val="0"/>
              </a:spcAft>
              <a:buSzPts val="2400"/>
              <a:buNone/>
            </a:pPr>
            <a:endParaRPr lang="en-US" b="1" dirty="0"/>
          </a:p>
        </p:txBody>
      </p:sp>
    </p:spTree>
    <p:extLst>
      <p:ext uri="{BB962C8B-B14F-4D97-AF65-F5344CB8AC3E}">
        <p14:creationId xmlns:p14="http://schemas.microsoft.com/office/powerpoint/2010/main" val="342306599"/>
      </p:ext>
    </p:extLst>
  </p:cSld>
  <p:clrMapOvr>
    <a:masterClrMapping/>
  </p:clrMapOvr>
</p:sld>
</file>

<file path=ppt/theme/theme1.xml><?xml version="1.0" encoding="utf-8"?>
<a:theme xmlns:a="http://schemas.openxmlformats.org/drawingml/2006/main" name="Ocean 16x9">
  <a:themeElements>
    <a:clrScheme name="RTHF">
      <a:dk1>
        <a:srgbClr val="343433"/>
      </a:dk1>
      <a:lt1>
        <a:srgbClr val="FFFFFF"/>
      </a:lt1>
      <a:dk2>
        <a:srgbClr val="44546A"/>
      </a:dk2>
      <a:lt2>
        <a:srgbClr val="E7E6E6"/>
      </a:lt2>
      <a:accent1>
        <a:srgbClr val="21618B"/>
      </a:accent1>
      <a:accent2>
        <a:srgbClr val="3D6E73"/>
      </a:accent2>
      <a:accent3>
        <a:srgbClr val="A5BD83"/>
      </a:accent3>
      <a:accent4>
        <a:srgbClr val="EEBA3C"/>
      </a:accent4>
      <a:accent5>
        <a:srgbClr val="1A2D41"/>
      </a:accent5>
      <a:accent6>
        <a:srgbClr val="E0E1DD"/>
      </a:accent6>
      <a:hlink>
        <a:srgbClr val="0073AF"/>
      </a:hlink>
      <a:folHlink>
        <a:srgbClr val="912A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cean">
      <a:dk1>
        <a:srgbClr val="000000"/>
      </a:dk1>
      <a:lt1>
        <a:srgbClr val="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1610</Words>
  <Application>Microsoft Office PowerPoint</Application>
  <PresentationFormat>Widescreen</PresentationFormat>
  <Paragraphs>219</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Libre Franklin</vt:lpstr>
      <vt:lpstr>Roboto</vt:lpstr>
      <vt:lpstr>Libre Franklin Medium</vt:lpstr>
      <vt:lpstr>Arial</vt:lpstr>
      <vt:lpstr>Georgia</vt:lpstr>
      <vt:lpstr>Calibri</vt:lpstr>
      <vt:lpstr>Times New Roman</vt:lpstr>
      <vt:lpstr>Ocean 16x9</vt:lpstr>
      <vt:lpstr>Super Notice Of Funding Opportunity  (SNOFO)  FY 23 Webinar Wednesday, October 11, 2023    </vt:lpstr>
      <vt:lpstr>Agenda </vt:lpstr>
      <vt:lpstr>PowerPoint Presentation</vt:lpstr>
      <vt:lpstr>PowerPoint Presentation</vt:lpstr>
      <vt:lpstr>Outreach with Diversion Focused Practices</vt:lpstr>
      <vt:lpstr>Permanent Housing</vt:lpstr>
      <vt:lpstr>Housing Retention</vt:lpstr>
      <vt:lpstr>People with Lived/Living Experience</vt:lpstr>
      <vt:lpstr>Addressing Racial Equity</vt:lpstr>
      <vt:lpstr>Collaboration &amp; Leveraging Funds </vt:lpstr>
      <vt:lpstr>ZoomGrants (ZG)</vt:lpstr>
      <vt:lpstr>PowerPoint Presentation</vt:lpstr>
      <vt:lpstr> QA slides have been replaced with an updated FAQ</vt:lpstr>
      <vt:lpstr>RTFH Website https://www.rtfhsd.org/funding/super-notice-of-funding-opportunity-snofo/  Please check the website for updates and FAQs.    Questions can be sent to grants@rtfhsd.org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Notice Of Funding Opportunity  (SNOFO)  FY 23 Webinar Wednesday, October 11, 2023</dc:title>
  <dc:creator>Tamera Kohler</dc:creator>
  <cp:lastModifiedBy>Lahela Mattox</cp:lastModifiedBy>
  <cp:revision>8</cp:revision>
  <dcterms:created xsi:type="dcterms:W3CDTF">2022-01-26T17:25:22Z</dcterms:created>
  <dcterms:modified xsi:type="dcterms:W3CDTF">2023-10-18T00:26:56Z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