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5143500" type="screen16x9"/>
  <p:notesSz cx="6858000" cy="9144000"/>
  <p:embeddedFontLst>
    <p:embeddedFont>
      <p:font typeface="Lato" panose="020B0604020202020204" charset="0"/>
      <p:regular r:id="rId18"/>
      <p:bold r:id="rId19"/>
      <p:italic r:id="rId20"/>
      <p:boldItalic r:id="rId21"/>
    </p:embeddedFont>
    <p:embeddedFont>
      <p:font typeface="Montserrat" panose="020B0604020202020204" charset="0"/>
      <p:regular r:id="rId22"/>
      <p:bold r:id="rId23"/>
      <p:italic r:id="rId24"/>
      <p:boldItalic r:id="rId25"/>
    </p:embeddedFont>
    <p:embeddedFont>
      <p:font typeface="Proxima Nova" panose="020B0604020202020204" charset="0"/>
      <p:regular r:id="rId26"/>
      <p:bold r:id="rId27"/>
      <p:italic r:id="rId28"/>
      <p:boldItalic r:id="rId2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33" roundtripDataSignature="AMtx7miogUmouj1nlUGIoN1QxebeMvxGZ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42" d="100"/>
          <a:sy n="142" d="100"/>
        </p:scale>
        <p:origin x="714" y="11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font" Target="fonts/font1.fntdata"/><Relationship Id="rId26" Type="http://schemas.openxmlformats.org/officeDocument/2006/relationships/font" Target="fonts/font9.fntdata"/><Relationship Id="rId3" Type="http://schemas.openxmlformats.org/officeDocument/2006/relationships/slide" Target="slides/slide2.xml"/><Relationship Id="rId21" Type="http://schemas.openxmlformats.org/officeDocument/2006/relationships/font" Target="fonts/font4.fntdata"/><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5" Type="http://schemas.openxmlformats.org/officeDocument/2006/relationships/font" Target="fonts/font8.fntdata"/><Relationship Id="rId33" Type="http://customschemas.google.com/relationships/presentationmetadata" Target="meta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3.fntdata"/><Relationship Id="rId29" Type="http://schemas.openxmlformats.org/officeDocument/2006/relationships/font" Target="fonts/font12.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7.fntdata"/><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6.fntdata"/><Relationship Id="rId28" Type="http://schemas.openxmlformats.org/officeDocument/2006/relationships/font" Target="fonts/font11.fntdata"/><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5.fntdata"/><Relationship Id="rId27" Type="http://schemas.openxmlformats.org/officeDocument/2006/relationships/font" Target="fonts/font10.fntdata"/><Relationship Id="rId35" Type="http://schemas.openxmlformats.org/officeDocument/2006/relationships/viewProps" Target="view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3" Type="http://schemas.openxmlformats.org/officeDocument/2006/relationships/hyperlink" Target="https://docs.google.com/spreadsheets/d/1WXK17s-fHyP6BoVvj0dVlbgkmo6OQ5jY/edit?usp=drive_link&amp;ouid=101776951164154843690&amp;rtpof=true&amp;sd=true" TargetMode="External"/><Relationship Id="rId2" Type="http://schemas.openxmlformats.org/officeDocument/2006/relationships/slide" Target="../slides/slide15.xml"/><Relationship Id="rId1" Type="http://schemas.openxmlformats.org/officeDocument/2006/relationships/notesMaster" Target="../notesMasters/notesMaster1.xml"/><Relationship Id="rId5" Type="http://schemas.openxmlformats.org/officeDocument/2006/relationships/hyperlink" Target="https://drive.google.com/file/d/1DEDlZflAqyyu4tybtH48-LH3mb-mHUtu/view?usp=drive_link" TargetMode="External"/><Relationship Id="rId4" Type="http://schemas.openxmlformats.org/officeDocument/2006/relationships/hyperlink" Target="https://docs.google.com/document/d/1FHr8AT1iB5e9-6Sa18JG6Fq6jHCB5gIh/edit?usp=drive_link&amp;ouid=101776951164154843690&amp;rtpof=true&amp;sd=true"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
        <p:cNvGrpSpPr/>
        <p:nvPr/>
      </p:nvGrpSpPr>
      <p:grpSpPr>
        <a:xfrm>
          <a:off x="0" y="0"/>
          <a:ext cx="0" cy="0"/>
          <a:chOff x="0" y="0"/>
          <a:chExt cx="0" cy="0"/>
        </a:xfrm>
      </p:grpSpPr>
      <p:sp>
        <p:nvSpPr>
          <p:cNvPr id="53" name="Google Shape;53;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4" name="Google Shape;54;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81" name="Google Shape;181;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93" name="Google Shape;193;p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4"/>
        <p:cNvGrpSpPr/>
        <p:nvPr/>
      </p:nvGrpSpPr>
      <p:grpSpPr>
        <a:xfrm>
          <a:off x="0" y="0"/>
          <a:ext cx="0" cy="0"/>
          <a:chOff x="0" y="0"/>
          <a:chExt cx="0" cy="0"/>
        </a:xfrm>
      </p:grpSpPr>
      <p:sp>
        <p:nvSpPr>
          <p:cNvPr id="205" name="Google Shape;205;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06" name="Google Shape;206;p1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Google Shape;212;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13" name="Google Shape;213;p1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
        <p:cNvGrpSpPr/>
        <p:nvPr/>
      </p:nvGrpSpPr>
      <p:grpSpPr>
        <a:xfrm>
          <a:off x="0" y="0"/>
          <a:ext cx="0" cy="0"/>
          <a:chOff x="0" y="0"/>
          <a:chExt cx="0" cy="0"/>
        </a:xfrm>
      </p:grpSpPr>
      <p:sp>
        <p:nvSpPr>
          <p:cNvPr id="224" name="Google Shape;224;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25" name="Google Shape;225;p1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8"/>
        <p:cNvGrpSpPr/>
        <p:nvPr/>
      </p:nvGrpSpPr>
      <p:grpSpPr>
        <a:xfrm>
          <a:off x="0" y="0"/>
          <a:ext cx="0" cy="0"/>
          <a:chOff x="0" y="0"/>
          <a:chExt cx="0" cy="0"/>
        </a:xfrm>
      </p:grpSpPr>
      <p:sp>
        <p:nvSpPr>
          <p:cNvPr id="239" name="Google Shape;239;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40" name="Google Shape;240;p1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b="1"/>
              <a:t>Links for pasting in the chat</a:t>
            </a:r>
            <a:endParaRPr b="1"/>
          </a:p>
          <a:p>
            <a:pPr marL="0" lvl="0" indent="0" algn="l" rtl="0">
              <a:lnSpc>
                <a:spcPct val="100000"/>
              </a:lnSpc>
              <a:spcBef>
                <a:spcPts val="0"/>
              </a:spcBef>
              <a:spcAft>
                <a:spcPts val="0"/>
              </a:spcAft>
              <a:buSzPts val="1100"/>
              <a:buNone/>
            </a:pPr>
            <a:r>
              <a:rPr lang="en-US"/>
              <a:t>RFP:</a:t>
            </a:r>
            <a:endParaRPr/>
          </a:p>
          <a:p>
            <a:pPr marL="0" lvl="0" indent="0" algn="l" rtl="0">
              <a:lnSpc>
                <a:spcPct val="100000"/>
              </a:lnSpc>
              <a:spcBef>
                <a:spcPts val="0"/>
              </a:spcBef>
              <a:spcAft>
                <a:spcPts val="0"/>
              </a:spcAft>
              <a:buSzPts val="1100"/>
              <a:buNone/>
            </a:pPr>
            <a:endParaRPr/>
          </a:p>
          <a:p>
            <a:pPr marL="0" lvl="0" indent="0" algn="l" rtl="0">
              <a:lnSpc>
                <a:spcPct val="100000"/>
              </a:lnSpc>
              <a:spcBef>
                <a:spcPts val="0"/>
              </a:spcBef>
              <a:spcAft>
                <a:spcPts val="0"/>
              </a:spcAft>
              <a:buSzPts val="1100"/>
              <a:buNone/>
            </a:pPr>
            <a:r>
              <a:rPr lang="en-US"/>
              <a:t>RFP Application Template:</a:t>
            </a:r>
            <a:endParaRPr/>
          </a:p>
          <a:p>
            <a:pPr marL="0" lvl="0" indent="0" algn="l" rtl="0">
              <a:lnSpc>
                <a:spcPct val="100000"/>
              </a:lnSpc>
              <a:spcBef>
                <a:spcPts val="0"/>
              </a:spcBef>
              <a:spcAft>
                <a:spcPts val="0"/>
              </a:spcAft>
              <a:buSzPts val="1100"/>
              <a:buNone/>
            </a:pPr>
            <a:endParaRPr/>
          </a:p>
          <a:p>
            <a:pPr marL="0" lvl="0" indent="0" algn="l" rtl="0">
              <a:lnSpc>
                <a:spcPct val="100000"/>
              </a:lnSpc>
              <a:spcBef>
                <a:spcPts val="0"/>
              </a:spcBef>
              <a:spcAft>
                <a:spcPts val="0"/>
              </a:spcAft>
              <a:buSzPts val="1100"/>
              <a:buNone/>
            </a:pPr>
            <a:r>
              <a:rPr lang="en-US"/>
              <a:t>Budget Template: </a:t>
            </a:r>
            <a:r>
              <a:rPr lang="en-US" u="sng">
                <a:solidFill>
                  <a:schemeClr val="hlink"/>
                </a:solidFill>
                <a:hlinkClick r:id="rId3"/>
              </a:rPr>
              <a:t>https://docs.google.com/spreadsheets/d/1WXK17s-fHyP6BoVvj0dVlbgkmo6OQ5jY/edit?usp=drive_link&amp;ouid=101776951164154843690&amp;rtpof=true&amp;sd=true</a:t>
            </a:r>
            <a:endParaRPr/>
          </a:p>
          <a:p>
            <a:pPr marL="0" lvl="0" indent="0" algn="l" rtl="0">
              <a:lnSpc>
                <a:spcPct val="100000"/>
              </a:lnSpc>
              <a:spcBef>
                <a:spcPts val="0"/>
              </a:spcBef>
              <a:spcAft>
                <a:spcPts val="0"/>
              </a:spcAft>
              <a:buSzPts val="1100"/>
              <a:buNone/>
            </a:pPr>
            <a:r>
              <a:rPr lang="en-US"/>
              <a:t>Threshold Review Checklist: </a:t>
            </a:r>
            <a:r>
              <a:rPr lang="en-US" u="sng">
                <a:solidFill>
                  <a:schemeClr val="hlink"/>
                </a:solidFill>
                <a:hlinkClick r:id="rId4"/>
              </a:rPr>
              <a:t>https://docs.google.com/document/d/1FHr8AT1iB5e9-6Sa18JG6Fq6jHCB5gIh/edit?usp=drive_link&amp;ouid=101776951164154843690&amp;rtpof=true&amp;sd=true</a:t>
            </a:r>
            <a:r>
              <a:rPr lang="en-US"/>
              <a:t> </a:t>
            </a:r>
            <a:endParaRPr/>
          </a:p>
          <a:p>
            <a:pPr marL="0" lvl="0" indent="0" algn="l" rtl="0">
              <a:lnSpc>
                <a:spcPct val="100000"/>
              </a:lnSpc>
              <a:spcBef>
                <a:spcPts val="0"/>
              </a:spcBef>
              <a:spcAft>
                <a:spcPts val="0"/>
              </a:spcAft>
              <a:buSzPts val="1100"/>
              <a:buNone/>
            </a:pPr>
            <a:r>
              <a:rPr lang="en-US"/>
              <a:t>YHDP Round 8 HUD NOFO (FY23): </a:t>
            </a:r>
            <a:r>
              <a:rPr lang="en-US" u="sng">
                <a:solidFill>
                  <a:schemeClr val="hlink"/>
                </a:solidFill>
                <a:hlinkClick r:id="rId4"/>
              </a:rPr>
              <a:t>https://docs.google.com/document/d/1FHr8AT1iB5e9-6Sa18JG6Fq6jHCB5gIh/edit?usp=drive_link&amp;ouid=101776951164154843690&amp;rtpof=true&amp;sd=true</a:t>
            </a:r>
            <a:r>
              <a:rPr lang="en-US"/>
              <a:t> </a:t>
            </a:r>
            <a:br>
              <a:rPr lang="en-US"/>
            </a:br>
            <a:r>
              <a:rPr lang="en-US"/>
              <a:t>YHDP Round 8 HUD NOFO Appenix A: </a:t>
            </a:r>
            <a:r>
              <a:rPr lang="en-US" u="sng">
                <a:solidFill>
                  <a:schemeClr val="hlink"/>
                </a:solidFill>
                <a:hlinkClick r:id="rId5"/>
              </a:rPr>
              <a:t>https://drive.google.com/file/d/1DEDlZflAqyyu4tybtH48-LH3mb-mHUtu/view?usp=drive_link</a:t>
            </a:r>
            <a:r>
              <a:rPr lang="en-US"/>
              <a:t>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2" name="Google Shape;72;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457200" lvl="0" indent="-298450" algn="l" rtl="0">
              <a:lnSpc>
                <a:spcPct val="100000"/>
              </a:lnSpc>
              <a:spcBef>
                <a:spcPts val="0"/>
              </a:spcBef>
              <a:spcAft>
                <a:spcPts val="0"/>
              </a:spcAft>
              <a:buSzPts val="1100"/>
              <a:buChar char="●"/>
            </a:pPr>
            <a:r>
              <a:rPr lang="en-US" sz="1100"/>
              <a:t>In San Diego, the YHDP initiative is steered by the Regional Task Force on Homelessness (RTFH), which acts as the primary grant recipient. RTFH is tasked with overseeing implementation and managing subrecipient agreements with organizations chosen to deliver services.</a:t>
            </a:r>
            <a:endParaRPr/>
          </a:p>
          <a:p>
            <a:pPr marL="457200" lvl="0" indent="-228600" algn="l" rtl="0">
              <a:lnSpc>
                <a:spcPct val="100000"/>
              </a:lnSpc>
              <a:spcBef>
                <a:spcPts val="0"/>
              </a:spcBef>
              <a:spcAft>
                <a:spcPts val="0"/>
              </a:spcAft>
              <a:buSzPts val="1100"/>
              <a:buNone/>
            </a:pPr>
            <a:endParaRPr/>
          </a:p>
          <a:p>
            <a:pPr marL="457200" lvl="0" indent="-298450" algn="l" rtl="0">
              <a:lnSpc>
                <a:spcPct val="100000"/>
              </a:lnSpc>
              <a:spcBef>
                <a:spcPts val="0"/>
              </a:spcBef>
              <a:spcAft>
                <a:spcPts val="0"/>
              </a:spcAft>
              <a:buSzPts val="1100"/>
              <a:buChar char="●"/>
            </a:pPr>
            <a:r>
              <a:rPr lang="en-US" sz="1100"/>
              <a:t>Eligible applicants span nonprofits, local and state governments, and tribal entities. However, for-profit entities are not eligible, ensuring that funding prioritizes mission-driven and community-anchored organizations.</a:t>
            </a:r>
            <a:endParaRPr/>
          </a:p>
          <a:p>
            <a:pPr marL="457200" lvl="0" indent="-228600" algn="l" rtl="0">
              <a:lnSpc>
                <a:spcPct val="100000"/>
              </a:lnSpc>
              <a:spcBef>
                <a:spcPts val="0"/>
              </a:spcBef>
              <a:spcAft>
                <a:spcPts val="0"/>
              </a:spcAft>
              <a:buSzPts val="1100"/>
              <a:buNone/>
            </a:pPr>
            <a:endParaRPr/>
          </a:p>
          <a:p>
            <a:pPr marL="457200" lvl="0" indent="-298450" algn="l" rtl="0">
              <a:lnSpc>
                <a:spcPct val="100000"/>
              </a:lnSpc>
              <a:spcBef>
                <a:spcPts val="0"/>
              </a:spcBef>
              <a:spcAft>
                <a:spcPts val="0"/>
              </a:spcAft>
              <a:buSzPts val="1100"/>
              <a:buChar char="●"/>
            </a:pPr>
            <a:r>
              <a:rPr lang="en-US" sz="1100"/>
              <a:t>Importantly, San Diego's YHDP response was shaped through a collaborative process, involving stakeholders across sectors. Together, they built a shared mission and outlined youth-centered priorities. The result is a coordinated system designed to meet the specific needs of young people experiencing homelessness in the region.</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3" name="Google Shape;103;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0" name="Google Shape;110;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20" name="Google Shape;120;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457200" lvl="0" indent="-298450" algn="l" rtl="0">
              <a:lnSpc>
                <a:spcPct val="100000"/>
              </a:lnSpc>
              <a:spcBef>
                <a:spcPts val="0"/>
              </a:spcBef>
              <a:spcAft>
                <a:spcPts val="0"/>
              </a:spcAft>
              <a:buSzPts val="1100"/>
              <a:buChar char="●"/>
            </a:pPr>
            <a:r>
              <a:rPr lang="en-US" sz="1100"/>
              <a:t>In San Diego, the YHDP initiative is steered by the Regional Task Force on Homelessness (RTFH), which acts as the primary grant recipient. RTFH is tasked with overseeing implementation and managing subrecipient agreements with organizations chosen to deliver services.</a:t>
            </a:r>
            <a:endParaRPr/>
          </a:p>
          <a:p>
            <a:pPr marL="457200" lvl="0" indent="-228600" algn="l" rtl="0">
              <a:lnSpc>
                <a:spcPct val="100000"/>
              </a:lnSpc>
              <a:spcBef>
                <a:spcPts val="0"/>
              </a:spcBef>
              <a:spcAft>
                <a:spcPts val="0"/>
              </a:spcAft>
              <a:buSzPts val="1100"/>
              <a:buNone/>
            </a:pPr>
            <a:endParaRPr/>
          </a:p>
          <a:p>
            <a:pPr marL="457200" lvl="0" indent="-298450" algn="l" rtl="0">
              <a:lnSpc>
                <a:spcPct val="100000"/>
              </a:lnSpc>
              <a:spcBef>
                <a:spcPts val="0"/>
              </a:spcBef>
              <a:spcAft>
                <a:spcPts val="0"/>
              </a:spcAft>
              <a:buSzPts val="1100"/>
              <a:buChar char="●"/>
            </a:pPr>
            <a:r>
              <a:rPr lang="en-US" sz="1100"/>
              <a:t>Eligible applicants span nonprofits, local and state governments, and tribal entities. However, for-profit entities are not eligible, ensuring that funding prioritizes mission-driven and community-anchored organizations.</a:t>
            </a:r>
            <a:endParaRPr/>
          </a:p>
          <a:p>
            <a:pPr marL="457200" lvl="0" indent="-228600" algn="l" rtl="0">
              <a:lnSpc>
                <a:spcPct val="100000"/>
              </a:lnSpc>
              <a:spcBef>
                <a:spcPts val="0"/>
              </a:spcBef>
              <a:spcAft>
                <a:spcPts val="0"/>
              </a:spcAft>
              <a:buSzPts val="1100"/>
              <a:buNone/>
            </a:pPr>
            <a:endParaRPr/>
          </a:p>
          <a:p>
            <a:pPr marL="457200" lvl="0" indent="-298450" algn="l" rtl="0">
              <a:lnSpc>
                <a:spcPct val="100000"/>
              </a:lnSpc>
              <a:spcBef>
                <a:spcPts val="0"/>
              </a:spcBef>
              <a:spcAft>
                <a:spcPts val="0"/>
              </a:spcAft>
              <a:buSzPts val="1100"/>
              <a:buChar char="●"/>
            </a:pPr>
            <a:r>
              <a:rPr lang="en-US" sz="1100"/>
              <a:t>Importantly, San Diego's YHDP response was shaped through a collaborative process, involving stakeholders across sectors. Together, they built a shared mission and outlined youth-centered priorities. The result is a coordinated system designed to meet the specific needs of young people experiencing homelessness in the region.</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41" name="Google Shape;141;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dirty="0"/>
              <a:t>88 HH any given time or 98 HH per year</a:t>
            </a:r>
            <a:endParaRP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52" name="Google Shape;152;p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66" name="Google Shape;166;p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0"/>
        <p:cNvGrpSpPr/>
        <p:nvPr/>
      </p:nvGrpSpPr>
      <p:grpSpPr>
        <a:xfrm>
          <a:off x="0" y="0"/>
          <a:ext cx="0" cy="0"/>
          <a:chOff x="0" y="0"/>
          <a:chExt cx="0" cy="0"/>
        </a:xfrm>
      </p:grpSpPr>
      <p:sp>
        <p:nvSpPr>
          <p:cNvPr id="11" name="Google Shape;11;p17"/>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5200"/>
              <a:buNone/>
              <a:defRPr sz="5200">
                <a:latin typeface="Arial"/>
                <a:ea typeface="Arial"/>
                <a:cs typeface="Arial"/>
                <a:sym typeface="Arial"/>
              </a:defRPr>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2" name="Google Shape;12;p17"/>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3" name="Google Shape;13;p1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6"/>
        <p:cNvGrpSpPr/>
        <p:nvPr/>
      </p:nvGrpSpPr>
      <p:grpSpPr>
        <a:xfrm>
          <a:off x="0" y="0"/>
          <a:ext cx="0" cy="0"/>
          <a:chOff x="0" y="0"/>
          <a:chExt cx="0" cy="0"/>
        </a:xfrm>
      </p:grpSpPr>
      <p:sp>
        <p:nvSpPr>
          <p:cNvPr id="47" name="Google Shape;47;p26"/>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8" name="Google Shape;48;p26"/>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rm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0"/>
              </a:spcBef>
              <a:spcAft>
                <a:spcPts val="0"/>
              </a:spcAft>
              <a:buSzPts val="1400"/>
              <a:buChar char="○"/>
              <a:defRPr/>
            </a:lvl2pPr>
            <a:lvl3pPr marL="1371600" lvl="2" indent="-317500" algn="ctr">
              <a:lnSpc>
                <a:spcPct val="115000"/>
              </a:lnSpc>
              <a:spcBef>
                <a:spcPts val="0"/>
              </a:spcBef>
              <a:spcAft>
                <a:spcPts val="0"/>
              </a:spcAft>
              <a:buSzPts val="1400"/>
              <a:buChar char="■"/>
              <a:defRPr/>
            </a:lvl3pPr>
            <a:lvl4pPr marL="1828800" lvl="3" indent="-317500" algn="ctr">
              <a:lnSpc>
                <a:spcPct val="115000"/>
              </a:lnSpc>
              <a:spcBef>
                <a:spcPts val="0"/>
              </a:spcBef>
              <a:spcAft>
                <a:spcPts val="0"/>
              </a:spcAft>
              <a:buSzPts val="1400"/>
              <a:buChar char="●"/>
              <a:defRPr/>
            </a:lvl4pPr>
            <a:lvl5pPr marL="2286000" lvl="4" indent="-317500" algn="ctr">
              <a:lnSpc>
                <a:spcPct val="115000"/>
              </a:lnSpc>
              <a:spcBef>
                <a:spcPts val="0"/>
              </a:spcBef>
              <a:spcAft>
                <a:spcPts val="0"/>
              </a:spcAft>
              <a:buSzPts val="1400"/>
              <a:buChar char="○"/>
              <a:defRPr/>
            </a:lvl5pPr>
            <a:lvl6pPr marL="2743200" lvl="5" indent="-317500" algn="ctr">
              <a:lnSpc>
                <a:spcPct val="115000"/>
              </a:lnSpc>
              <a:spcBef>
                <a:spcPts val="0"/>
              </a:spcBef>
              <a:spcAft>
                <a:spcPts val="0"/>
              </a:spcAft>
              <a:buSzPts val="1400"/>
              <a:buChar char="■"/>
              <a:defRPr/>
            </a:lvl6pPr>
            <a:lvl7pPr marL="3200400" lvl="6" indent="-317500" algn="ctr">
              <a:lnSpc>
                <a:spcPct val="115000"/>
              </a:lnSpc>
              <a:spcBef>
                <a:spcPts val="0"/>
              </a:spcBef>
              <a:spcAft>
                <a:spcPts val="0"/>
              </a:spcAft>
              <a:buSzPts val="1400"/>
              <a:buChar char="●"/>
              <a:defRPr/>
            </a:lvl7pPr>
            <a:lvl8pPr marL="3657600" lvl="7" indent="-317500" algn="ctr">
              <a:lnSpc>
                <a:spcPct val="115000"/>
              </a:lnSpc>
              <a:spcBef>
                <a:spcPts val="0"/>
              </a:spcBef>
              <a:spcAft>
                <a:spcPts val="0"/>
              </a:spcAft>
              <a:buSzPts val="1400"/>
              <a:buChar char="○"/>
              <a:defRPr/>
            </a:lvl8pPr>
            <a:lvl9pPr marL="4114800" lvl="8" indent="-317500" algn="ctr">
              <a:lnSpc>
                <a:spcPct val="115000"/>
              </a:lnSpc>
              <a:spcBef>
                <a:spcPts val="0"/>
              </a:spcBef>
              <a:spcAft>
                <a:spcPts val="0"/>
              </a:spcAft>
              <a:buSzPts val="1400"/>
              <a:buChar char="■"/>
              <a:defRPr/>
            </a:lvl9pPr>
          </a:lstStyle>
          <a:p>
            <a:endParaRPr/>
          </a:p>
        </p:txBody>
      </p:sp>
      <p:sp>
        <p:nvSpPr>
          <p:cNvPr id="49" name="Google Shape;49;p2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2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4"/>
        <p:cNvGrpSpPr/>
        <p:nvPr/>
      </p:nvGrpSpPr>
      <p:grpSpPr>
        <a:xfrm>
          <a:off x="0" y="0"/>
          <a:ext cx="0" cy="0"/>
          <a:chOff x="0" y="0"/>
          <a:chExt cx="0" cy="0"/>
        </a:xfrm>
      </p:grpSpPr>
      <p:sp>
        <p:nvSpPr>
          <p:cNvPr id="15" name="Google Shape;15;p18"/>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6" name="Google Shape;16;p18"/>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17" name="Google Shape;17;p1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Agenda">
  <p:cSld name="Agenda">
    <p:spTree>
      <p:nvGrpSpPr>
        <p:cNvPr id="1" name="Shape 18"/>
        <p:cNvGrpSpPr/>
        <p:nvPr/>
      </p:nvGrpSpPr>
      <p:grpSpPr>
        <a:xfrm>
          <a:off x="0" y="0"/>
          <a:ext cx="0" cy="0"/>
          <a:chOff x="0" y="0"/>
          <a:chExt cx="0" cy="0"/>
        </a:xfrm>
      </p:grpSpPr>
      <p:sp>
        <p:nvSpPr>
          <p:cNvPr id="19" name="Google Shape;19;p19"/>
          <p:cNvSpPr/>
          <p:nvPr/>
        </p:nvSpPr>
        <p:spPr>
          <a:xfrm>
            <a:off x="0" y="5045700"/>
            <a:ext cx="9144000" cy="978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0" name="Google Shape;20;p19"/>
          <p:cNvSpPr txBox="1">
            <a:spLocks noGrp="1"/>
          </p:cNvSpPr>
          <p:nvPr>
            <p:ph type="title"/>
          </p:nvPr>
        </p:nvSpPr>
        <p:spPr>
          <a:xfrm>
            <a:off x="311700" y="0"/>
            <a:ext cx="8520600" cy="712925"/>
          </a:xfrm>
          <a:prstGeom prst="rect">
            <a:avLst/>
          </a:prstGeom>
          <a:noFill/>
          <a:ln>
            <a:noFill/>
          </a:ln>
        </p:spPr>
        <p:txBody>
          <a:bodyPr spcFirstLastPara="1" wrap="square" lIns="91425" tIns="91425" rIns="91425" bIns="91425" anchor="ctr" anchorCtr="0">
            <a:normAutofit/>
          </a:bodyPr>
          <a:lstStyle>
            <a:lvl1pPr lvl="0" algn="l">
              <a:lnSpc>
                <a:spcPct val="100000"/>
              </a:lnSpc>
              <a:spcBef>
                <a:spcPts val="0"/>
              </a:spcBef>
              <a:spcAft>
                <a:spcPts val="0"/>
              </a:spcAft>
              <a:buSzPts val="2200"/>
              <a:buNone/>
              <a:defRPr sz="2200"/>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1" name="Google Shape;21;p19"/>
          <p:cNvSpPr txBox="1">
            <a:spLocks noGrp="1"/>
          </p:cNvSpPr>
          <p:nvPr>
            <p:ph type="body" idx="1"/>
          </p:nvPr>
        </p:nvSpPr>
        <p:spPr>
          <a:xfrm>
            <a:off x="311700" y="1194734"/>
            <a:ext cx="8520600" cy="3850965"/>
          </a:xfrm>
          <a:prstGeom prst="rect">
            <a:avLst/>
          </a:prstGeom>
          <a:noFill/>
          <a:ln>
            <a:noFill/>
          </a:ln>
        </p:spPr>
        <p:txBody>
          <a:bodyPr spcFirstLastPara="1" wrap="square" lIns="91425" tIns="91425" rIns="91425" bIns="91425" anchor="t" anchorCtr="0">
            <a:normAutofit/>
          </a:bodyPr>
          <a:lstStyle>
            <a:lvl1pPr marL="457200" lvl="0" indent="-330200" algn="l">
              <a:lnSpc>
                <a:spcPct val="115000"/>
              </a:lnSpc>
              <a:spcBef>
                <a:spcPts val="0"/>
              </a:spcBef>
              <a:spcAft>
                <a:spcPts val="0"/>
              </a:spcAft>
              <a:buSzPts val="1600"/>
              <a:buChar char="●"/>
              <a:defRPr sz="1600"/>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22" name="Google Shape;22;p19"/>
          <p:cNvSpPr txBox="1">
            <a:spLocks noGrp="1"/>
          </p:cNvSpPr>
          <p:nvPr>
            <p:ph type="sldNum" idx="12"/>
          </p:nvPr>
        </p:nvSpPr>
        <p:spPr>
          <a:xfrm>
            <a:off x="8832297" y="4863993"/>
            <a:ext cx="311411" cy="192824"/>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accent4"/>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accent4"/>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accent4"/>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accent4"/>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accent4"/>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accent4"/>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accent4"/>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accent4"/>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accent4"/>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23" name="Google Shape;23;p19"/>
          <p:cNvSpPr txBox="1">
            <a:spLocks noGrp="1"/>
          </p:cNvSpPr>
          <p:nvPr>
            <p:ph type="subTitle" idx="2"/>
          </p:nvPr>
        </p:nvSpPr>
        <p:spPr>
          <a:xfrm>
            <a:off x="311699" y="712926"/>
            <a:ext cx="8520599" cy="481810"/>
          </a:xfrm>
          <a:prstGeom prst="rect">
            <a:avLst/>
          </a:prstGeom>
          <a:noFill/>
          <a:ln>
            <a:noFill/>
          </a:ln>
        </p:spPr>
        <p:txBody>
          <a:bodyPr spcFirstLastPara="1" wrap="square" lIns="91425" tIns="0" rIns="91425" bIns="91425" anchor="t" anchorCtr="0">
            <a:normAutofit/>
          </a:bodyPr>
          <a:lstStyle>
            <a:lvl1pPr lvl="0" algn="l">
              <a:lnSpc>
                <a:spcPct val="100000"/>
              </a:lnSpc>
              <a:spcBef>
                <a:spcPts val="0"/>
              </a:spcBef>
              <a:spcAft>
                <a:spcPts val="0"/>
              </a:spcAft>
              <a:buSzPts val="1800"/>
              <a:buNone/>
              <a:defRPr sz="1600"/>
            </a:lvl1pPr>
            <a:lvl2pPr lvl="1" algn="ctr">
              <a:lnSpc>
                <a:spcPct val="115000"/>
              </a:lnSpc>
              <a:spcBef>
                <a:spcPts val="0"/>
              </a:spcBef>
              <a:spcAft>
                <a:spcPts val="0"/>
              </a:spcAft>
              <a:buSzPts val="1400"/>
              <a:buNone/>
              <a:defRPr/>
            </a:lvl2pPr>
            <a:lvl3pPr lvl="2" algn="ctr">
              <a:lnSpc>
                <a:spcPct val="115000"/>
              </a:lnSpc>
              <a:spcBef>
                <a:spcPts val="0"/>
              </a:spcBef>
              <a:spcAft>
                <a:spcPts val="0"/>
              </a:spcAft>
              <a:buSzPts val="1400"/>
              <a:buNone/>
              <a:defRPr/>
            </a:lvl3pPr>
            <a:lvl4pPr lvl="3" algn="ctr">
              <a:lnSpc>
                <a:spcPct val="115000"/>
              </a:lnSpc>
              <a:spcBef>
                <a:spcPts val="0"/>
              </a:spcBef>
              <a:spcAft>
                <a:spcPts val="0"/>
              </a:spcAft>
              <a:buSzPts val="1400"/>
              <a:buNone/>
              <a:defRPr/>
            </a:lvl4pPr>
            <a:lvl5pPr lvl="4" algn="ctr">
              <a:lnSpc>
                <a:spcPct val="115000"/>
              </a:lnSpc>
              <a:spcBef>
                <a:spcPts val="0"/>
              </a:spcBef>
              <a:spcAft>
                <a:spcPts val="0"/>
              </a:spcAft>
              <a:buSzPts val="1400"/>
              <a:buNone/>
              <a:defRPr/>
            </a:lvl5pPr>
            <a:lvl6pPr lvl="5" algn="ctr">
              <a:lnSpc>
                <a:spcPct val="115000"/>
              </a:lnSpc>
              <a:spcBef>
                <a:spcPts val="0"/>
              </a:spcBef>
              <a:spcAft>
                <a:spcPts val="0"/>
              </a:spcAft>
              <a:buSzPts val="1400"/>
              <a:buNone/>
              <a:defRPr/>
            </a:lvl6pPr>
            <a:lvl7pPr lvl="6" algn="ctr">
              <a:lnSpc>
                <a:spcPct val="115000"/>
              </a:lnSpc>
              <a:spcBef>
                <a:spcPts val="0"/>
              </a:spcBef>
              <a:spcAft>
                <a:spcPts val="0"/>
              </a:spcAft>
              <a:buSzPts val="1400"/>
              <a:buNone/>
              <a:defRPr/>
            </a:lvl7pPr>
            <a:lvl8pPr lvl="7" algn="ctr">
              <a:lnSpc>
                <a:spcPct val="115000"/>
              </a:lnSpc>
              <a:spcBef>
                <a:spcPts val="0"/>
              </a:spcBef>
              <a:spcAft>
                <a:spcPts val="0"/>
              </a:spcAft>
              <a:buSzPts val="1400"/>
              <a:buNone/>
              <a:defRPr/>
            </a:lvl8pPr>
            <a:lvl9pPr lvl="8" algn="ctr">
              <a:lnSpc>
                <a:spcPct val="115000"/>
              </a:lnSpc>
              <a:spcBef>
                <a:spcPts val="0"/>
              </a:spcBef>
              <a:spcAft>
                <a:spcPts val="0"/>
              </a:spcAft>
              <a:buSzPts val="1400"/>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4"/>
        <p:cNvGrpSpPr/>
        <p:nvPr/>
      </p:nvGrpSpPr>
      <p:grpSpPr>
        <a:xfrm>
          <a:off x="0" y="0"/>
          <a:ext cx="0" cy="0"/>
          <a:chOff x="0" y="0"/>
          <a:chExt cx="0" cy="0"/>
        </a:xfrm>
      </p:grpSpPr>
      <p:sp>
        <p:nvSpPr>
          <p:cNvPr id="25" name="Google Shape;25;p20"/>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26" name="Google Shape;26;p20"/>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rm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27" name="Google Shape;27;p2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28"/>
        <p:cNvGrpSpPr/>
        <p:nvPr/>
      </p:nvGrpSpPr>
      <p:grpSpPr>
        <a:xfrm>
          <a:off x="0" y="0"/>
          <a:ext cx="0" cy="0"/>
          <a:chOff x="0" y="0"/>
          <a:chExt cx="0" cy="0"/>
        </a:xfrm>
      </p:grpSpPr>
      <p:sp>
        <p:nvSpPr>
          <p:cNvPr id="29" name="Google Shape;29;p21"/>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0" name="Google Shape;30;p2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1"/>
        <p:cNvGrpSpPr/>
        <p:nvPr/>
      </p:nvGrpSpPr>
      <p:grpSpPr>
        <a:xfrm>
          <a:off x="0" y="0"/>
          <a:ext cx="0" cy="0"/>
          <a:chOff x="0" y="0"/>
          <a:chExt cx="0" cy="0"/>
        </a:xfrm>
      </p:grpSpPr>
      <p:sp>
        <p:nvSpPr>
          <p:cNvPr id="32" name="Google Shape;32;p22"/>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33" name="Google Shape;33;p2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4"/>
        <p:cNvGrpSpPr/>
        <p:nvPr/>
      </p:nvGrpSpPr>
      <p:grpSpPr>
        <a:xfrm>
          <a:off x="0" y="0"/>
          <a:ext cx="0" cy="0"/>
          <a:chOff x="0" y="0"/>
          <a:chExt cx="0" cy="0"/>
        </a:xfrm>
      </p:grpSpPr>
      <p:sp>
        <p:nvSpPr>
          <p:cNvPr id="35" name="Google Shape;35;p2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36" name="Google Shape;36;p2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7"/>
        <p:cNvGrpSpPr/>
        <p:nvPr/>
      </p:nvGrpSpPr>
      <p:grpSpPr>
        <a:xfrm>
          <a:off x="0" y="0"/>
          <a:ext cx="0" cy="0"/>
          <a:chOff x="0" y="0"/>
          <a:chExt cx="0" cy="0"/>
        </a:xfrm>
      </p:grpSpPr>
      <p:sp>
        <p:nvSpPr>
          <p:cNvPr id="38" name="Google Shape;38;p24"/>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9" name="Google Shape;39;p24"/>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40" name="Google Shape;40;p24"/>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41" name="Google Shape;41;p24"/>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42" name="Google Shape;42;p2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3"/>
        <p:cNvGrpSpPr/>
        <p:nvPr/>
      </p:nvGrpSpPr>
      <p:grpSpPr>
        <a:xfrm>
          <a:off x="0" y="0"/>
          <a:ext cx="0" cy="0"/>
          <a:chOff x="0" y="0"/>
          <a:chExt cx="0" cy="0"/>
        </a:xfrm>
      </p:grpSpPr>
      <p:sp>
        <p:nvSpPr>
          <p:cNvPr id="44" name="Google Shape;44;p25"/>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rmAutofit/>
          </a:bodyPr>
          <a:lstStyle>
            <a:lvl1pPr marL="457200" lvl="0" indent="-228600" algn="l">
              <a:lnSpc>
                <a:spcPct val="100000"/>
              </a:lnSpc>
              <a:spcBef>
                <a:spcPts val="0"/>
              </a:spcBef>
              <a:spcAft>
                <a:spcPts val="0"/>
              </a:spcAft>
              <a:buSzPts val="1800"/>
              <a:buNone/>
              <a:defRPr/>
            </a:lvl1pPr>
          </a:lstStyle>
          <a:p>
            <a:endParaRPr/>
          </a:p>
        </p:txBody>
      </p:sp>
      <p:sp>
        <p:nvSpPr>
          <p:cNvPr id="45" name="Google Shape;45;p2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marR="0" lvl="0" algn="l" rtl="0">
              <a:lnSpc>
                <a:spcPct val="100000"/>
              </a:lnSpc>
              <a:spcBef>
                <a:spcPts val="0"/>
              </a:spcBef>
              <a:spcAft>
                <a:spcPts val="0"/>
              </a:spcAft>
              <a:buClr>
                <a:srgbClr val="0076C4"/>
              </a:buClr>
              <a:buSzPts val="2800"/>
              <a:buFont typeface="Arial"/>
              <a:buNone/>
              <a:defRPr sz="2800" b="0" i="0" u="none" strike="noStrike" cap="none">
                <a:solidFill>
                  <a:srgbClr val="0076C4"/>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6"/>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9" name="Google Shape;9;p16"/>
          <p:cNvPicPr preferRelativeResize="0"/>
          <p:nvPr/>
        </p:nvPicPr>
        <p:blipFill rotWithShape="1">
          <a:blip r:embed="rId13">
            <a:alphaModFix/>
          </a:blip>
          <a:srcRect/>
          <a:stretch/>
        </p:blipFill>
        <p:spPr>
          <a:xfrm>
            <a:off x="7316175" y="58000"/>
            <a:ext cx="1704975" cy="1000125"/>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hyperlink" Target="mailto:kathryn.durant@rtfhsd.org" TargetMode="External"/></Relationships>
</file>

<file path=ppt/slides/_rels/slide15.xml.rels><?xml version="1.0" encoding="UTF-8" standalone="yes"?>
<Relationships xmlns="http://schemas.openxmlformats.org/package/2006/relationships"><Relationship Id="rId8" Type="http://schemas.openxmlformats.org/officeDocument/2006/relationships/hyperlink" Target="https://www.rtfhsd.org/wp-content/uploads/2025/08/YHDP-Round-Appendix-A.pdf" TargetMode="External"/><Relationship Id="rId3" Type="http://schemas.openxmlformats.org/officeDocument/2006/relationships/hyperlink" Target="https://www.rtfhsd.org/wp-content/uploads/2025/08/Round-8-YHDP-RFP.pdf" TargetMode="External"/><Relationship Id="rId7" Type="http://schemas.openxmlformats.org/officeDocument/2006/relationships/hyperlink" Target="https://www.hud.gov/sites/dfiles/CPD/documents/FY23_YHDP_NOFO.pdf"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hyperlink" Target="https://www.rtfhsd.org/wp-content/uploads/2025/08/YHDP-General-Threshold-and-New-Applicant-Checklist.docx" TargetMode="External"/><Relationship Id="rId5" Type="http://schemas.openxmlformats.org/officeDocument/2006/relationships/hyperlink" Target="https://www.rtfhsd.org/wp-content/uploads/2025/08/San-Diego-CoC-YHDP-RFP-Budget-Template-and-YHDP-Flexibilities-Tracker.xlsx" TargetMode="External"/><Relationship Id="rId10" Type="http://schemas.openxmlformats.org/officeDocument/2006/relationships/hyperlink" Target="https://www.huduser.gov/portal/datasets/fmr/fmrs/FY2025_code/2025summary.odn?cbsasub=METRO41740M41740&amp;year=2025&amp;fmrtype=Final&amp;dallas_sa_override=TRUE" TargetMode="External"/><Relationship Id="rId4" Type="http://schemas.openxmlformats.org/officeDocument/2006/relationships/hyperlink" Target="https://www.rtfhsd.org/funding/grants-recipients/" TargetMode="External"/><Relationship Id="rId9" Type="http://schemas.openxmlformats.org/officeDocument/2006/relationships/hyperlink" Target="https://www.rtfhsd.org/wp-content/uploads/2025/08/San-Diego-YHDP_YHDP-Services-and-Program-Models-Handout.pdf"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3.xml"/><Relationship Id="rId5" Type="http://schemas.openxmlformats.org/officeDocument/2006/relationships/image" Target="../media/image10.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5"/>
        <p:cNvGrpSpPr/>
        <p:nvPr/>
      </p:nvGrpSpPr>
      <p:grpSpPr>
        <a:xfrm>
          <a:off x="0" y="0"/>
          <a:ext cx="0" cy="0"/>
          <a:chOff x="0" y="0"/>
          <a:chExt cx="0" cy="0"/>
        </a:xfrm>
      </p:grpSpPr>
      <p:sp>
        <p:nvSpPr>
          <p:cNvPr id="56" name="Google Shape;56;p1"/>
          <p:cNvSpPr txBox="1">
            <a:spLocks noGrp="1"/>
          </p:cNvSpPr>
          <p:nvPr>
            <p:ph type="ctrTitle"/>
          </p:nvPr>
        </p:nvSpPr>
        <p:spPr>
          <a:xfrm>
            <a:off x="2057902" y="3358403"/>
            <a:ext cx="6652681" cy="1007957"/>
          </a:xfrm>
          <a:prstGeom prst="rect">
            <a:avLst/>
          </a:prstGeom>
          <a:noFill/>
          <a:ln>
            <a:noFill/>
          </a:ln>
        </p:spPr>
        <p:txBody>
          <a:bodyPr spcFirstLastPara="1" wrap="square" lIns="91425" tIns="91425" rIns="91425" bIns="91425" anchor="b" anchorCtr="0">
            <a:noAutofit/>
          </a:bodyPr>
          <a:lstStyle/>
          <a:p>
            <a:pPr marL="0" lvl="0" indent="0" algn="ctr" rtl="0">
              <a:lnSpc>
                <a:spcPct val="100000"/>
              </a:lnSpc>
              <a:spcBef>
                <a:spcPts val="0"/>
              </a:spcBef>
              <a:spcAft>
                <a:spcPts val="0"/>
              </a:spcAft>
              <a:buSzPts val="990"/>
              <a:buNone/>
            </a:pPr>
            <a:br>
              <a:rPr lang="en-US" sz="3200" dirty="0"/>
            </a:br>
            <a:br>
              <a:rPr lang="en-US" sz="3200" dirty="0"/>
            </a:br>
            <a:r>
              <a:rPr lang="en-US" sz="3200" dirty="0"/>
              <a:t>Youth Homelessness Demonstration Program (YHDP) Round 8</a:t>
            </a:r>
            <a:br>
              <a:rPr lang="en-US" sz="3200" dirty="0"/>
            </a:br>
            <a:br>
              <a:rPr lang="en-US" sz="3200" dirty="0"/>
            </a:br>
            <a:r>
              <a:rPr lang="en-US" sz="2400" dirty="0"/>
              <a:t>Request for Projects (RFP)</a:t>
            </a:r>
            <a:br>
              <a:rPr lang="en-US" sz="2400" dirty="0"/>
            </a:br>
            <a:r>
              <a:rPr lang="en-US" sz="2000" dirty="0"/>
              <a:t>August 7, 2025</a:t>
            </a:r>
            <a:br>
              <a:rPr lang="en-US" sz="3200" dirty="0"/>
            </a:br>
            <a:endParaRPr sz="3200" dirty="0"/>
          </a:p>
        </p:txBody>
      </p:sp>
      <p:pic>
        <p:nvPicPr>
          <p:cNvPr id="57" name="Google Shape;57;p1"/>
          <p:cNvPicPr preferRelativeResize="0"/>
          <p:nvPr/>
        </p:nvPicPr>
        <p:blipFill rotWithShape="1">
          <a:blip r:embed="rId3">
            <a:alphaModFix/>
          </a:blip>
          <a:srcRect r="33823"/>
          <a:stretch/>
        </p:blipFill>
        <p:spPr>
          <a:xfrm>
            <a:off x="0" y="0"/>
            <a:ext cx="1703450" cy="51435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grpSp>
        <p:nvGrpSpPr>
          <p:cNvPr id="183" name="Google Shape;183;p10"/>
          <p:cNvGrpSpPr/>
          <p:nvPr/>
        </p:nvGrpSpPr>
        <p:grpSpPr>
          <a:xfrm>
            <a:off x="0" y="4467225"/>
            <a:ext cx="9144000" cy="676275"/>
            <a:chOff x="0" y="4467225"/>
            <a:chExt cx="9144000" cy="676275"/>
          </a:xfrm>
        </p:grpSpPr>
        <p:pic>
          <p:nvPicPr>
            <p:cNvPr id="184" name="Google Shape;184;p10"/>
            <p:cNvPicPr preferRelativeResize="0"/>
            <p:nvPr/>
          </p:nvPicPr>
          <p:blipFill rotWithShape="1">
            <a:blip r:embed="rId3">
              <a:alphaModFix/>
            </a:blip>
            <a:srcRect/>
            <a:stretch/>
          </p:blipFill>
          <p:spPr>
            <a:xfrm>
              <a:off x="0" y="4467225"/>
              <a:ext cx="2108175" cy="676275"/>
            </a:xfrm>
            <a:prstGeom prst="rect">
              <a:avLst/>
            </a:prstGeom>
            <a:noFill/>
            <a:ln>
              <a:noFill/>
            </a:ln>
          </p:spPr>
        </p:pic>
        <p:pic>
          <p:nvPicPr>
            <p:cNvPr id="185" name="Google Shape;185;p10"/>
            <p:cNvPicPr preferRelativeResize="0"/>
            <p:nvPr/>
          </p:nvPicPr>
          <p:blipFill rotWithShape="1">
            <a:blip r:embed="rId3">
              <a:alphaModFix/>
            </a:blip>
            <a:srcRect/>
            <a:stretch/>
          </p:blipFill>
          <p:spPr>
            <a:xfrm rot="10800000">
              <a:off x="2108175" y="4467225"/>
              <a:ext cx="2108175" cy="676275"/>
            </a:xfrm>
            <a:prstGeom prst="rect">
              <a:avLst/>
            </a:prstGeom>
            <a:noFill/>
            <a:ln>
              <a:noFill/>
            </a:ln>
          </p:spPr>
        </p:pic>
        <p:pic>
          <p:nvPicPr>
            <p:cNvPr id="186" name="Google Shape;186;p10"/>
            <p:cNvPicPr preferRelativeResize="0"/>
            <p:nvPr/>
          </p:nvPicPr>
          <p:blipFill rotWithShape="1">
            <a:blip r:embed="rId3">
              <a:alphaModFix/>
            </a:blip>
            <a:srcRect/>
            <a:stretch/>
          </p:blipFill>
          <p:spPr>
            <a:xfrm rot="10800000">
              <a:off x="4216350" y="4467225"/>
              <a:ext cx="2108175" cy="676275"/>
            </a:xfrm>
            <a:prstGeom prst="rect">
              <a:avLst/>
            </a:prstGeom>
            <a:noFill/>
            <a:ln>
              <a:noFill/>
            </a:ln>
          </p:spPr>
        </p:pic>
        <p:pic>
          <p:nvPicPr>
            <p:cNvPr id="187" name="Google Shape;187;p10"/>
            <p:cNvPicPr preferRelativeResize="0"/>
            <p:nvPr/>
          </p:nvPicPr>
          <p:blipFill rotWithShape="1">
            <a:blip r:embed="rId3">
              <a:alphaModFix/>
            </a:blip>
            <a:srcRect/>
            <a:stretch/>
          </p:blipFill>
          <p:spPr>
            <a:xfrm rot="10800000">
              <a:off x="6324525" y="4467225"/>
              <a:ext cx="2108175" cy="676275"/>
            </a:xfrm>
            <a:prstGeom prst="rect">
              <a:avLst/>
            </a:prstGeom>
            <a:noFill/>
            <a:ln>
              <a:noFill/>
            </a:ln>
          </p:spPr>
        </p:pic>
        <p:pic>
          <p:nvPicPr>
            <p:cNvPr id="188" name="Google Shape;188;p10"/>
            <p:cNvPicPr preferRelativeResize="0"/>
            <p:nvPr/>
          </p:nvPicPr>
          <p:blipFill rotWithShape="1">
            <a:blip r:embed="rId3">
              <a:alphaModFix/>
            </a:blip>
            <a:srcRect r="68936"/>
            <a:stretch/>
          </p:blipFill>
          <p:spPr>
            <a:xfrm>
              <a:off x="8432700" y="4467225"/>
              <a:ext cx="711300" cy="676275"/>
            </a:xfrm>
            <a:prstGeom prst="rect">
              <a:avLst/>
            </a:prstGeom>
            <a:noFill/>
            <a:ln>
              <a:noFill/>
            </a:ln>
          </p:spPr>
        </p:pic>
      </p:grpSp>
      <p:sp>
        <p:nvSpPr>
          <p:cNvPr id="189" name="Google Shape;189;p10"/>
          <p:cNvSpPr txBox="1"/>
          <p:nvPr/>
        </p:nvSpPr>
        <p:spPr>
          <a:xfrm>
            <a:off x="866274" y="241688"/>
            <a:ext cx="6208294" cy="731100"/>
          </a:xfrm>
          <a:prstGeom prst="rect">
            <a:avLst/>
          </a:prstGeom>
          <a:noFill/>
          <a:ln>
            <a:noFill/>
          </a:ln>
        </p:spPr>
        <p:txBody>
          <a:bodyPr spcFirstLastPara="1" wrap="square" lIns="91425" tIns="91425" rIns="91425" bIns="91425" anchor="t" anchorCtr="0">
            <a:normAutofit/>
          </a:bodyPr>
          <a:lstStyle/>
          <a:p>
            <a:pPr marL="0" marR="0" lvl="0" indent="0" algn="l" rtl="0">
              <a:lnSpc>
                <a:spcPct val="100000"/>
              </a:lnSpc>
              <a:spcBef>
                <a:spcPts val="0"/>
              </a:spcBef>
              <a:spcAft>
                <a:spcPts val="0"/>
              </a:spcAft>
              <a:buNone/>
            </a:pPr>
            <a:r>
              <a:rPr lang="en-US" sz="1800" b="0" i="0" u="none" strike="noStrike" cap="none">
                <a:solidFill>
                  <a:srgbClr val="000000"/>
                </a:solidFill>
                <a:latin typeface="Arial"/>
                <a:ea typeface="Arial"/>
                <a:cs typeface="Arial"/>
                <a:sym typeface="Arial"/>
              </a:rPr>
              <a:t>Supportive Service Budgets &amp; YHDP Special Activities</a:t>
            </a:r>
            <a:endParaRPr sz="1800" b="0" i="0" u="none" strike="noStrike" cap="none">
              <a:solidFill>
                <a:srgbClr val="006DB8"/>
              </a:solidFill>
              <a:latin typeface="Montserrat"/>
              <a:ea typeface="Montserrat"/>
              <a:cs typeface="Montserrat"/>
              <a:sym typeface="Montserrat"/>
            </a:endParaRPr>
          </a:p>
        </p:txBody>
      </p:sp>
      <p:sp>
        <p:nvSpPr>
          <p:cNvPr id="190" name="Google Shape;190;p10"/>
          <p:cNvSpPr txBox="1">
            <a:spLocks noGrp="1"/>
          </p:cNvSpPr>
          <p:nvPr>
            <p:ph type="body" idx="1"/>
          </p:nvPr>
        </p:nvSpPr>
        <p:spPr>
          <a:xfrm>
            <a:off x="311700" y="607239"/>
            <a:ext cx="8014153" cy="3114912"/>
          </a:xfrm>
          <a:prstGeom prst="rect">
            <a:avLst/>
          </a:prstGeom>
          <a:noFill/>
          <a:ln>
            <a:noFill/>
          </a:ln>
        </p:spPr>
        <p:txBody>
          <a:bodyPr spcFirstLastPara="1" wrap="square" lIns="91425" tIns="91425" rIns="91425" bIns="91425" anchor="t" anchorCtr="0">
            <a:noAutofit/>
          </a:bodyPr>
          <a:lstStyle/>
          <a:p>
            <a:pPr marL="457200" lvl="0" indent="-317500" algn="l" rtl="0">
              <a:lnSpc>
                <a:spcPct val="115000"/>
              </a:lnSpc>
              <a:spcBef>
                <a:spcPts val="1200"/>
              </a:spcBef>
              <a:spcAft>
                <a:spcPts val="0"/>
              </a:spcAft>
              <a:buClr>
                <a:schemeClr val="dk1"/>
              </a:buClr>
              <a:buSzPts val="1400"/>
              <a:buChar char="●"/>
            </a:pPr>
            <a:r>
              <a:rPr lang="en-US" sz="1400" dirty="0">
                <a:solidFill>
                  <a:schemeClr val="dk1"/>
                </a:solidFill>
              </a:rPr>
              <a:t>Higher supportive service dollars per household allow for YHDP special activities and participant success.</a:t>
            </a:r>
            <a:endParaRPr sz="1400" dirty="0">
              <a:solidFill>
                <a:schemeClr val="dk1"/>
              </a:solidFill>
            </a:endParaRPr>
          </a:p>
          <a:p>
            <a:pPr marL="457200" lvl="0" indent="-317500" algn="l" rtl="0">
              <a:lnSpc>
                <a:spcPct val="115000"/>
              </a:lnSpc>
              <a:spcBef>
                <a:spcPts val="0"/>
              </a:spcBef>
              <a:spcAft>
                <a:spcPts val="0"/>
              </a:spcAft>
              <a:buClr>
                <a:schemeClr val="dk1"/>
              </a:buClr>
              <a:buSzPts val="1400"/>
              <a:buChar char="●"/>
            </a:pPr>
            <a:r>
              <a:rPr lang="en-US" sz="1400" dirty="0">
                <a:solidFill>
                  <a:schemeClr val="dk1"/>
                </a:solidFill>
              </a:rPr>
              <a:t>Applicants should describe how they will use YHDP special activities.</a:t>
            </a:r>
            <a:endParaRPr sz="1400" dirty="0">
              <a:solidFill>
                <a:schemeClr val="dk1"/>
              </a:solidFill>
            </a:endParaRPr>
          </a:p>
          <a:p>
            <a:pPr marL="457200" lvl="0" indent="-317500" algn="l" rtl="0">
              <a:lnSpc>
                <a:spcPct val="115000"/>
              </a:lnSpc>
              <a:spcBef>
                <a:spcPts val="0"/>
              </a:spcBef>
              <a:spcAft>
                <a:spcPts val="0"/>
              </a:spcAft>
              <a:buClr>
                <a:schemeClr val="dk1"/>
              </a:buClr>
              <a:buSzPts val="1400"/>
              <a:buChar char="●"/>
            </a:pPr>
            <a:r>
              <a:rPr lang="en-US" sz="1400" dirty="0">
                <a:solidFill>
                  <a:schemeClr val="dk1"/>
                </a:solidFill>
              </a:rPr>
              <a:t>Refer to I.C.1 of YHDP NOFO Appendix A for full list.</a:t>
            </a:r>
            <a:endParaRPr sz="1400" dirty="0">
              <a:solidFill>
                <a:schemeClr val="dk1"/>
              </a:solidFill>
            </a:endParaRPr>
          </a:p>
          <a:p>
            <a:pPr marL="457200" lvl="0" indent="-317500" algn="l" rtl="0">
              <a:lnSpc>
                <a:spcPct val="115000"/>
              </a:lnSpc>
              <a:spcBef>
                <a:spcPts val="0"/>
              </a:spcBef>
              <a:spcAft>
                <a:spcPts val="0"/>
              </a:spcAft>
              <a:buClr>
                <a:schemeClr val="dk1"/>
              </a:buClr>
              <a:buSzPts val="1400"/>
              <a:buChar char="●"/>
            </a:pPr>
            <a:r>
              <a:rPr lang="en-US" sz="1400" dirty="0">
                <a:solidFill>
                  <a:schemeClr val="dk1"/>
                </a:solidFill>
              </a:rPr>
              <a:t>Also refer to San Diego YHDP Services and Program Models Handout.</a:t>
            </a:r>
            <a:endParaRPr sz="1400" dirty="0">
              <a:solidFill>
                <a:schemeClr val="dk1"/>
              </a:solidFill>
            </a:endParaRPr>
          </a:p>
          <a:p>
            <a:pPr marL="0" lvl="0" indent="0" algn="l" rtl="0">
              <a:lnSpc>
                <a:spcPct val="115000"/>
              </a:lnSpc>
              <a:spcBef>
                <a:spcPts val="1200"/>
              </a:spcBef>
              <a:spcAft>
                <a:spcPts val="0"/>
              </a:spcAft>
              <a:buSzPts val="1800"/>
              <a:buNone/>
            </a:pPr>
            <a:r>
              <a:rPr lang="en-US" sz="1600" dirty="0">
                <a:solidFill>
                  <a:schemeClr val="dk1"/>
                </a:solidFill>
              </a:rPr>
              <a:t>Staffing Ratios:</a:t>
            </a:r>
            <a:endParaRPr sz="1600" dirty="0">
              <a:solidFill>
                <a:schemeClr val="dk1"/>
              </a:solidFill>
            </a:endParaRPr>
          </a:p>
          <a:p>
            <a:pPr marL="457200" lvl="0" indent="-317500" algn="l" rtl="0">
              <a:lnSpc>
                <a:spcPct val="115000"/>
              </a:lnSpc>
              <a:spcBef>
                <a:spcPts val="1200"/>
              </a:spcBef>
              <a:spcAft>
                <a:spcPts val="0"/>
              </a:spcAft>
              <a:buClr>
                <a:schemeClr val="dk1"/>
              </a:buClr>
              <a:buSzPts val="1400"/>
              <a:buChar char="●"/>
            </a:pPr>
            <a:r>
              <a:rPr lang="en-US" sz="1400" b="1" dirty="0">
                <a:solidFill>
                  <a:schemeClr val="dk1"/>
                </a:solidFill>
              </a:rPr>
              <a:t>TH-RRH Joint Component:</a:t>
            </a:r>
            <a:endParaRPr sz="1400" b="1" dirty="0">
              <a:solidFill>
                <a:schemeClr val="dk1"/>
              </a:solidFill>
            </a:endParaRPr>
          </a:p>
          <a:p>
            <a:pPr marL="914400" lvl="1" indent="-317500" algn="l" rtl="0">
              <a:lnSpc>
                <a:spcPct val="115000"/>
              </a:lnSpc>
              <a:spcBef>
                <a:spcPts val="0"/>
              </a:spcBef>
              <a:spcAft>
                <a:spcPts val="0"/>
              </a:spcAft>
              <a:buClr>
                <a:schemeClr val="dk1"/>
              </a:buClr>
              <a:buSzPts val="1400"/>
              <a:buChar char="○"/>
            </a:pPr>
            <a:r>
              <a:rPr lang="en-US" dirty="0">
                <a:solidFill>
                  <a:schemeClr val="dk1"/>
                </a:solidFill>
              </a:rPr>
              <a:t>Scattered-site TH: 1:12</a:t>
            </a:r>
            <a:endParaRPr dirty="0">
              <a:solidFill>
                <a:schemeClr val="dk1"/>
              </a:solidFill>
            </a:endParaRPr>
          </a:p>
          <a:p>
            <a:pPr marL="914400" lvl="1" indent="-317500" algn="l" rtl="0">
              <a:lnSpc>
                <a:spcPct val="115000"/>
              </a:lnSpc>
              <a:spcBef>
                <a:spcPts val="0"/>
              </a:spcBef>
              <a:spcAft>
                <a:spcPts val="0"/>
              </a:spcAft>
              <a:buClr>
                <a:schemeClr val="dk1"/>
              </a:buClr>
              <a:buSzPts val="1400"/>
              <a:buChar char="○"/>
            </a:pPr>
            <a:r>
              <a:rPr lang="en-US" dirty="0">
                <a:solidFill>
                  <a:schemeClr val="dk1"/>
                </a:solidFill>
              </a:rPr>
              <a:t>Site-based TH: 1:15</a:t>
            </a:r>
            <a:endParaRPr dirty="0">
              <a:solidFill>
                <a:schemeClr val="dk1"/>
              </a:solidFill>
            </a:endParaRPr>
          </a:p>
          <a:p>
            <a:pPr marL="914400" lvl="1" indent="-317500" algn="l" rtl="0">
              <a:lnSpc>
                <a:spcPct val="115000"/>
              </a:lnSpc>
              <a:spcBef>
                <a:spcPts val="0"/>
              </a:spcBef>
              <a:spcAft>
                <a:spcPts val="0"/>
              </a:spcAft>
              <a:buClr>
                <a:schemeClr val="dk1"/>
              </a:buClr>
              <a:buSzPts val="1400"/>
              <a:buChar char="○"/>
            </a:pPr>
            <a:r>
              <a:rPr lang="en-US" dirty="0">
                <a:solidFill>
                  <a:schemeClr val="dk1"/>
                </a:solidFill>
              </a:rPr>
              <a:t>RRH: 1:18</a:t>
            </a:r>
            <a:endParaRPr dirty="0">
              <a:solidFill>
                <a:schemeClr val="dk1"/>
              </a:solidFill>
            </a:endParaRPr>
          </a:p>
          <a:p>
            <a:pPr marL="457200" lvl="0" indent="-317500" algn="l" rtl="0">
              <a:lnSpc>
                <a:spcPct val="115000"/>
              </a:lnSpc>
              <a:spcBef>
                <a:spcPts val="0"/>
              </a:spcBef>
              <a:spcAft>
                <a:spcPts val="0"/>
              </a:spcAft>
              <a:buClr>
                <a:schemeClr val="dk1"/>
              </a:buClr>
              <a:buSzPts val="1400"/>
              <a:buChar char="●"/>
            </a:pPr>
            <a:r>
              <a:rPr lang="en-US" sz="1400" b="1" dirty="0">
                <a:solidFill>
                  <a:schemeClr val="dk1"/>
                </a:solidFill>
              </a:rPr>
              <a:t>RRH:</a:t>
            </a:r>
            <a:r>
              <a:rPr lang="en-US" sz="1400" dirty="0">
                <a:solidFill>
                  <a:schemeClr val="dk1"/>
                </a:solidFill>
              </a:rPr>
              <a:t> 1:20</a:t>
            </a:r>
            <a:endParaRPr sz="1400" dirty="0">
              <a:solidFill>
                <a:schemeClr val="dk1"/>
              </a:solidFill>
            </a:endParaRPr>
          </a:p>
          <a:p>
            <a:pPr marL="457200" lvl="0" indent="-317500" algn="l" rtl="0">
              <a:lnSpc>
                <a:spcPct val="115000"/>
              </a:lnSpc>
              <a:spcBef>
                <a:spcPts val="0"/>
              </a:spcBef>
              <a:spcAft>
                <a:spcPts val="0"/>
              </a:spcAft>
              <a:buClr>
                <a:schemeClr val="dk1"/>
              </a:buClr>
              <a:buSzPts val="1400"/>
              <a:buChar char="●"/>
            </a:pPr>
            <a:r>
              <a:rPr lang="en-US" sz="1400" dirty="0">
                <a:solidFill>
                  <a:schemeClr val="dk1"/>
                </a:solidFill>
              </a:rPr>
              <a:t>Applicants are expected to apply these caseloads to their services plan and budget.</a:t>
            </a:r>
            <a:endParaRPr sz="1400" dirty="0">
              <a:solidFill>
                <a:schemeClr val="dk1"/>
              </a:solidFill>
            </a:endParaRPr>
          </a:p>
          <a:p>
            <a:pPr marL="0" lvl="0" indent="0" algn="l" rtl="0">
              <a:lnSpc>
                <a:spcPct val="115000"/>
              </a:lnSpc>
              <a:spcBef>
                <a:spcPts val="1200"/>
              </a:spcBef>
              <a:spcAft>
                <a:spcPts val="0"/>
              </a:spcAft>
              <a:buSzPts val="1800"/>
              <a:buNone/>
            </a:pPr>
            <a:endParaRPr sz="1400" dirty="0">
              <a:solidFill>
                <a:schemeClr val="dk1"/>
              </a:solidFill>
            </a:endParaRPr>
          </a:p>
          <a:p>
            <a:pPr marL="0" lvl="0" indent="0" algn="l" rtl="0">
              <a:lnSpc>
                <a:spcPct val="115000"/>
              </a:lnSpc>
              <a:spcBef>
                <a:spcPts val="1200"/>
              </a:spcBef>
              <a:spcAft>
                <a:spcPts val="1200"/>
              </a:spcAft>
              <a:buSzPts val="1800"/>
              <a:buNone/>
            </a:pPr>
            <a:endParaRPr sz="1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grpSp>
        <p:nvGrpSpPr>
          <p:cNvPr id="195" name="Google Shape;195;p11"/>
          <p:cNvGrpSpPr/>
          <p:nvPr/>
        </p:nvGrpSpPr>
        <p:grpSpPr>
          <a:xfrm>
            <a:off x="0" y="4467225"/>
            <a:ext cx="9144000" cy="676275"/>
            <a:chOff x="0" y="4467225"/>
            <a:chExt cx="9144000" cy="676275"/>
          </a:xfrm>
        </p:grpSpPr>
        <p:pic>
          <p:nvPicPr>
            <p:cNvPr id="196" name="Google Shape;196;p11"/>
            <p:cNvPicPr preferRelativeResize="0"/>
            <p:nvPr/>
          </p:nvPicPr>
          <p:blipFill rotWithShape="1">
            <a:blip r:embed="rId3">
              <a:alphaModFix/>
            </a:blip>
            <a:srcRect/>
            <a:stretch/>
          </p:blipFill>
          <p:spPr>
            <a:xfrm>
              <a:off x="0" y="4467225"/>
              <a:ext cx="2108175" cy="676275"/>
            </a:xfrm>
            <a:prstGeom prst="rect">
              <a:avLst/>
            </a:prstGeom>
            <a:noFill/>
            <a:ln>
              <a:noFill/>
            </a:ln>
          </p:spPr>
        </p:pic>
        <p:pic>
          <p:nvPicPr>
            <p:cNvPr id="197" name="Google Shape;197;p11"/>
            <p:cNvPicPr preferRelativeResize="0"/>
            <p:nvPr/>
          </p:nvPicPr>
          <p:blipFill rotWithShape="1">
            <a:blip r:embed="rId3">
              <a:alphaModFix/>
            </a:blip>
            <a:srcRect/>
            <a:stretch/>
          </p:blipFill>
          <p:spPr>
            <a:xfrm rot="10800000">
              <a:off x="2108175" y="4467225"/>
              <a:ext cx="2108175" cy="676275"/>
            </a:xfrm>
            <a:prstGeom prst="rect">
              <a:avLst/>
            </a:prstGeom>
            <a:noFill/>
            <a:ln>
              <a:noFill/>
            </a:ln>
          </p:spPr>
        </p:pic>
        <p:pic>
          <p:nvPicPr>
            <p:cNvPr id="198" name="Google Shape;198;p11"/>
            <p:cNvPicPr preferRelativeResize="0"/>
            <p:nvPr/>
          </p:nvPicPr>
          <p:blipFill rotWithShape="1">
            <a:blip r:embed="rId3">
              <a:alphaModFix/>
            </a:blip>
            <a:srcRect/>
            <a:stretch/>
          </p:blipFill>
          <p:spPr>
            <a:xfrm rot="10800000">
              <a:off x="4216350" y="4467225"/>
              <a:ext cx="2108175" cy="676275"/>
            </a:xfrm>
            <a:prstGeom prst="rect">
              <a:avLst/>
            </a:prstGeom>
            <a:noFill/>
            <a:ln>
              <a:noFill/>
            </a:ln>
          </p:spPr>
        </p:pic>
        <p:pic>
          <p:nvPicPr>
            <p:cNvPr id="199" name="Google Shape;199;p11"/>
            <p:cNvPicPr preferRelativeResize="0"/>
            <p:nvPr/>
          </p:nvPicPr>
          <p:blipFill rotWithShape="1">
            <a:blip r:embed="rId3">
              <a:alphaModFix/>
            </a:blip>
            <a:srcRect/>
            <a:stretch/>
          </p:blipFill>
          <p:spPr>
            <a:xfrm rot="10800000">
              <a:off x="6324525" y="4467225"/>
              <a:ext cx="2108175" cy="676275"/>
            </a:xfrm>
            <a:prstGeom prst="rect">
              <a:avLst/>
            </a:prstGeom>
            <a:noFill/>
            <a:ln>
              <a:noFill/>
            </a:ln>
          </p:spPr>
        </p:pic>
        <p:pic>
          <p:nvPicPr>
            <p:cNvPr id="200" name="Google Shape;200;p11"/>
            <p:cNvPicPr preferRelativeResize="0"/>
            <p:nvPr/>
          </p:nvPicPr>
          <p:blipFill rotWithShape="1">
            <a:blip r:embed="rId3">
              <a:alphaModFix/>
            </a:blip>
            <a:srcRect r="68936"/>
            <a:stretch/>
          </p:blipFill>
          <p:spPr>
            <a:xfrm>
              <a:off x="8432700" y="4467225"/>
              <a:ext cx="711300" cy="676275"/>
            </a:xfrm>
            <a:prstGeom prst="rect">
              <a:avLst/>
            </a:prstGeom>
            <a:noFill/>
            <a:ln>
              <a:noFill/>
            </a:ln>
          </p:spPr>
        </p:pic>
      </p:grpSp>
      <p:sp>
        <p:nvSpPr>
          <p:cNvPr id="201" name="Google Shape;201;p11"/>
          <p:cNvSpPr txBox="1"/>
          <p:nvPr/>
        </p:nvSpPr>
        <p:spPr>
          <a:xfrm>
            <a:off x="866274" y="241688"/>
            <a:ext cx="6208294" cy="731100"/>
          </a:xfrm>
          <a:prstGeom prst="rect">
            <a:avLst/>
          </a:prstGeom>
          <a:noFill/>
          <a:ln>
            <a:noFill/>
          </a:ln>
        </p:spPr>
        <p:txBody>
          <a:bodyPr spcFirstLastPara="1" wrap="square" lIns="91425" tIns="91425" rIns="91425" bIns="91425" anchor="t" anchorCtr="0">
            <a:normAutofit/>
          </a:bodyPr>
          <a:lstStyle/>
          <a:p>
            <a:pPr marL="0" marR="0" lvl="0" indent="0" algn="l" rtl="0">
              <a:lnSpc>
                <a:spcPct val="100000"/>
              </a:lnSpc>
              <a:spcBef>
                <a:spcPts val="0"/>
              </a:spcBef>
              <a:spcAft>
                <a:spcPts val="0"/>
              </a:spcAft>
              <a:buNone/>
            </a:pPr>
            <a:r>
              <a:rPr lang="en-US" sz="1800" b="0" i="0" u="none" strike="noStrike" cap="none">
                <a:solidFill>
                  <a:srgbClr val="000000"/>
                </a:solidFill>
                <a:latin typeface="Arial"/>
                <a:ea typeface="Arial"/>
                <a:cs typeface="Arial"/>
                <a:sym typeface="Arial"/>
              </a:rPr>
              <a:t>Application Process Overview</a:t>
            </a:r>
            <a:endParaRPr sz="1800" b="0" i="0" u="none" strike="noStrike" cap="none">
              <a:solidFill>
                <a:srgbClr val="006DB8"/>
              </a:solidFill>
              <a:latin typeface="Montserrat"/>
              <a:ea typeface="Montserrat"/>
              <a:cs typeface="Montserrat"/>
              <a:sym typeface="Montserrat"/>
            </a:endParaRPr>
          </a:p>
        </p:txBody>
      </p:sp>
      <p:sp>
        <p:nvSpPr>
          <p:cNvPr id="202" name="Google Shape;202;p11"/>
          <p:cNvSpPr txBox="1">
            <a:spLocks noGrp="1"/>
          </p:cNvSpPr>
          <p:nvPr>
            <p:ph type="body" idx="1"/>
          </p:nvPr>
        </p:nvSpPr>
        <p:spPr>
          <a:xfrm>
            <a:off x="504264" y="766482"/>
            <a:ext cx="9767118" cy="4070626"/>
          </a:xfrm>
          <a:prstGeom prst="rect">
            <a:avLst/>
          </a:prstGeom>
          <a:noFill/>
          <a:ln>
            <a:noFill/>
          </a:ln>
        </p:spPr>
        <p:txBody>
          <a:bodyPr spcFirstLastPara="1" wrap="square" lIns="91425" tIns="91425" rIns="91425" bIns="91425" anchor="t" anchorCtr="0">
            <a:normAutofit/>
          </a:bodyPr>
          <a:lstStyle/>
          <a:p>
            <a:pPr marL="457200" lvl="0" indent="-342900" algn="l" rtl="0">
              <a:lnSpc>
                <a:spcPct val="115000"/>
              </a:lnSpc>
              <a:spcBef>
                <a:spcPts val="0"/>
              </a:spcBef>
              <a:spcAft>
                <a:spcPts val="0"/>
              </a:spcAft>
              <a:buSzPct val="150000"/>
              <a:buNone/>
            </a:pPr>
            <a:r>
              <a:rPr lang="en-US" sz="1050" b="1" dirty="0"/>
              <a:t>Step 1: Review RFP Materials</a:t>
            </a:r>
            <a:endParaRPr sz="1050" dirty="0"/>
          </a:p>
          <a:p>
            <a:pPr marL="457200" lvl="0" indent="-325755" algn="l" rtl="0">
              <a:lnSpc>
                <a:spcPct val="115000"/>
              </a:lnSpc>
              <a:spcBef>
                <a:spcPts val="0"/>
              </a:spcBef>
              <a:spcAft>
                <a:spcPts val="0"/>
              </a:spcAft>
              <a:buSzPct val="150000"/>
              <a:buFont typeface="Arial"/>
              <a:buChar char="•"/>
            </a:pPr>
            <a:r>
              <a:rPr lang="en-US" sz="1050" dirty="0"/>
              <a:t>Read YHDP RFP, NOFO, and Appendix A</a:t>
            </a:r>
            <a:endParaRPr sz="1050" dirty="0"/>
          </a:p>
          <a:p>
            <a:pPr marL="457200" lvl="0" indent="-342900" algn="l" rtl="0">
              <a:lnSpc>
                <a:spcPct val="115000"/>
              </a:lnSpc>
              <a:spcBef>
                <a:spcPts val="0"/>
              </a:spcBef>
              <a:spcAft>
                <a:spcPts val="0"/>
              </a:spcAft>
              <a:buSzPct val="150000"/>
              <a:buNone/>
            </a:pPr>
            <a:r>
              <a:rPr lang="en-US" sz="1050" b="1" dirty="0"/>
              <a:t>Step 2: Draft Proposal</a:t>
            </a:r>
            <a:endParaRPr sz="1050" dirty="0"/>
          </a:p>
          <a:p>
            <a:pPr marL="457200" lvl="0" indent="-325755" algn="l" rtl="0">
              <a:lnSpc>
                <a:spcPct val="115000"/>
              </a:lnSpc>
              <a:spcBef>
                <a:spcPts val="0"/>
              </a:spcBef>
              <a:spcAft>
                <a:spcPts val="0"/>
              </a:spcAft>
              <a:buSzPct val="150000"/>
              <a:buFont typeface="Arial"/>
              <a:buChar char="•"/>
            </a:pPr>
            <a:r>
              <a:rPr lang="en-US" sz="1050" dirty="0"/>
              <a:t>Complete the application and budget template</a:t>
            </a:r>
            <a:endParaRPr sz="1050" dirty="0"/>
          </a:p>
          <a:p>
            <a:pPr marL="457200" lvl="0" indent="-325755" algn="l" rtl="0">
              <a:lnSpc>
                <a:spcPct val="115000"/>
              </a:lnSpc>
              <a:spcBef>
                <a:spcPts val="0"/>
              </a:spcBef>
              <a:spcAft>
                <a:spcPts val="0"/>
              </a:spcAft>
              <a:buSzPct val="150000"/>
              <a:buFont typeface="Arial"/>
              <a:buChar char="•"/>
            </a:pPr>
            <a:r>
              <a:rPr lang="en-US" sz="1050" dirty="0"/>
              <a:t>Responses to questions limited to 3,500 characters (approx. 500-600 words). Part C Question1- limited to 4,500 characters</a:t>
            </a:r>
            <a:endParaRPr sz="1050" dirty="0"/>
          </a:p>
          <a:p>
            <a:pPr marL="457200" lvl="0" indent="-325755" algn="l" rtl="0">
              <a:lnSpc>
                <a:spcPct val="115000"/>
              </a:lnSpc>
              <a:spcBef>
                <a:spcPts val="0"/>
              </a:spcBef>
              <a:spcAft>
                <a:spcPts val="0"/>
              </a:spcAft>
              <a:buSzPct val="150000"/>
              <a:buFont typeface="Arial"/>
              <a:buChar char="•"/>
            </a:pPr>
            <a:r>
              <a:rPr lang="en-US" sz="1050" dirty="0"/>
              <a:t>Ensure alignment with eligibility and target population</a:t>
            </a:r>
            <a:endParaRPr sz="1050" dirty="0"/>
          </a:p>
          <a:p>
            <a:pPr marL="457200" lvl="0" indent="-325755" algn="l" rtl="0">
              <a:lnSpc>
                <a:spcPct val="115000"/>
              </a:lnSpc>
              <a:spcBef>
                <a:spcPts val="0"/>
              </a:spcBef>
              <a:spcAft>
                <a:spcPts val="0"/>
              </a:spcAft>
              <a:buSzPct val="150000"/>
              <a:buFont typeface="Arial"/>
              <a:buChar char="•"/>
            </a:pPr>
            <a:r>
              <a:rPr lang="en-US" sz="1050" b="1" dirty="0"/>
              <a:t>Application Note: Submit a separate application for each project type if you wish to apply for both types.</a:t>
            </a:r>
            <a:endParaRPr sz="1050" dirty="0"/>
          </a:p>
          <a:p>
            <a:pPr marL="457200" lvl="0" indent="-342900" algn="l" rtl="0">
              <a:lnSpc>
                <a:spcPct val="115000"/>
              </a:lnSpc>
              <a:spcBef>
                <a:spcPts val="0"/>
              </a:spcBef>
              <a:spcAft>
                <a:spcPts val="0"/>
              </a:spcAft>
              <a:buSzPct val="150000"/>
              <a:buNone/>
            </a:pPr>
            <a:r>
              <a:rPr lang="en-US" sz="1050" b="1" dirty="0"/>
              <a:t>Step 3: Submit Application(s)</a:t>
            </a:r>
            <a:endParaRPr sz="1050" dirty="0"/>
          </a:p>
          <a:p>
            <a:pPr marL="457200" lvl="0" indent="-325755" algn="l" rtl="0">
              <a:lnSpc>
                <a:spcPct val="115000"/>
              </a:lnSpc>
              <a:spcBef>
                <a:spcPts val="0"/>
              </a:spcBef>
              <a:spcAft>
                <a:spcPts val="0"/>
              </a:spcAft>
              <a:buSzPct val="150000"/>
              <a:buFont typeface="Arial"/>
              <a:buChar char="•"/>
            </a:pPr>
            <a:r>
              <a:rPr lang="en-US" sz="1050" dirty="0"/>
              <a:t>Upload documents to assigned Dropbox</a:t>
            </a:r>
            <a:endParaRPr sz="1050" dirty="0"/>
          </a:p>
          <a:p>
            <a:pPr marL="457200" lvl="0" indent="-325755" algn="l" rtl="0">
              <a:lnSpc>
                <a:spcPct val="115000"/>
              </a:lnSpc>
              <a:spcBef>
                <a:spcPts val="0"/>
              </a:spcBef>
              <a:spcAft>
                <a:spcPts val="0"/>
              </a:spcAft>
              <a:buSzPct val="150000"/>
              <a:buFont typeface="Arial"/>
              <a:buChar char="•"/>
            </a:pPr>
            <a:r>
              <a:rPr lang="en-US" sz="1050" dirty="0"/>
              <a:t>Email Kat Durant once upload is complete</a:t>
            </a:r>
            <a:endParaRPr sz="1050" dirty="0"/>
          </a:p>
          <a:p>
            <a:pPr marL="457200" lvl="0" indent="-342900" algn="l" rtl="0">
              <a:lnSpc>
                <a:spcPct val="115000"/>
              </a:lnSpc>
              <a:spcBef>
                <a:spcPts val="0"/>
              </a:spcBef>
              <a:spcAft>
                <a:spcPts val="0"/>
              </a:spcAft>
              <a:buSzPct val="150000"/>
              <a:buNone/>
            </a:pPr>
            <a:r>
              <a:rPr lang="en-US" sz="1050" b="1" dirty="0"/>
              <a:t>Step 4: Review Process</a:t>
            </a:r>
            <a:endParaRPr sz="1050" dirty="0"/>
          </a:p>
          <a:p>
            <a:pPr marL="457200" lvl="0" indent="-325755" algn="l" rtl="0">
              <a:lnSpc>
                <a:spcPct val="115000"/>
              </a:lnSpc>
              <a:spcBef>
                <a:spcPts val="0"/>
              </a:spcBef>
              <a:spcAft>
                <a:spcPts val="0"/>
              </a:spcAft>
              <a:buSzPct val="150000"/>
              <a:buFont typeface="Arial"/>
              <a:buChar char="•"/>
            </a:pPr>
            <a:r>
              <a:rPr lang="en-US" sz="1050" dirty="0"/>
              <a:t>Threshold Review</a:t>
            </a:r>
            <a:endParaRPr sz="1050" dirty="0"/>
          </a:p>
          <a:p>
            <a:pPr marL="457200" lvl="0" indent="-325755" algn="l" rtl="0">
              <a:lnSpc>
                <a:spcPct val="115000"/>
              </a:lnSpc>
              <a:spcBef>
                <a:spcPts val="0"/>
              </a:spcBef>
              <a:spcAft>
                <a:spcPts val="0"/>
              </a:spcAft>
              <a:buSzPct val="150000"/>
              <a:buFont typeface="Arial"/>
              <a:buChar char="•"/>
            </a:pPr>
            <a:r>
              <a:rPr lang="en-US" sz="1050" dirty="0"/>
              <a:t>Review Committee Scoring</a:t>
            </a:r>
            <a:endParaRPr sz="1050" dirty="0"/>
          </a:p>
          <a:p>
            <a:pPr marL="457200" lvl="0" indent="-342900" algn="l" rtl="0">
              <a:lnSpc>
                <a:spcPct val="115000"/>
              </a:lnSpc>
              <a:spcBef>
                <a:spcPts val="0"/>
              </a:spcBef>
              <a:spcAft>
                <a:spcPts val="0"/>
              </a:spcAft>
              <a:buSzPct val="150000"/>
              <a:buNone/>
            </a:pPr>
            <a:r>
              <a:rPr lang="en-US" sz="1050" b="1" dirty="0"/>
              <a:t>Step 5: Award Notification &amp; Contracting</a:t>
            </a:r>
            <a:endParaRPr sz="1050" dirty="0"/>
          </a:p>
          <a:p>
            <a:pPr marL="457200" lvl="0" indent="-325755" algn="l" rtl="0">
              <a:lnSpc>
                <a:spcPct val="115000"/>
              </a:lnSpc>
              <a:spcBef>
                <a:spcPts val="0"/>
              </a:spcBef>
              <a:spcAft>
                <a:spcPts val="0"/>
              </a:spcAft>
              <a:buSzPct val="150000"/>
              <a:buFont typeface="Arial"/>
              <a:buChar char="•"/>
            </a:pPr>
            <a:r>
              <a:rPr lang="en-US" sz="1050" dirty="0"/>
              <a:t>Notifications: September 15, 2025</a:t>
            </a:r>
            <a:endParaRPr sz="1050" dirty="0"/>
          </a:p>
          <a:p>
            <a:pPr marL="457200" lvl="0" indent="-325755" algn="l" rtl="0">
              <a:lnSpc>
                <a:spcPct val="115000"/>
              </a:lnSpc>
              <a:spcBef>
                <a:spcPts val="0"/>
              </a:spcBef>
              <a:spcAft>
                <a:spcPts val="0"/>
              </a:spcAft>
              <a:buSzPct val="150000"/>
              <a:buFont typeface="Arial"/>
              <a:buChar char="•"/>
            </a:pPr>
            <a:r>
              <a:rPr lang="en-US" sz="1050" dirty="0"/>
              <a:t>Selected organizations enter subrecipient agreements with RTFH</a:t>
            </a:r>
            <a:endParaRPr sz="1050" dirty="0"/>
          </a:p>
          <a:p>
            <a:pPr marL="457200" lvl="0" indent="-325755" algn="l" rtl="0">
              <a:lnSpc>
                <a:spcPct val="115000"/>
              </a:lnSpc>
              <a:spcBef>
                <a:spcPts val="0"/>
              </a:spcBef>
              <a:spcAft>
                <a:spcPts val="0"/>
              </a:spcAft>
              <a:buSzPct val="150000"/>
              <a:buFont typeface="Arial"/>
              <a:buChar char="•"/>
            </a:pPr>
            <a:r>
              <a:rPr lang="en-US" sz="1050" dirty="0"/>
              <a:t>Begin start-up and implementation planning</a:t>
            </a:r>
            <a:endParaRPr sz="1050" dirty="0"/>
          </a:p>
          <a:p>
            <a:pPr marL="0" lvl="0" indent="0" algn="l" rtl="0">
              <a:lnSpc>
                <a:spcPct val="115000"/>
              </a:lnSpc>
              <a:spcBef>
                <a:spcPts val="1200"/>
              </a:spcBef>
              <a:spcAft>
                <a:spcPts val="1200"/>
              </a:spcAft>
              <a:buSzPct val="128571"/>
              <a:buNone/>
            </a:pPr>
            <a:endParaRPr sz="1400" dirty="0"/>
          </a:p>
        </p:txBody>
      </p:sp>
      <p:sp>
        <p:nvSpPr>
          <p:cNvPr id="203" name="Google Shape;203;p11"/>
          <p:cNvSpPr/>
          <p:nvPr/>
        </p:nvSpPr>
        <p:spPr>
          <a:xfrm>
            <a:off x="5950172" y="1142962"/>
            <a:ext cx="2425256" cy="344783"/>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chemeClr val="dk1"/>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07"/>
        <p:cNvGrpSpPr/>
        <p:nvPr/>
      </p:nvGrpSpPr>
      <p:grpSpPr>
        <a:xfrm>
          <a:off x="0" y="0"/>
          <a:ext cx="0" cy="0"/>
          <a:chOff x="0" y="0"/>
          <a:chExt cx="0" cy="0"/>
        </a:xfrm>
      </p:grpSpPr>
      <p:sp>
        <p:nvSpPr>
          <p:cNvPr id="208" name="Google Shape;208;p12"/>
          <p:cNvSpPr txBox="1"/>
          <p:nvPr/>
        </p:nvSpPr>
        <p:spPr>
          <a:xfrm>
            <a:off x="1371599" y="424854"/>
            <a:ext cx="7447253" cy="572700"/>
          </a:xfrm>
          <a:prstGeom prst="rect">
            <a:avLst/>
          </a:prstGeom>
          <a:noFill/>
          <a:ln>
            <a:noFill/>
          </a:ln>
        </p:spPr>
        <p:txBody>
          <a:bodyPr spcFirstLastPara="1" wrap="square" lIns="91425" tIns="91425" rIns="91425" bIns="91425" anchor="ctr" anchorCtr="0">
            <a:normAutofit/>
          </a:bodyPr>
          <a:lstStyle/>
          <a:p>
            <a:pPr marL="0" marR="0" lvl="0" indent="0" algn="l" rtl="0">
              <a:lnSpc>
                <a:spcPct val="90000"/>
              </a:lnSpc>
              <a:spcBef>
                <a:spcPts val="0"/>
              </a:spcBef>
              <a:spcAft>
                <a:spcPts val="600"/>
              </a:spcAft>
              <a:buNone/>
            </a:pPr>
            <a:r>
              <a:rPr lang="en-US" sz="1900" b="0" i="0" u="none" strike="noStrike" cap="none" dirty="0">
                <a:solidFill>
                  <a:srgbClr val="0076C4"/>
                </a:solidFill>
                <a:latin typeface="Arial"/>
                <a:ea typeface="Arial"/>
                <a:cs typeface="Arial"/>
                <a:sym typeface="Arial"/>
              </a:rPr>
              <a:t>Requirements and Exemptions</a:t>
            </a:r>
            <a:endParaRPr dirty="0"/>
          </a:p>
        </p:txBody>
      </p:sp>
      <p:pic>
        <p:nvPicPr>
          <p:cNvPr id="209" name="Google Shape;209;p12"/>
          <p:cNvPicPr preferRelativeResize="0"/>
          <p:nvPr/>
        </p:nvPicPr>
        <p:blipFill rotWithShape="1">
          <a:blip r:embed="rId3">
            <a:alphaModFix/>
          </a:blip>
          <a:srcRect l="30293" r="36400" b="3"/>
          <a:stretch/>
        </p:blipFill>
        <p:spPr>
          <a:xfrm>
            <a:off x="0" y="0"/>
            <a:ext cx="705971" cy="5143500"/>
          </a:xfrm>
          <a:prstGeom prst="rect">
            <a:avLst/>
          </a:prstGeom>
          <a:noFill/>
          <a:ln>
            <a:noFill/>
          </a:ln>
        </p:spPr>
      </p:pic>
      <p:sp>
        <p:nvSpPr>
          <p:cNvPr id="210" name="Google Shape;210;p12"/>
          <p:cNvSpPr txBox="1"/>
          <p:nvPr/>
        </p:nvSpPr>
        <p:spPr>
          <a:xfrm>
            <a:off x="1688607" y="1248565"/>
            <a:ext cx="6511680" cy="3264408"/>
          </a:xfrm>
          <a:prstGeom prst="rect">
            <a:avLst/>
          </a:prstGeom>
          <a:noFill/>
          <a:ln>
            <a:noFill/>
          </a:ln>
        </p:spPr>
        <p:txBody>
          <a:bodyPr spcFirstLastPara="1" wrap="square" lIns="91425" tIns="91425" rIns="91425" bIns="91425" anchor="t" anchorCtr="0">
            <a:normAutofit/>
          </a:bodyPr>
          <a:lstStyle/>
          <a:p>
            <a:pPr marL="228600" marR="0" lvl="0" indent="-95250" algn="l" rtl="0">
              <a:lnSpc>
                <a:spcPct val="100000"/>
              </a:lnSpc>
              <a:spcBef>
                <a:spcPts val="0"/>
              </a:spcBef>
              <a:spcAft>
                <a:spcPts val="0"/>
              </a:spcAft>
              <a:buClr>
                <a:srgbClr val="000000"/>
              </a:buClr>
              <a:buSzPts val="1500"/>
              <a:buFont typeface="Arial"/>
              <a:buChar char="•"/>
            </a:pPr>
            <a:r>
              <a:rPr lang="en-US" sz="1500" b="1" i="0" u="none" strike="noStrike" cap="none" dirty="0">
                <a:solidFill>
                  <a:srgbClr val="0076C4"/>
                </a:solidFill>
                <a:latin typeface="Arial"/>
                <a:ea typeface="Arial"/>
                <a:cs typeface="Arial"/>
                <a:sym typeface="Arial"/>
              </a:rPr>
              <a:t>Targeted Exemptions: </a:t>
            </a:r>
            <a:r>
              <a:rPr lang="en-US" sz="1500" b="0" i="0" u="none" strike="noStrike" cap="none" dirty="0">
                <a:solidFill>
                  <a:srgbClr val="0076C4"/>
                </a:solidFill>
                <a:latin typeface="Arial"/>
                <a:ea typeface="Arial"/>
                <a:cs typeface="Arial"/>
                <a:sym typeface="Arial"/>
              </a:rPr>
              <a:t>YHDP allows a 25% match exemption and requires full FMR requests in new projects.</a:t>
            </a:r>
            <a:endParaRPr dirty="0"/>
          </a:p>
          <a:p>
            <a:pPr marL="228600" marR="0" lvl="1" indent="-95250" algn="l" rtl="0">
              <a:lnSpc>
                <a:spcPct val="100000"/>
              </a:lnSpc>
              <a:spcBef>
                <a:spcPts val="2000"/>
              </a:spcBef>
              <a:spcAft>
                <a:spcPts val="0"/>
              </a:spcAft>
              <a:buClr>
                <a:srgbClr val="000000"/>
              </a:buClr>
              <a:buSzPts val="1500"/>
              <a:buFont typeface="Arial"/>
              <a:buChar char="•"/>
            </a:pPr>
            <a:r>
              <a:rPr lang="en-US" sz="1500" b="1" i="0" u="none" strike="noStrike" cap="none" dirty="0">
                <a:solidFill>
                  <a:srgbClr val="0076C4"/>
                </a:solidFill>
                <a:latin typeface="Arial"/>
                <a:ea typeface="Arial"/>
                <a:cs typeface="Arial"/>
                <a:sym typeface="Arial"/>
              </a:rPr>
              <a:t>Operational Standards</a:t>
            </a:r>
            <a:r>
              <a:rPr lang="en-US" sz="1500" b="0" i="0" u="none" strike="noStrike" cap="none" dirty="0">
                <a:solidFill>
                  <a:srgbClr val="0076C4"/>
                </a:solidFill>
                <a:latin typeface="Arial"/>
                <a:ea typeface="Arial"/>
                <a:cs typeface="Arial"/>
                <a:sym typeface="Arial"/>
              </a:rPr>
              <a:t>: Projects must use HMIS, adhere to 24 CFR 578.53, and ensure environmental compliance.</a:t>
            </a:r>
            <a:endParaRPr dirty="0"/>
          </a:p>
          <a:p>
            <a:pPr marL="228600" marR="0" lvl="1" indent="-95250" algn="l" rtl="0">
              <a:lnSpc>
                <a:spcPct val="100000"/>
              </a:lnSpc>
              <a:spcBef>
                <a:spcPts val="1200"/>
              </a:spcBef>
              <a:spcAft>
                <a:spcPts val="0"/>
              </a:spcAft>
              <a:buClr>
                <a:srgbClr val="000000"/>
              </a:buClr>
              <a:buSzPts val="1500"/>
              <a:buFont typeface="Arial"/>
              <a:buChar char="•"/>
            </a:pPr>
            <a:r>
              <a:rPr lang="en-US" sz="1500" b="1" i="0" u="none" strike="noStrike" cap="none" dirty="0">
                <a:solidFill>
                  <a:srgbClr val="0076C4"/>
                </a:solidFill>
                <a:latin typeface="Arial"/>
                <a:ea typeface="Arial"/>
                <a:cs typeface="Arial"/>
                <a:sym typeface="Arial"/>
              </a:rPr>
              <a:t>Implementation Readiness</a:t>
            </a:r>
            <a:r>
              <a:rPr lang="en-US" sz="1500" b="0" i="0" u="none" strike="noStrike" cap="none" dirty="0">
                <a:solidFill>
                  <a:srgbClr val="0076C4"/>
                </a:solidFill>
                <a:latin typeface="Arial"/>
                <a:ea typeface="Arial"/>
                <a:cs typeface="Arial"/>
                <a:sym typeface="Arial"/>
              </a:rPr>
              <a:t>: Applicants must show capacity for rapid launch and integration with mainstream services.</a:t>
            </a:r>
            <a:endParaRPr dirty="0"/>
          </a:p>
          <a:p>
            <a:pPr marL="228600" marR="0" lvl="1" indent="0" algn="l" rtl="0">
              <a:lnSpc>
                <a:spcPct val="100000"/>
              </a:lnSpc>
              <a:spcBef>
                <a:spcPts val="1200"/>
              </a:spcBef>
              <a:spcAft>
                <a:spcPts val="0"/>
              </a:spcAft>
              <a:buClr>
                <a:srgbClr val="000000"/>
              </a:buClr>
              <a:buSzPts val="1500"/>
              <a:buFont typeface="Arial"/>
              <a:buNone/>
            </a:pPr>
            <a:endParaRPr sz="1500" b="0" i="0" u="none" strike="noStrike" cap="none" dirty="0">
              <a:solidFill>
                <a:srgbClr val="0076C4"/>
              </a:solidFill>
              <a:latin typeface="Arial"/>
              <a:ea typeface="Arial"/>
              <a:cs typeface="Arial"/>
              <a:sym typeface="Arial"/>
            </a:endParaRPr>
          </a:p>
          <a:p>
            <a:pPr marL="457200" marR="0" lvl="0" indent="-228600" algn="l" rtl="0">
              <a:lnSpc>
                <a:spcPct val="90000"/>
              </a:lnSpc>
              <a:spcBef>
                <a:spcPts val="0"/>
              </a:spcBef>
              <a:spcAft>
                <a:spcPts val="600"/>
              </a:spcAft>
              <a:buClr>
                <a:srgbClr val="000000"/>
              </a:buClr>
              <a:buSzPts val="1400"/>
              <a:buFont typeface="Arial"/>
              <a:buNone/>
            </a:pPr>
            <a:endParaRPr sz="1500" b="0" i="0" u="none" strike="noStrike" cap="none" dirty="0">
              <a:solidFill>
                <a:srgbClr val="0076C4"/>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14"/>
        <p:cNvGrpSpPr/>
        <p:nvPr/>
      </p:nvGrpSpPr>
      <p:grpSpPr>
        <a:xfrm>
          <a:off x="0" y="0"/>
          <a:ext cx="0" cy="0"/>
          <a:chOff x="0" y="0"/>
          <a:chExt cx="0" cy="0"/>
        </a:xfrm>
      </p:grpSpPr>
      <p:grpSp>
        <p:nvGrpSpPr>
          <p:cNvPr id="215" name="Google Shape;215;p13"/>
          <p:cNvGrpSpPr/>
          <p:nvPr/>
        </p:nvGrpSpPr>
        <p:grpSpPr>
          <a:xfrm>
            <a:off x="0" y="4467225"/>
            <a:ext cx="9144000" cy="676275"/>
            <a:chOff x="0" y="4467225"/>
            <a:chExt cx="9144000" cy="676275"/>
          </a:xfrm>
        </p:grpSpPr>
        <p:pic>
          <p:nvPicPr>
            <p:cNvPr id="216" name="Google Shape;216;p13"/>
            <p:cNvPicPr preferRelativeResize="0"/>
            <p:nvPr/>
          </p:nvPicPr>
          <p:blipFill rotWithShape="1">
            <a:blip r:embed="rId3">
              <a:alphaModFix/>
            </a:blip>
            <a:srcRect/>
            <a:stretch/>
          </p:blipFill>
          <p:spPr>
            <a:xfrm>
              <a:off x="0" y="4467225"/>
              <a:ext cx="2108175" cy="676275"/>
            </a:xfrm>
            <a:prstGeom prst="rect">
              <a:avLst/>
            </a:prstGeom>
            <a:noFill/>
            <a:ln>
              <a:noFill/>
            </a:ln>
          </p:spPr>
        </p:pic>
        <p:pic>
          <p:nvPicPr>
            <p:cNvPr id="217" name="Google Shape;217;p13"/>
            <p:cNvPicPr preferRelativeResize="0"/>
            <p:nvPr/>
          </p:nvPicPr>
          <p:blipFill rotWithShape="1">
            <a:blip r:embed="rId3">
              <a:alphaModFix/>
            </a:blip>
            <a:srcRect/>
            <a:stretch/>
          </p:blipFill>
          <p:spPr>
            <a:xfrm rot="10800000">
              <a:off x="2108175" y="4467225"/>
              <a:ext cx="2108175" cy="676275"/>
            </a:xfrm>
            <a:prstGeom prst="rect">
              <a:avLst/>
            </a:prstGeom>
            <a:noFill/>
            <a:ln>
              <a:noFill/>
            </a:ln>
          </p:spPr>
        </p:pic>
        <p:pic>
          <p:nvPicPr>
            <p:cNvPr id="218" name="Google Shape;218;p13"/>
            <p:cNvPicPr preferRelativeResize="0"/>
            <p:nvPr/>
          </p:nvPicPr>
          <p:blipFill rotWithShape="1">
            <a:blip r:embed="rId3">
              <a:alphaModFix/>
            </a:blip>
            <a:srcRect/>
            <a:stretch/>
          </p:blipFill>
          <p:spPr>
            <a:xfrm rot="10800000">
              <a:off x="4216350" y="4467225"/>
              <a:ext cx="2108175" cy="676275"/>
            </a:xfrm>
            <a:prstGeom prst="rect">
              <a:avLst/>
            </a:prstGeom>
            <a:noFill/>
            <a:ln>
              <a:noFill/>
            </a:ln>
          </p:spPr>
        </p:pic>
        <p:pic>
          <p:nvPicPr>
            <p:cNvPr id="219" name="Google Shape;219;p13"/>
            <p:cNvPicPr preferRelativeResize="0"/>
            <p:nvPr/>
          </p:nvPicPr>
          <p:blipFill rotWithShape="1">
            <a:blip r:embed="rId3">
              <a:alphaModFix/>
            </a:blip>
            <a:srcRect/>
            <a:stretch/>
          </p:blipFill>
          <p:spPr>
            <a:xfrm rot="10800000">
              <a:off x="6324525" y="4467225"/>
              <a:ext cx="2108175" cy="676275"/>
            </a:xfrm>
            <a:prstGeom prst="rect">
              <a:avLst/>
            </a:prstGeom>
            <a:noFill/>
            <a:ln>
              <a:noFill/>
            </a:ln>
          </p:spPr>
        </p:pic>
        <p:pic>
          <p:nvPicPr>
            <p:cNvPr id="220" name="Google Shape;220;p13"/>
            <p:cNvPicPr preferRelativeResize="0"/>
            <p:nvPr/>
          </p:nvPicPr>
          <p:blipFill rotWithShape="1">
            <a:blip r:embed="rId3">
              <a:alphaModFix/>
            </a:blip>
            <a:srcRect r="68936"/>
            <a:stretch/>
          </p:blipFill>
          <p:spPr>
            <a:xfrm>
              <a:off x="8432700" y="4467225"/>
              <a:ext cx="711300" cy="676275"/>
            </a:xfrm>
            <a:prstGeom prst="rect">
              <a:avLst/>
            </a:prstGeom>
            <a:noFill/>
            <a:ln>
              <a:noFill/>
            </a:ln>
          </p:spPr>
        </p:pic>
      </p:grpSp>
      <p:sp>
        <p:nvSpPr>
          <p:cNvPr id="221" name="Google Shape;221;p13"/>
          <p:cNvSpPr txBox="1"/>
          <p:nvPr/>
        </p:nvSpPr>
        <p:spPr>
          <a:xfrm>
            <a:off x="866274" y="241688"/>
            <a:ext cx="6208294" cy="731100"/>
          </a:xfrm>
          <a:prstGeom prst="rect">
            <a:avLst/>
          </a:prstGeom>
          <a:noFill/>
          <a:ln>
            <a:noFill/>
          </a:ln>
        </p:spPr>
        <p:txBody>
          <a:bodyPr spcFirstLastPara="1" wrap="square" lIns="91425" tIns="91425" rIns="91425" bIns="91425" anchor="t" anchorCtr="0">
            <a:normAutofit/>
          </a:bodyPr>
          <a:lstStyle/>
          <a:p>
            <a:pPr marL="0" marR="0" lvl="0" indent="0" algn="l" rtl="0">
              <a:lnSpc>
                <a:spcPct val="100000"/>
              </a:lnSpc>
              <a:spcBef>
                <a:spcPts val="0"/>
              </a:spcBef>
              <a:spcAft>
                <a:spcPts val="0"/>
              </a:spcAft>
              <a:buNone/>
            </a:pPr>
            <a:r>
              <a:rPr lang="en-US" sz="1800" b="0" i="0" u="none" strike="noStrike" cap="none">
                <a:solidFill>
                  <a:srgbClr val="000000"/>
                </a:solidFill>
                <a:latin typeface="Arial"/>
                <a:ea typeface="Arial"/>
                <a:cs typeface="Arial"/>
                <a:sym typeface="Arial"/>
              </a:rPr>
              <a:t>Budget Template Guidance</a:t>
            </a:r>
            <a:endParaRPr sz="1800" b="0" i="0" u="none" strike="noStrike" cap="none">
              <a:solidFill>
                <a:srgbClr val="006DB8"/>
              </a:solidFill>
              <a:latin typeface="Montserrat"/>
              <a:ea typeface="Montserrat"/>
              <a:cs typeface="Montserrat"/>
              <a:sym typeface="Montserrat"/>
            </a:endParaRPr>
          </a:p>
        </p:txBody>
      </p:sp>
      <p:sp>
        <p:nvSpPr>
          <p:cNvPr id="222" name="Google Shape;222;p13"/>
          <p:cNvSpPr txBox="1">
            <a:spLocks noGrp="1"/>
          </p:cNvSpPr>
          <p:nvPr>
            <p:ph type="body" idx="1"/>
          </p:nvPr>
        </p:nvSpPr>
        <p:spPr>
          <a:xfrm>
            <a:off x="338594" y="735672"/>
            <a:ext cx="8340464" cy="4013252"/>
          </a:xfrm>
          <a:prstGeom prst="rect">
            <a:avLst/>
          </a:prstGeom>
          <a:noFill/>
          <a:ln>
            <a:noFill/>
          </a:ln>
        </p:spPr>
        <p:txBody>
          <a:bodyPr spcFirstLastPara="1" wrap="square" lIns="91425" tIns="91425" rIns="91425" bIns="91425" anchor="t" anchorCtr="0">
            <a:noAutofit/>
          </a:bodyPr>
          <a:lstStyle/>
          <a:p>
            <a:pPr marL="457200" lvl="0" indent="-342900" algn="l" rtl="0">
              <a:lnSpc>
                <a:spcPct val="115000"/>
              </a:lnSpc>
              <a:spcBef>
                <a:spcPts val="0"/>
              </a:spcBef>
              <a:spcAft>
                <a:spcPts val="0"/>
              </a:spcAft>
              <a:buSzPts val="1800"/>
              <a:buNone/>
            </a:pPr>
            <a:r>
              <a:rPr lang="en-US" sz="1200" b="1" dirty="0"/>
              <a:t>Required Components:</a:t>
            </a:r>
            <a:endParaRPr sz="1200" dirty="0"/>
          </a:p>
          <a:p>
            <a:pPr marL="457200" lvl="0" indent="-342900" algn="l" rtl="0">
              <a:lnSpc>
                <a:spcPct val="115000"/>
              </a:lnSpc>
              <a:spcBef>
                <a:spcPts val="0"/>
              </a:spcBef>
              <a:spcAft>
                <a:spcPts val="0"/>
              </a:spcAft>
              <a:buSzPts val="1800"/>
              <a:buFont typeface="Arial"/>
              <a:buChar char="•"/>
            </a:pPr>
            <a:r>
              <a:rPr lang="en-US" sz="1200" dirty="0"/>
              <a:t>Leasing and/or Rental Assistance</a:t>
            </a:r>
            <a:endParaRPr dirty="0"/>
          </a:p>
          <a:p>
            <a:pPr marL="457200" lvl="0" indent="-342900" algn="l" rtl="0">
              <a:lnSpc>
                <a:spcPct val="115000"/>
              </a:lnSpc>
              <a:spcBef>
                <a:spcPts val="0"/>
              </a:spcBef>
              <a:spcAft>
                <a:spcPts val="0"/>
              </a:spcAft>
              <a:buSzPts val="1800"/>
              <a:buFont typeface="Arial"/>
              <a:buChar char="•"/>
            </a:pPr>
            <a:r>
              <a:rPr lang="en-US" sz="1200" dirty="0"/>
              <a:t>Supportive Services</a:t>
            </a:r>
            <a:endParaRPr dirty="0"/>
          </a:p>
          <a:p>
            <a:pPr marL="457200" lvl="0" indent="-342900" algn="l" rtl="0">
              <a:lnSpc>
                <a:spcPct val="115000"/>
              </a:lnSpc>
              <a:spcBef>
                <a:spcPts val="0"/>
              </a:spcBef>
              <a:spcAft>
                <a:spcPts val="0"/>
              </a:spcAft>
              <a:buSzPts val="1800"/>
              <a:buFont typeface="Arial"/>
              <a:buChar char="•"/>
            </a:pPr>
            <a:r>
              <a:rPr lang="en-US" sz="1200" dirty="0"/>
              <a:t>Staffing (based on required ratios)</a:t>
            </a:r>
            <a:endParaRPr dirty="0"/>
          </a:p>
          <a:p>
            <a:pPr marL="457200" lvl="0" indent="-342900" algn="l" rtl="0">
              <a:lnSpc>
                <a:spcPct val="115000"/>
              </a:lnSpc>
              <a:spcBef>
                <a:spcPts val="0"/>
              </a:spcBef>
              <a:spcAft>
                <a:spcPts val="0"/>
              </a:spcAft>
              <a:buSzPts val="1800"/>
              <a:buFont typeface="Arial"/>
              <a:buChar char="•"/>
            </a:pPr>
            <a:r>
              <a:rPr lang="en-US" sz="1200" dirty="0"/>
              <a:t>Admin/Indirect costs (per federal guidelines)</a:t>
            </a:r>
            <a:endParaRPr dirty="0"/>
          </a:p>
          <a:p>
            <a:pPr marL="457200" lvl="0" indent="-342900" algn="l" rtl="0">
              <a:lnSpc>
                <a:spcPct val="115000"/>
              </a:lnSpc>
              <a:spcBef>
                <a:spcPts val="0"/>
              </a:spcBef>
              <a:spcAft>
                <a:spcPts val="0"/>
              </a:spcAft>
              <a:buSzPts val="1800"/>
              <a:buNone/>
            </a:pPr>
            <a:r>
              <a:rPr lang="en-US" sz="1200" b="1" dirty="0"/>
              <a:t>Tips for Applicants:</a:t>
            </a:r>
            <a:endParaRPr sz="1200" dirty="0"/>
          </a:p>
          <a:p>
            <a:pPr marL="457200" lvl="0" indent="-342900" algn="l" rtl="0">
              <a:lnSpc>
                <a:spcPct val="115000"/>
              </a:lnSpc>
              <a:spcBef>
                <a:spcPts val="0"/>
              </a:spcBef>
              <a:spcAft>
                <a:spcPts val="0"/>
              </a:spcAft>
              <a:buSzPts val="1800"/>
              <a:buFont typeface="Arial"/>
              <a:buChar char="•"/>
            </a:pPr>
            <a:r>
              <a:rPr lang="en-US" sz="1200" dirty="0"/>
              <a:t>Reference the example 2-year budgets in RFP</a:t>
            </a:r>
            <a:endParaRPr dirty="0"/>
          </a:p>
          <a:p>
            <a:pPr marL="457200" lvl="0" indent="-342900" algn="l" rtl="0">
              <a:lnSpc>
                <a:spcPct val="115000"/>
              </a:lnSpc>
              <a:spcBef>
                <a:spcPts val="0"/>
              </a:spcBef>
              <a:spcAft>
                <a:spcPts val="0"/>
              </a:spcAft>
              <a:buSzPts val="1800"/>
              <a:buFont typeface="Arial"/>
              <a:buChar char="•"/>
            </a:pPr>
            <a:r>
              <a:rPr lang="en-US" sz="1200" dirty="0"/>
              <a:t>Include only eligible activities and costs</a:t>
            </a:r>
            <a:endParaRPr dirty="0"/>
          </a:p>
          <a:p>
            <a:pPr marL="457200" lvl="0" indent="-342900" algn="l" rtl="0">
              <a:lnSpc>
                <a:spcPct val="115000"/>
              </a:lnSpc>
              <a:spcBef>
                <a:spcPts val="0"/>
              </a:spcBef>
              <a:spcAft>
                <a:spcPts val="0"/>
              </a:spcAft>
              <a:buSzPts val="1800"/>
              <a:buFont typeface="Arial"/>
              <a:buChar char="•"/>
            </a:pPr>
            <a:r>
              <a:rPr lang="en-US" sz="1200" dirty="0"/>
              <a:t>Use 2025 FMRs for housing costs</a:t>
            </a:r>
            <a:endParaRPr dirty="0"/>
          </a:p>
          <a:p>
            <a:pPr marL="457200" lvl="0" indent="-342900" algn="l" rtl="0">
              <a:lnSpc>
                <a:spcPct val="115000"/>
              </a:lnSpc>
              <a:spcBef>
                <a:spcPts val="0"/>
              </a:spcBef>
              <a:spcAft>
                <a:spcPts val="0"/>
              </a:spcAft>
              <a:buSzPts val="1800"/>
              <a:buFont typeface="Arial"/>
              <a:buChar char="•"/>
            </a:pPr>
            <a:r>
              <a:rPr lang="en-US" sz="1200" dirty="0"/>
              <a:t>Justify any special activities in narrative</a:t>
            </a:r>
            <a:endParaRPr dirty="0"/>
          </a:p>
          <a:p>
            <a:pPr marL="457200" lvl="0" indent="-342900" algn="l" rtl="0">
              <a:lnSpc>
                <a:spcPct val="115000"/>
              </a:lnSpc>
              <a:spcBef>
                <a:spcPts val="0"/>
              </a:spcBef>
              <a:spcAft>
                <a:spcPts val="0"/>
              </a:spcAft>
              <a:buSzPts val="1800"/>
              <a:buNone/>
            </a:pPr>
            <a:r>
              <a:rPr lang="en-US" sz="1200" b="1" dirty="0"/>
              <a:t>Support:</a:t>
            </a:r>
            <a:endParaRPr sz="1200" dirty="0"/>
          </a:p>
          <a:p>
            <a:pPr marL="457200" lvl="0" indent="-342900" algn="l" rtl="0">
              <a:lnSpc>
                <a:spcPct val="115000"/>
              </a:lnSpc>
              <a:spcBef>
                <a:spcPts val="0"/>
              </a:spcBef>
              <a:spcAft>
                <a:spcPts val="0"/>
              </a:spcAft>
              <a:buSzPts val="1800"/>
              <a:buFont typeface="Arial"/>
              <a:buChar char="•"/>
            </a:pPr>
            <a:r>
              <a:rPr lang="en-US" sz="1200" dirty="0"/>
              <a:t>Use “San Diego YHDP Services and Program Models Handout”</a:t>
            </a:r>
            <a:endParaRPr dirty="0"/>
          </a:p>
          <a:p>
            <a:pPr marL="457200" lvl="0" indent="-342900" algn="l" rtl="0">
              <a:lnSpc>
                <a:spcPct val="115000"/>
              </a:lnSpc>
              <a:spcBef>
                <a:spcPts val="0"/>
              </a:spcBef>
              <a:spcAft>
                <a:spcPts val="0"/>
              </a:spcAft>
              <a:buSzPts val="1800"/>
              <a:buFont typeface="Arial"/>
              <a:buChar char="•"/>
            </a:pPr>
            <a:r>
              <a:rPr lang="en-US" sz="1200" dirty="0"/>
              <a:t>Contact RTFH with technical questions before deadline</a:t>
            </a:r>
            <a:endParaRPr dirty="0"/>
          </a:p>
          <a:p>
            <a:pPr marL="0" lvl="0" indent="0" algn="l" rtl="0">
              <a:lnSpc>
                <a:spcPct val="115000"/>
              </a:lnSpc>
              <a:spcBef>
                <a:spcPts val="1200"/>
              </a:spcBef>
              <a:spcAft>
                <a:spcPts val="1200"/>
              </a:spcAft>
              <a:buSzPts val="1800"/>
              <a:buNone/>
            </a:pPr>
            <a:endParaRPr sz="1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26"/>
        <p:cNvGrpSpPr/>
        <p:nvPr/>
      </p:nvGrpSpPr>
      <p:grpSpPr>
        <a:xfrm>
          <a:off x="0" y="0"/>
          <a:ext cx="0" cy="0"/>
          <a:chOff x="0" y="0"/>
          <a:chExt cx="0" cy="0"/>
        </a:xfrm>
      </p:grpSpPr>
      <p:sp>
        <p:nvSpPr>
          <p:cNvPr id="227" name="Google Shape;227;p14"/>
          <p:cNvSpPr txBox="1"/>
          <p:nvPr/>
        </p:nvSpPr>
        <p:spPr>
          <a:xfrm>
            <a:off x="6451271" y="1924850"/>
            <a:ext cx="2304900" cy="1797300"/>
          </a:xfrm>
          <a:prstGeom prst="rect">
            <a:avLst/>
          </a:prstGeom>
          <a:noFill/>
          <a:ln>
            <a:noFill/>
          </a:ln>
        </p:spPr>
        <p:txBody>
          <a:bodyPr spcFirstLastPara="1" wrap="square" lIns="91425" tIns="91425" rIns="91425" bIns="91425" anchor="t" anchorCtr="0">
            <a:normAutofit/>
          </a:bodyPr>
          <a:lstStyle/>
          <a:p>
            <a:pPr marL="0" marR="0" lvl="0" indent="0" algn="l" rtl="0">
              <a:lnSpc>
                <a:spcPct val="115000"/>
              </a:lnSpc>
              <a:spcBef>
                <a:spcPts val="0"/>
              </a:spcBef>
              <a:spcAft>
                <a:spcPts val="0"/>
              </a:spcAft>
              <a:buClr>
                <a:srgbClr val="000000"/>
              </a:buClr>
              <a:buSzPts val="1100"/>
              <a:buFont typeface="Arial"/>
              <a:buNone/>
            </a:pPr>
            <a:r>
              <a:rPr lang="en-US" sz="1100" b="0" i="0" u="none" strike="noStrike" cap="none">
                <a:solidFill>
                  <a:schemeClr val="lt1"/>
                </a:solidFill>
                <a:latin typeface="Lato"/>
                <a:ea typeface="Lato"/>
                <a:cs typeface="Lato"/>
                <a:sym typeface="Lato"/>
              </a:rPr>
              <a:t>Lorem ipsum dolor sit amet, consectetur adipiscing elit. Curabitur eleifend a diam quis suscipit. Fusce venenatis nunc ut lectus convallis, sit amet egestas mi rutrum. Maecenas molestie ultricies euismod.</a:t>
            </a:r>
            <a:endParaRPr sz="1100" b="0" i="0" u="none" strike="noStrike" cap="none">
              <a:solidFill>
                <a:schemeClr val="lt1"/>
              </a:solidFill>
              <a:latin typeface="Lato"/>
              <a:ea typeface="Lato"/>
              <a:cs typeface="Lato"/>
              <a:sym typeface="Lato"/>
            </a:endParaRPr>
          </a:p>
          <a:p>
            <a:pPr marL="0" marR="0" lvl="0" indent="0" algn="l" rtl="0">
              <a:lnSpc>
                <a:spcPct val="115000"/>
              </a:lnSpc>
              <a:spcBef>
                <a:spcPts val="1200"/>
              </a:spcBef>
              <a:spcAft>
                <a:spcPts val="1200"/>
              </a:spcAft>
              <a:buClr>
                <a:srgbClr val="000000"/>
              </a:buClr>
              <a:buSzPts val="1100"/>
              <a:buFont typeface="Arial"/>
              <a:buNone/>
            </a:pPr>
            <a:endParaRPr sz="1100" b="0" i="0" u="none" strike="noStrike" cap="none">
              <a:solidFill>
                <a:srgbClr val="1B212C"/>
              </a:solidFill>
              <a:latin typeface="Lato"/>
              <a:ea typeface="Lato"/>
              <a:cs typeface="Lato"/>
              <a:sym typeface="Lato"/>
            </a:endParaRPr>
          </a:p>
        </p:txBody>
      </p:sp>
      <p:grpSp>
        <p:nvGrpSpPr>
          <p:cNvPr id="228" name="Google Shape;228;p14"/>
          <p:cNvGrpSpPr/>
          <p:nvPr/>
        </p:nvGrpSpPr>
        <p:grpSpPr>
          <a:xfrm>
            <a:off x="0" y="4467225"/>
            <a:ext cx="9144000" cy="676275"/>
            <a:chOff x="0" y="4467225"/>
            <a:chExt cx="9144000" cy="676275"/>
          </a:xfrm>
        </p:grpSpPr>
        <p:pic>
          <p:nvPicPr>
            <p:cNvPr id="229" name="Google Shape;229;p14"/>
            <p:cNvPicPr preferRelativeResize="0"/>
            <p:nvPr/>
          </p:nvPicPr>
          <p:blipFill rotWithShape="1">
            <a:blip r:embed="rId3">
              <a:alphaModFix/>
            </a:blip>
            <a:srcRect/>
            <a:stretch/>
          </p:blipFill>
          <p:spPr>
            <a:xfrm>
              <a:off x="0" y="4467225"/>
              <a:ext cx="2108175" cy="676275"/>
            </a:xfrm>
            <a:prstGeom prst="rect">
              <a:avLst/>
            </a:prstGeom>
            <a:noFill/>
            <a:ln>
              <a:noFill/>
            </a:ln>
          </p:spPr>
        </p:pic>
        <p:pic>
          <p:nvPicPr>
            <p:cNvPr id="230" name="Google Shape;230;p14"/>
            <p:cNvPicPr preferRelativeResize="0"/>
            <p:nvPr/>
          </p:nvPicPr>
          <p:blipFill rotWithShape="1">
            <a:blip r:embed="rId3">
              <a:alphaModFix/>
            </a:blip>
            <a:srcRect/>
            <a:stretch/>
          </p:blipFill>
          <p:spPr>
            <a:xfrm rot="10800000">
              <a:off x="2108175" y="4467225"/>
              <a:ext cx="2108175" cy="676275"/>
            </a:xfrm>
            <a:prstGeom prst="rect">
              <a:avLst/>
            </a:prstGeom>
            <a:noFill/>
            <a:ln>
              <a:noFill/>
            </a:ln>
          </p:spPr>
        </p:pic>
        <p:pic>
          <p:nvPicPr>
            <p:cNvPr id="231" name="Google Shape;231;p14"/>
            <p:cNvPicPr preferRelativeResize="0"/>
            <p:nvPr/>
          </p:nvPicPr>
          <p:blipFill rotWithShape="1">
            <a:blip r:embed="rId3">
              <a:alphaModFix/>
            </a:blip>
            <a:srcRect/>
            <a:stretch/>
          </p:blipFill>
          <p:spPr>
            <a:xfrm rot="10800000">
              <a:off x="4216350" y="4467225"/>
              <a:ext cx="2108175" cy="676275"/>
            </a:xfrm>
            <a:prstGeom prst="rect">
              <a:avLst/>
            </a:prstGeom>
            <a:noFill/>
            <a:ln>
              <a:noFill/>
            </a:ln>
          </p:spPr>
        </p:pic>
        <p:pic>
          <p:nvPicPr>
            <p:cNvPr id="232" name="Google Shape;232;p14"/>
            <p:cNvPicPr preferRelativeResize="0"/>
            <p:nvPr/>
          </p:nvPicPr>
          <p:blipFill rotWithShape="1">
            <a:blip r:embed="rId3">
              <a:alphaModFix/>
            </a:blip>
            <a:srcRect/>
            <a:stretch/>
          </p:blipFill>
          <p:spPr>
            <a:xfrm rot="10800000">
              <a:off x="6324525" y="4467225"/>
              <a:ext cx="2108175" cy="676275"/>
            </a:xfrm>
            <a:prstGeom prst="rect">
              <a:avLst/>
            </a:prstGeom>
            <a:noFill/>
            <a:ln>
              <a:noFill/>
            </a:ln>
          </p:spPr>
        </p:pic>
        <p:pic>
          <p:nvPicPr>
            <p:cNvPr id="233" name="Google Shape;233;p14"/>
            <p:cNvPicPr preferRelativeResize="0"/>
            <p:nvPr/>
          </p:nvPicPr>
          <p:blipFill rotWithShape="1">
            <a:blip r:embed="rId3">
              <a:alphaModFix/>
            </a:blip>
            <a:srcRect r="68936"/>
            <a:stretch/>
          </p:blipFill>
          <p:spPr>
            <a:xfrm>
              <a:off x="8432700" y="4467225"/>
              <a:ext cx="711300" cy="676275"/>
            </a:xfrm>
            <a:prstGeom prst="rect">
              <a:avLst/>
            </a:prstGeom>
            <a:noFill/>
            <a:ln>
              <a:noFill/>
            </a:ln>
          </p:spPr>
        </p:pic>
      </p:grpSp>
      <p:sp>
        <p:nvSpPr>
          <p:cNvPr id="234" name="Google Shape;234;p14"/>
          <p:cNvSpPr txBox="1"/>
          <p:nvPr/>
        </p:nvSpPr>
        <p:spPr>
          <a:xfrm>
            <a:off x="1167914" y="2252757"/>
            <a:ext cx="3632100" cy="731100"/>
          </a:xfrm>
          <a:prstGeom prst="rect">
            <a:avLst/>
          </a:prstGeom>
          <a:noFill/>
          <a:ln>
            <a:noFill/>
          </a:ln>
        </p:spPr>
        <p:txBody>
          <a:bodyPr spcFirstLastPara="1" wrap="square" lIns="91425" tIns="91425" rIns="91425" bIns="91425" anchor="t" anchorCtr="0">
            <a:normAutofit/>
          </a:bodyPr>
          <a:lstStyle/>
          <a:p>
            <a:pPr marL="0" marR="0" lvl="0" indent="0" algn="l" rtl="0">
              <a:lnSpc>
                <a:spcPct val="100000"/>
              </a:lnSpc>
              <a:spcBef>
                <a:spcPts val="0"/>
              </a:spcBef>
              <a:spcAft>
                <a:spcPts val="0"/>
              </a:spcAft>
              <a:buClr>
                <a:srgbClr val="000000"/>
              </a:buClr>
              <a:buSzPts val="2400"/>
              <a:buFont typeface="Arial"/>
              <a:buNone/>
            </a:pPr>
            <a:r>
              <a:rPr lang="en-US" sz="2400" b="0" i="0" u="none" strike="noStrike" cap="none">
                <a:solidFill>
                  <a:srgbClr val="006DB8"/>
                </a:solidFill>
                <a:latin typeface="Montserrat"/>
                <a:ea typeface="Montserrat"/>
                <a:cs typeface="Montserrat"/>
                <a:sym typeface="Montserrat"/>
              </a:rPr>
              <a:t>Questions?</a:t>
            </a:r>
            <a:endParaRPr sz="2400" b="0" i="0" u="none" strike="noStrike" cap="none">
              <a:solidFill>
                <a:srgbClr val="006DB8"/>
              </a:solidFill>
              <a:latin typeface="Montserrat"/>
              <a:ea typeface="Montserrat"/>
              <a:cs typeface="Montserrat"/>
              <a:sym typeface="Montserrat"/>
            </a:endParaRPr>
          </a:p>
        </p:txBody>
      </p:sp>
      <p:cxnSp>
        <p:nvCxnSpPr>
          <p:cNvPr id="235" name="Google Shape;235;p14"/>
          <p:cNvCxnSpPr/>
          <p:nvPr/>
        </p:nvCxnSpPr>
        <p:spPr>
          <a:xfrm>
            <a:off x="4223073" y="1269300"/>
            <a:ext cx="0" cy="2604900"/>
          </a:xfrm>
          <a:prstGeom prst="straightConnector1">
            <a:avLst/>
          </a:prstGeom>
          <a:noFill/>
          <a:ln w="9525" cap="flat" cmpd="sng">
            <a:solidFill>
              <a:srgbClr val="00CED1"/>
            </a:solidFill>
            <a:prstDash val="solid"/>
            <a:round/>
            <a:headEnd type="none" w="sm" len="sm"/>
            <a:tailEnd type="none" w="sm" len="sm"/>
          </a:ln>
        </p:spPr>
      </p:cxnSp>
      <p:sp>
        <p:nvSpPr>
          <p:cNvPr id="236" name="Google Shape;236;p14"/>
          <p:cNvSpPr txBox="1"/>
          <p:nvPr/>
        </p:nvSpPr>
        <p:spPr>
          <a:xfrm>
            <a:off x="4572000" y="1554811"/>
            <a:ext cx="3793200" cy="11415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chemeClr val="dk1"/>
              </a:solidFill>
              <a:latin typeface="Arial"/>
              <a:ea typeface="Arial"/>
              <a:cs typeface="Arial"/>
              <a:sym typeface="Arial"/>
            </a:endParaRPr>
          </a:p>
          <a:p>
            <a:pPr marL="0" lvl="0" indent="0" algn="l" rtl="0">
              <a:spcBef>
                <a:spcPts val="0"/>
              </a:spcBef>
              <a:spcAft>
                <a:spcPts val="0"/>
              </a:spcAft>
              <a:buClr>
                <a:schemeClr val="dk1"/>
              </a:buClr>
              <a:buSzPts val="1400"/>
              <a:buFont typeface="Arial"/>
              <a:buNone/>
            </a:pPr>
            <a:r>
              <a:rPr lang="en-US" b="1" dirty="0">
                <a:solidFill>
                  <a:schemeClr val="dk1"/>
                </a:solidFill>
              </a:rPr>
              <a:t>August 4, 2025:</a:t>
            </a:r>
            <a:r>
              <a:rPr lang="en-US" dirty="0">
                <a:solidFill>
                  <a:schemeClr val="dk1"/>
                </a:solidFill>
              </a:rPr>
              <a:t> RFP Released</a:t>
            </a:r>
            <a:endParaRPr dirty="0">
              <a:solidFill>
                <a:schemeClr val="dk1"/>
              </a:solidFill>
            </a:endParaRPr>
          </a:p>
          <a:p>
            <a:pPr marL="0" lvl="0" indent="0" algn="l" rtl="0">
              <a:spcBef>
                <a:spcPts val="490"/>
              </a:spcBef>
              <a:spcAft>
                <a:spcPts val="0"/>
              </a:spcAft>
              <a:buClr>
                <a:schemeClr val="dk1"/>
              </a:buClr>
              <a:buSzPts val="1400"/>
              <a:buFont typeface="Arial"/>
              <a:buNone/>
            </a:pPr>
            <a:r>
              <a:rPr lang="en-US" b="1" dirty="0">
                <a:solidFill>
                  <a:schemeClr val="dk1"/>
                </a:solidFill>
              </a:rPr>
              <a:t>September 2, 2025:</a:t>
            </a:r>
            <a:r>
              <a:rPr lang="en-US" dirty="0">
                <a:solidFill>
                  <a:schemeClr val="dk1"/>
                </a:solidFill>
              </a:rPr>
              <a:t> Applications Due - submit in Dropbox</a:t>
            </a:r>
            <a:endParaRPr dirty="0">
              <a:solidFill>
                <a:schemeClr val="dk1"/>
              </a:solidFill>
            </a:endParaRPr>
          </a:p>
          <a:p>
            <a:pPr marL="0" lvl="0" indent="0" algn="l" rtl="0">
              <a:spcBef>
                <a:spcPts val="490"/>
              </a:spcBef>
              <a:spcAft>
                <a:spcPts val="0"/>
              </a:spcAft>
              <a:buClr>
                <a:schemeClr val="dk1"/>
              </a:buClr>
              <a:buSzPts val="1400"/>
              <a:buFont typeface="Arial"/>
              <a:buNone/>
            </a:pPr>
            <a:r>
              <a:rPr lang="en-US" b="1" dirty="0">
                <a:solidFill>
                  <a:schemeClr val="dk1"/>
                </a:solidFill>
              </a:rPr>
              <a:t>September 15, 2025:</a:t>
            </a:r>
            <a:r>
              <a:rPr lang="en-US" dirty="0">
                <a:solidFill>
                  <a:schemeClr val="dk1"/>
                </a:solidFill>
              </a:rPr>
              <a:t> Projects Notified of Decisions</a:t>
            </a:r>
            <a:endParaRPr dirty="0">
              <a:solidFill>
                <a:schemeClr val="dk1"/>
              </a:solidFill>
            </a:endParaRPr>
          </a:p>
          <a:p>
            <a:pPr marL="0" marR="0" lvl="0" indent="0" algn="ctr" rtl="0">
              <a:lnSpc>
                <a:spcPct val="100000"/>
              </a:lnSpc>
              <a:spcBef>
                <a:spcPts val="0"/>
              </a:spcBef>
              <a:spcAft>
                <a:spcPts val="0"/>
              </a:spcAft>
              <a:buClr>
                <a:srgbClr val="000000"/>
              </a:buClr>
              <a:buSzPts val="1400"/>
              <a:buFont typeface="Arial"/>
              <a:buNone/>
            </a:pPr>
            <a:endParaRPr sz="1400" b="0" i="0" u="none" strike="noStrike" cap="none" dirty="0">
              <a:solidFill>
                <a:schemeClr val="dk1"/>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400"/>
              <a:buFont typeface="Arial"/>
              <a:buNone/>
            </a:pPr>
            <a:r>
              <a:rPr lang="en-US" sz="1400" b="0" i="0" u="none" strike="noStrike" cap="none" dirty="0">
                <a:solidFill>
                  <a:schemeClr val="dk1"/>
                </a:solidFill>
                <a:latin typeface="Arial"/>
                <a:ea typeface="Arial"/>
                <a:cs typeface="Arial"/>
                <a:sym typeface="Arial"/>
              </a:rPr>
              <a:t>Contact for Questions: Kat Durant,</a:t>
            </a:r>
            <a:r>
              <a:rPr lang="en-US" sz="1400" b="0" i="0" u="none" strike="noStrike" cap="none" dirty="0">
                <a:solidFill>
                  <a:schemeClr val="dk2"/>
                </a:solidFill>
                <a:latin typeface="Arial"/>
                <a:ea typeface="Arial"/>
                <a:cs typeface="Arial"/>
                <a:sym typeface="Arial"/>
              </a:rPr>
              <a:t> </a:t>
            </a:r>
            <a:r>
              <a:rPr lang="en-US" sz="1400" b="0" i="0" u="sng" strike="noStrike" cap="none" dirty="0">
                <a:solidFill>
                  <a:schemeClr val="hlink"/>
                </a:solidFill>
                <a:latin typeface="Arial"/>
                <a:ea typeface="Arial"/>
                <a:cs typeface="Arial"/>
                <a:sym typeface="Arial"/>
                <a:hlinkClick r:id="rId4"/>
              </a:rPr>
              <a:t>kathryn.durant@rtfhsd.org</a:t>
            </a:r>
            <a:endParaRPr sz="1400" b="0" i="0" u="none" strike="noStrike" cap="none" dirty="0">
              <a:solidFill>
                <a:schemeClr val="dk2"/>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chemeClr val="dk2"/>
              </a:solidFill>
              <a:latin typeface="Arial"/>
              <a:ea typeface="Arial"/>
              <a:cs typeface="Arial"/>
              <a:sym typeface="Arial"/>
            </a:endParaRPr>
          </a:p>
        </p:txBody>
      </p:sp>
      <p:sp>
        <p:nvSpPr>
          <p:cNvPr id="237" name="Google Shape;237;p14"/>
          <p:cNvSpPr txBox="1"/>
          <p:nvPr/>
        </p:nvSpPr>
        <p:spPr>
          <a:xfrm>
            <a:off x="4713079" y="1062211"/>
            <a:ext cx="3000000" cy="492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2000" b="1" dirty="0">
                <a:solidFill>
                  <a:schemeClr val="dk1"/>
                </a:solidFill>
              </a:rPr>
              <a:t>RFP Timeline:</a:t>
            </a:r>
            <a:endParaRPr sz="2000" dirty="0">
              <a:solidFill>
                <a:schemeClr val="dk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41"/>
        <p:cNvGrpSpPr/>
        <p:nvPr/>
      </p:nvGrpSpPr>
      <p:grpSpPr>
        <a:xfrm>
          <a:off x="0" y="0"/>
          <a:ext cx="0" cy="0"/>
          <a:chOff x="0" y="0"/>
          <a:chExt cx="0" cy="0"/>
        </a:xfrm>
      </p:grpSpPr>
      <p:sp>
        <p:nvSpPr>
          <p:cNvPr id="242" name="Google Shape;242;p1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fontScale="90000"/>
          </a:bodyPr>
          <a:lstStyle/>
          <a:p>
            <a:pPr marL="0" lvl="0" indent="0" algn="l" rtl="0">
              <a:lnSpc>
                <a:spcPct val="100000"/>
              </a:lnSpc>
              <a:spcBef>
                <a:spcPts val="0"/>
              </a:spcBef>
              <a:spcAft>
                <a:spcPts val="0"/>
              </a:spcAft>
              <a:buSzPct val="111111"/>
              <a:buNone/>
            </a:pPr>
            <a:r>
              <a:rPr lang="en-US" dirty="0"/>
              <a:t>Useful Links for Applicants (included in RFP)</a:t>
            </a:r>
            <a:endParaRPr dirty="0"/>
          </a:p>
        </p:txBody>
      </p:sp>
      <p:sp>
        <p:nvSpPr>
          <p:cNvPr id="243" name="Google Shape;243;p15"/>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p>
            <a:pPr marL="0" lvl="0" indent="0" rtl="0">
              <a:lnSpc>
                <a:spcPct val="100000"/>
              </a:lnSpc>
              <a:spcAft>
                <a:spcPts val="0"/>
              </a:spcAft>
              <a:buSzPts val="1800"/>
              <a:buNone/>
            </a:pPr>
            <a:endParaRPr lang="en-US" dirty="0">
              <a:hlinkClick r:id="rId3"/>
            </a:endParaRPr>
          </a:p>
          <a:p>
            <a:pPr marL="0" lvl="0" indent="0" rtl="0">
              <a:lnSpc>
                <a:spcPct val="100000"/>
              </a:lnSpc>
              <a:spcAft>
                <a:spcPts val="0"/>
              </a:spcAft>
              <a:buSzPts val="1800"/>
              <a:buNone/>
            </a:pPr>
            <a:r>
              <a:rPr lang="en-US" dirty="0">
                <a:hlinkClick r:id="rId3"/>
              </a:rPr>
              <a:t>RTFH YHDP Round 8 RFP</a:t>
            </a:r>
            <a:endParaRPr lang="en-US" dirty="0"/>
          </a:p>
          <a:p>
            <a:pPr marL="0" lvl="0" indent="0" rtl="0">
              <a:lnSpc>
                <a:spcPct val="100000"/>
              </a:lnSpc>
              <a:spcAft>
                <a:spcPts val="0"/>
              </a:spcAft>
              <a:buSzPts val="1800"/>
              <a:buNone/>
            </a:pPr>
            <a:r>
              <a:rPr lang="en-US" dirty="0">
                <a:hlinkClick r:id="rId4"/>
              </a:rPr>
              <a:t>RFP Application Template</a:t>
            </a:r>
            <a:endParaRPr lang="en-US" dirty="0"/>
          </a:p>
          <a:p>
            <a:pPr marL="0" lvl="0" indent="0" rtl="0">
              <a:lnSpc>
                <a:spcPct val="100000"/>
              </a:lnSpc>
              <a:spcAft>
                <a:spcPts val="0"/>
              </a:spcAft>
              <a:buSzPts val="1800"/>
              <a:buNone/>
            </a:pPr>
            <a:r>
              <a:rPr lang="en-US" u="sng" dirty="0">
                <a:solidFill>
                  <a:schemeClr val="hlink"/>
                </a:solidFill>
                <a:hlinkClick r:id="rId5"/>
              </a:rPr>
              <a:t>RFP Budget Template</a:t>
            </a:r>
            <a:endParaRPr lang="en-US" dirty="0"/>
          </a:p>
          <a:p>
            <a:pPr marL="0" lvl="0" indent="0" rtl="0">
              <a:lnSpc>
                <a:spcPct val="100000"/>
              </a:lnSpc>
              <a:spcAft>
                <a:spcPts val="0"/>
              </a:spcAft>
              <a:buSzPts val="1800"/>
              <a:buNone/>
            </a:pPr>
            <a:r>
              <a:rPr lang="en-US" u="sng" dirty="0">
                <a:solidFill>
                  <a:schemeClr val="hlink"/>
                </a:solidFill>
              </a:rPr>
              <a:t>RFP </a:t>
            </a:r>
            <a:r>
              <a:rPr lang="en-US" u="sng" dirty="0">
                <a:solidFill>
                  <a:schemeClr val="hlink"/>
                </a:solidFill>
                <a:hlinkClick r:id="rId6"/>
              </a:rPr>
              <a:t>Threshold</a:t>
            </a:r>
            <a:r>
              <a:rPr lang="en-US" u="sng" dirty="0">
                <a:solidFill>
                  <a:schemeClr val="hlink"/>
                </a:solidFill>
              </a:rPr>
              <a:t> Review Checklist</a:t>
            </a:r>
            <a:endParaRPr dirty="0"/>
          </a:p>
          <a:p>
            <a:pPr marL="0" lvl="0" indent="0" rtl="0">
              <a:lnSpc>
                <a:spcPct val="100000"/>
              </a:lnSpc>
              <a:spcAft>
                <a:spcPts val="0"/>
              </a:spcAft>
              <a:buSzPts val="1800"/>
              <a:buNone/>
            </a:pPr>
            <a:r>
              <a:rPr lang="en-US" u="sng" dirty="0">
                <a:solidFill>
                  <a:schemeClr val="hlink"/>
                </a:solidFill>
                <a:hlinkClick r:id="rId7"/>
              </a:rPr>
              <a:t>YHDP Round 8 HUD NOFO (FY23) </a:t>
            </a:r>
            <a:r>
              <a:rPr lang="en-US" dirty="0">
                <a:hlinkClick r:id="rId7"/>
              </a:rPr>
              <a:t> </a:t>
            </a:r>
            <a:endParaRPr dirty="0"/>
          </a:p>
          <a:p>
            <a:pPr marL="0" lvl="0" indent="0" rtl="0">
              <a:lnSpc>
                <a:spcPct val="100000"/>
              </a:lnSpc>
              <a:spcAft>
                <a:spcPts val="0"/>
              </a:spcAft>
              <a:buSzPts val="1800"/>
              <a:buNone/>
            </a:pPr>
            <a:r>
              <a:rPr lang="en-US" u="sng" dirty="0">
                <a:solidFill>
                  <a:schemeClr val="hlink"/>
                </a:solidFill>
                <a:hlinkClick r:id="rId8"/>
              </a:rPr>
              <a:t>YHDP Round 8 HUD NOFO Appendix A</a:t>
            </a:r>
            <a:endParaRPr lang="en-US" u="sng" dirty="0">
              <a:solidFill>
                <a:schemeClr val="hlink"/>
              </a:solidFill>
            </a:endParaRPr>
          </a:p>
          <a:p>
            <a:pPr marL="0" lvl="0" indent="0" rtl="0">
              <a:lnSpc>
                <a:spcPct val="100000"/>
              </a:lnSpc>
              <a:spcAft>
                <a:spcPts val="0"/>
              </a:spcAft>
              <a:buSzPts val="1800"/>
              <a:buNone/>
            </a:pPr>
            <a:r>
              <a:rPr lang="en-US" u="sng" dirty="0">
                <a:solidFill>
                  <a:schemeClr val="hlink"/>
                </a:solidFill>
                <a:hlinkClick r:id="rId9"/>
              </a:rPr>
              <a:t>SAN DIEGO YHDP SERVICES &amp; PROGRAM MODELS HANDOUT</a:t>
            </a:r>
            <a:endParaRPr lang="en-US" u="sng" dirty="0">
              <a:solidFill>
                <a:schemeClr val="hlink"/>
              </a:solidFill>
            </a:endParaRPr>
          </a:p>
          <a:p>
            <a:pPr marL="0" lvl="0" indent="0" rtl="0">
              <a:lnSpc>
                <a:spcPct val="100000"/>
              </a:lnSpc>
              <a:spcAft>
                <a:spcPts val="0"/>
              </a:spcAft>
              <a:buSzPts val="1800"/>
              <a:buNone/>
            </a:pPr>
            <a:r>
              <a:rPr lang="en-US" u="sng" dirty="0">
                <a:solidFill>
                  <a:schemeClr val="hlink"/>
                </a:solidFill>
                <a:hlinkClick r:id="rId10"/>
              </a:rPr>
              <a:t>2025 FAIR MARKET RENT</a:t>
            </a:r>
            <a:endParaRPr dirty="0"/>
          </a:p>
          <a:p>
            <a:pPr marL="0" lvl="0" indent="0" algn="l" rtl="0">
              <a:lnSpc>
                <a:spcPct val="115000"/>
              </a:lnSpc>
              <a:spcBef>
                <a:spcPts val="1200"/>
              </a:spcBef>
              <a:spcAft>
                <a:spcPts val="1200"/>
              </a:spcAft>
              <a:buSzPts val="1800"/>
              <a:buNone/>
            </a:pP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2" name="Google Shape;62;p2"/>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fontScale="90000"/>
          </a:bodyPr>
          <a:lstStyle/>
          <a:p>
            <a:pPr marL="0" lvl="0" indent="0" algn="l" rtl="0">
              <a:lnSpc>
                <a:spcPct val="100000"/>
              </a:lnSpc>
              <a:spcBef>
                <a:spcPts val="0"/>
              </a:spcBef>
              <a:spcAft>
                <a:spcPts val="0"/>
              </a:spcAft>
              <a:buSzPct val="111111"/>
              <a:buNone/>
            </a:pPr>
            <a:r>
              <a:rPr lang="en-US"/>
              <a:t>What is YHDP?</a:t>
            </a:r>
            <a:endParaRPr/>
          </a:p>
        </p:txBody>
      </p:sp>
      <p:sp>
        <p:nvSpPr>
          <p:cNvPr id="63" name="Google Shape;63;p2"/>
          <p:cNvSpPr txBox="1">
            <a:spLocks noGrp="1"/>
          </p:cNvSpPr>
          <p:nvPr>
            <p:ph type="body" idx="1"/>
          </p:nvPr>
        </p:nvSpPr>
        <p:spPr>
          <a:xfrm>
            <a:off x="311700" y="969796"/>
            <a:ext cx="8520600" cy="3460800"/>
          </a:xfrm>
          <a:prstGeom prst="rect">
            <a:avLst/>
          </a:prstGeom>
          <a:noFill/>
          <a:ln>
            <a:noFill/>
          </a:ln>
        </p:spPr>
        <p:txBody>
          <a:bodyPr spcFirstLastPara="1" wrap="square" lIns="91425" tIns="91425" rIns="91425" bIns="91425" anchor="t" anchorCtr="0">
            <a:noAutofit/>
          </a:bodyPr>
          <a:lstStyle/>
          <a:p>
            <a:pPr marL="457200" lvl="0" indent="-317500" algn="l" rtl="0">
              <a:lnSpc>
                <a:spcPct val="160000"/>
              </a:lnSpc>
              <a:spcBef>
                <a:spcPts val="1200"/>
              </a:spcBef>
              <a:spcAft>
                <a:spcPts val="0"/>
              </a:spcAft>
              <a:buClr>
                <a:schemeClr val="dk1"/>
              </a:buClr>
              <a:buSzPts val="1400"/>
              <a:buChar char="●"/>
            </a:pPr>
            <a:r>
              <a:rPr lang="en-US" sz="1200" b="1"/>
              <a:t>YHDP</a:t>
            </a:r>
            <a:r>
              <a:rPr lang="en-US" sz="1200"/>
              <a:t> stands for the </a:t>
            </a:r>
            <a:r>
              <a:rPr lang="en-US" sz="1200" b="1"/>
              <a:t>Youth Homelessness Demonstration Program</a:t>
            </a:r>
            <a:r>
              <a:rPr lang="en-US" sz="1200"/>
              <a:t>. It is a federal initiative launched by the </a:t>
            </a:r>
            <a:r>
              <a:rPr lang="en-US" sz="1200" b="1"/>
              <a:t>U.S. Department of Housing and Urban Development (HUD)</a:t>
            </a:r>
            <a:r>
              <a:rPr lang="en-US" sz="1200"/>
              <a:t> </a:t>
            </a:r>
            <a:endParaRPr/>
          </a:p>
          <a:p>
            <a:pPr marL="457200" lvl="0" indent="-317500" algn="l" rtl="0">
              <a:lnSpc>
                <a:spcPct val="160000"/>
              </a:lnSpc>
              <a:spcBef>
                <a:spcPts val="1200"/>
              </a:spcBef>
              <a:spcAft>
                <a:spcPts val="0"/>
              </a:spcAft>
              <a:buClr>
                <a:schemeClr val="dk1"/>
              </a:buClr>
              <a:buSzPts val="1400"/>
              <a:buChar char="●"/>
            </a:pPr>
            <a:r>
              <a:rPr lang="en-US" sz="1200" b="1">
                <a:solidFill>
                  <a:schemeClr val="dk1"/>
                </a:solidFill>
              </a:rPr>
              <a:t>Purpose:</a:t>
            </a:r>
            <a:r>
              <a:rPr lang="en-US" sz="1200">
                <a:solidFill>
                  <a:schemeClr val="dk1"/>
                </a:solidFill>
              </a:rPr>
              <a:t> To support communities in developing and implementing coordinated approaches to preventing and ending youth homelessness.</a:t>
            </a:r>
            <a:endParaRPr sz="1200">
              <a:solidFill>
                <a:schemeClr val="dk1"/>
              </a:solidFill>
            </a:endParaRPr>
          </a:p>
          <a:p>
            <a:pPr marL="457200" lvl="0" indent="-317500" algn="l" rtl="0">
              <a:lnSpc>
                <a:spcPct val="160000"/>
              </a:lnSpc>
              <a:spcBef>
                <a:spcPts val="0"/>
              </a:spcBef>
              <a:spcAft>
                <a:spcPts val="0"/>
              </a:spcAft>
              <a:buClr>
                <a:schemeClr val="dk1"/>
              </a:buClr>
              <a:buSzPts val="1400"/>
              <a:buChar char="●"/>
            </a:pPr>
            <a:r>
              <a:rPr lang="en-US" sz="1200" b="1">
                <a:solidFill>
                  <a:schemeClr val="dk1"/>
                </a:solidFill>
              </a:rPr>
              <a:t>Target Population:</a:t>
            </a:r>
            <a:r>
              <a:rPr lang="en-US" sz="1200">
                <a:solidFill>
                  <a:schemeClr val="dk1"/>
                </a:solidFill>
              </a:rPr>
              <a:t> Youth experiencing homelessness, aged 24 and under, including unaccompanied youth and pregnant or parenting youth.</a:t>
            </a:r>
            <a:endParaRPr sz="1200"/>
          </a:p>
        </p:txBody>
      </p:sp>
      <p:grpSp>
        <p:nvGrpSpPr>
          <p:cNvPr id="64" name="Google Shape;64;p2"/>
          <p:cNvGrpSpPr/>
          <p:nvPr/>
        </p:nvGrpSpPr>
        <p:grpSpPr>
          <a:xfrm>
            <a:off x="0" y="4481945"/>
            <a:ext cx="9144000" cy="661555"/>
            <a:chOff x="0" y="4467225"/>
            <a:chExt cx="9144000" cy="676275"/>
          </a:xfrm>
        </p:grpSpPr>
        <p:pic>
          <p:nvPicPr>
            <p:cNvPr id="65" name="Google Shape;65;p2"/>
            <p:cNvPicPr preferRelativeResize="0"/>
            <p:nvPr/>
          </p:nvPicPr>
          <p:blipFill rotWithShape="1">
            <a:blip r:embed="rId3">
              <a:alphaModFix/>
            </a:blip>
            <a:srcRect/>
            <a:stretch/>
          </p:blipFill>
          <p:spPr>
            <a:xfrm>
              <a:off x="0" y="4467225"/>
              <a:ext cx="2108175" cy="676275"/>
            </a:xfrm>
            <a:prstGeom prst="rect">
              <a:avLst/>
            </a:prstGeom>
            <a:noFill/>
            <a:ln>
              <a:noFill/>
            </a:ln>
          </p:spPr>
        </p:pic>
        <p:pic>
          <p:nvPicPr>
            <p:cNvPr id="66" name="Google Shape;66;p2"/>
            <p:cNvPicPr preferRelativeResize="0"/>
            <p:nvPr/>
          </p:nvPicPr>
          <p:blipFill rotWithShape="1">
            <a:blip r:embed="rId3">
              <a:alphaModFix/>
            </a:blip>
            <a:srcRect/>
            <a:stretch/>
          </p:blipFill>
          <p:spPr>
            <a:xfrm rot="10800000">
              <a:off x="2108175" y="4467225"/>
              <a:ext cx="2108175" cy="676275"/>
            </a:xfrm>
            <a:prstGeom prst="rect">
              <a:avLst/>
            </a:prstGeom>
            <a:noFill/>
            <a:ln>
              <a:noFill/>
            </a:ln>
          </p:spPr>
        </p:pic>
        <p:pic>
          <p:nvPicPr>
            <p:cNvPr id="67" name="Google Shape;67;p2"/>
            <p:cNvPicPr preferRelativeResize="0"/>
            <p:nvPr/>
          </p:nvPicPr>
          <p:blipFill rotWithShape="1">
            <a:blip r:embed="rId3">
              <a:alphaModFix/>
            </a:blip>
            <a:srcRect/>
            <a:stretch/>
          </p:blipFill>
          <p:spPr>
            <a:xfrm rot="10800000">
              <a:off x="4216350" y="4467225"/>
              <a:ext cx="2108175" cy="676275"/>
            </a:xfrm>
            <a:prstGeom prst="rect">
              <a:avLst/>
            </a:prstGeom>
            <a:noFill/>
            <a:ln>
              <a:noFill/>
            </a:ln>
          </p:spPr>
        </p:pic>
        <p:pic>
          <p:nvPicPr>
            <p:cNvPr id="68" name="Google Shape;68;p2"/>
            <p:cNvPicPr preferRelativeResize="0"/>
            <p:nvPr/>
          </p:nvPicPr>
          <p:blipFill rotWithShape="1">
            <a:blip r:embed="rId3">
              <a:alphaModFix/>
            </a:blip>
            <a:srcRect/>
            <a:stretch/>
          </p:blipFill>
          <p:spPr>
            <a:xfrm rot="10800000">
              <a:off x="6324525" y="4467225"/>
              <a:ext cx="2108175" cy="676275"/>
            </a:xfrm>
            <a:prstGeom prst="rect">
              <a:avLst/>
            </a:prstGeom>
            <a:noFill/>
            <a:ln>
              <a:noFill/>
            </a:ln>
          </p:spPr>
        </p:pic>
        <p:pic>
          <p:nvPicPr>
            <p:cNvPr id="69" name="Google Shape;69;p2"/>
            <p:cNvPicPr preferRelativeResize="0"/>
            <p:nvPr/>
          </p:nvPicPr>
          <p:blipFill rotWithShape="1">
            <a:blip r:embed="rId3">
              <a:alphaModFix/>
            </a:blip>
            <a:srcRect r="68936"/>
            <a:stretch/>
          </p:blipFill>
          <p:spPr>
            <a:xfrm>
              <a:off x="8432700" y="4467225"/>
              <a:ext cx="711300" cy="676275"/>
            </a:xfrm>
            <a:prstGeom prst="rect">
              <a:avLst/>
            </a:prstGeom>
            <a:noFill/>
            <a:ln>
              <a:noFill/>
            </a:ln>
          </p:spPr>
        </p:pic>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Google Shape;74;p3"/>
          <p:cNvSpPr txBox="1">
            <a:spLocks noGrp="1"/>
          </p:cNvSpPr>
          <p:nvPr>
            <p:ph type="title"/>
          </p:nvPr>
        </p:nvSpPr>
        <p:spPr>
          <a:xfrm>
            <a:off x="311551" y="254800"/>
            <a:ext cx="8520600" cy="712925"/>
          </a:xfrm>
          <a:prstGeom prst="rect">
            <a:avLst/>
          </a:prstGeom>
          <a:noFill/>
          <a:ln>
            <a:noFill/>
          </a:ln>
        </p:spPr>
        <p:txBody>
          <a:bodyPr spcFirstLastPara="1" wrap="square" lIns="91425" tIns="91425" rIns="91425" bIns="91425" anchor="ctr" anchorCtr="0">
            <a:normAutofit/>
          </a:bodyPr>
          <a:lstStyle/>
          <a:p>
            <a:pPr marL="0" lvl="0" indent="0" algn="l" rtl="0">
              <a:lnSpc>
                <a:spcPct val="100000"/>
              </a:lnSpc>
              <a:spcBef>
                <a:spcPts val="0"/>
              </a:spcBef>
              <a:spcAft>
                <a:spcPts val="0"/>
              </a:spcAft>
              <a:buSzPts val="2200"/>
              <a:buNone/>
            </a:pPr>
            <a:r>
              <a:rPr lang="en-US"/>
              <a:t>San Diego YHDP Context</a:t>
            </a:r>
            <a:endParaRPr/>
          </a:p>
        </p:txBody>
      </p:sp>
      <p:sp>
        <p:nvSpPr>
          <p:cNvPr id="75" name="Google Shape;75;p3"/>
          <p:cNvSpPr/>
          <p:nvPr/>
        </p:nvSpPr>
        <p:spPr>
          <a:xfrm>
            <a:off x="228600" y="1508670"/>
            <a:ext cx="8686800" cy="3200400"/>
          </a:xfrm>
          <a:prstGeom prst="rect">
            <a:avLst/>
          </a:prstGeom>
          <a:solidFill>
            <a:srgbClr val="000000">
              <a:alpha val="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76" name="Google Shape;76;p3"/>
          <p:cNvSpPr/>
          <p:nvPr/>
        </p:nvSpPr>
        <p:spPr>
          <a:xfrm>
            <a:off x="228600" y="1508670"/>
            <a:ext cx="8686800" cy="3200400"/>
          </a:xfrm>
          <a:prstGeom prst="rect">
            <a:avLst/>
          </a:prstGeom>
          <a:solidFill>
            <a:srgbClr val="000000">
              <a:alpha val="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77" name="Google Shape;77;p3"/>
          <p:cNvSpPr/>
          <p:nvPr/>
        </p:nvSpPr>
        <p:spPr>
          <a:xfrm>
            <a:off x="228600" y="1508670"/>
            <a:ext cx="8686800" cy="3200400"/>
          </a:xfrm>
          <a:prstGeom prst="rect">
            <a:avLst/>
          </a:prstGeom>
          <a:solidFill>
            <a:srgbClr val="000000">
              <a:alpha val="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00"/>
              <a:buFont typeface="Arial"/>
              <a:buNone/>
            </a:pPr>
            <a:endParaRPr sz="1300" b="1" i="0" u="none" strike="noStrike" cap="none">
              <a:solidFill>
                <a:srgbClr val="616161"/>
              </a:solidFill>
              <a:latin typeface="Proxima Nova"/>
              <a:ea typeface="Proxima Nova"/>
              <a:cs typeface="Proxima Nova"/>
              <a:sym typeface="Proxima Nova"/>
            </a:endParaRPr>
          </a:p>
          <a:p>
            <a:pPr marL="0" marR="0" lvl="0" indent="0" algn="ctr" rtl="0">
              <a:lnSpc>
                <a:spcPct val="100000"/>
              </a:lnSpc>
              <a:spcBef>
                <a:spcPts val="0"/>
              </a:spcBef>
              <a:spcAft>
                <a:spcPts val="0"/>
              </a:spcAft>
              <a:buClr>
                <a:srgbClr val="000000"/>
              </a:buClr>
              <a:buSzPts val="1300"/>
              <a:buFont typeface="Arial"/>
              <a:buNone/>
            </a:pPr>
            <a:endParaRPr sz="1300" b="1" i="0" u="none" strike="noStrike" cap="none">
              <a:solidFill>
                <a:srgbClr val="616161"/>
              </a:solidFill>
              <a:latin typeface="Proxima Nova"/>
              <a:ea typeface="Proxima Nova"/>
              <a:cs typeface="Proxima Nova"/>
              <a:sym typeface="Proxima Nova"/>
            </a:endParaRPr>
          </a:p>
          <a:p>
            <a:pPr marL="0" marR="0" lvl="0" indent="0" algn="ctr" rtl="0">
              <a:lnSpc>
                <a:spcPct val="100000"/>
              </a:lnSpc>
              <a:spcBef>
                <a:spcPts val="0"/>
              </a:spcBef>
              <a:spcAft>
                <a:spcPts val="0"/>
              </a:spcAft>
              <a:buClr>
                <a:srgbClr val="000000"/>
              </a:buClr>
              <a:buSzPts val="1300"/>
              <a:buFont typeface="Arial"/>
              <a:buNone/>
            </a:pPr>
            <a:endParaRPr sz="1300" b="1" i="0" u="none" strike="noStrike" cap="none">
              <a:solidFill>
                <a:srgbClr val="616161"/>
              </a:solidFill>
              <a:latin typeface="Proxima Nova"/>
              <a:ea typeface="Proxima Nova"/>
              <a:cs typeface="Proxima Nova"/>
              <a:sym typeface="Proxima Nova"/>
            </a:endParaRPr>
          </a:p>
          <a:p>
            <a:pPr marL="0" marR="0" lvl="0" indent="0" algn="ctr" rtl="0">
              <a:lnSpc>
                <a:spcPct val="100000"/>
              </a:lnSpc>
              <a:spcBef>
                <a:spcPts val="0"/>
              </a:spcBef>
              <a:spcAft>
                <a:spcPts val="0"/>
              </a:spcAft>
              <a:buClr>
                <a:srgbClr val="000000"/>
              </a:buClr>
              <a:buSzPts val="1300"/>
              <a:buFont typeface="Arial"/>
              <a:buNone/>
            </a:pPr>
            <a:endParaRPr sz="1300" b="1" i="0" u="none" strike="noStrike" cap="none">
              <a:solidFill>
                <a:srgbClr val="616161"/>
              </a:solidFill>
              <a:latin typeface="Proxima Nova"/>
              <a:ea typeface="Proxima Nova"/>
              <a:cs typeface="Proxima Nova"/>
              <a:sym typeface="Proxima Nova"/>
            </a:endParaRPr>
          </a:p>
          <a:p>
            <a:pPr marL="0" marR="0" lvl="0" indent="0" algn="ctr" rtl="0">
              <a:lnSpc>
                <a:spcPct val="100000"/>
              </a:lnSpc>
              <a:spcBef>
                <a:spcPts val="0"/>
              </a:spcBef>
              <a:spcAft>
                <a:spcPts val="0"/>
              </a:spcAft>
              <a:buClr>
                <a:srgbClr val="000000"/>
              </a:buClr>
              <a:buSzPts val="1300"/>
              <a:buFont typeface="Arial"/>
              <a:buNone/>
            </a:pPr>
            <a:endParaRPr sz="1300" b="1" i="0" u="none" strike="noStrike" cap="none">
              <a:solidFill>
                <a:srgbClr val="616161"/>
              </a:solidFill>
              <a:latin typeface="Proxima Nova"/>
              <a:ea typeface="Proxima Nova"/>
              <a:cs typeface="Proxima Nova"/>
              <a:sym typeface="Proxima Nova"/>
            </a:endParaRPr>
          </a:p>
          <a:p>
            <a:pPr marL="0" marR="0" lvl="0" indent="0" algn="ctr" rtl="0">
              <a:lnSpc>
                <a:spcPct val="100000"/>
              </a:lnSpc>
              <a:spcBef>
                <a:spcPts val="0"/>
              </a:spcBef>
              <a:spcAft>
                <a:spcPts val="0"/>
              </a:spcAft>
              <a:buClr>
                <a:srgbClr val="000000"/>
              </a:buClr>
              <a:buSzPts val="1300"/>
              <a:buFont typeface="Arial"/>
              <a:buNone/>
            </a:pPr>
            <a:endParaRPr sz="1300" b="1" i="0" u="none" strike="noStrike" cap="none">
              <a:solidFill>
                <a:srgbClr val="616161"/>
              </a:solidFill>
              <a:latin typeface="Proxima Nova"/>
              <a:ea typeface="Proxima Nova"/>
              <a:cs typeface="Proxima Nova"/>
              <a:sym typeface="Proxima Nova"/>
            </a:endParaRPr>
          </a:p>
          <a:p>
            <a:pPr marL="0" marR="0" lvl="0" indent="0" algn="ctr" rtl="0">
              <a:lnSpc>
                <a:spcPct val="100000"/>
              </a:lnSpc>
              <a:spcBef>
                <a:spcPts val="0"/>
              </a:spcBef>
              <a:spcAft>
                <a:spcPts val="0"/>
              </a:spcAft>
              <a:buClr>
                <a:srgbClr val="000000"/>
              </a:buClr>
              <a:buSzPts val="1300"/>
              <a:buFont typeface="Arial"/>
              <a:buNone/>
            </a:pPr>
            <a:endParaRPr sz="1300" b="1" i="0" u="none" strike="noStrike" cap="none">
              <a:solidFill>
                <a:srgbClr val="616161"/>
              </a:solidFill>
              <a:latin typeface="Proxima Nova"/>
              <a:ea typeface="Proxima Nova"/>
              <a:cs typeface="Proxima Nova"/>
              <a:sym typeface="Proxima Nova"/>
            </a:endParaRPr>
          </a:p>
          <a:p>
            <a:pPr marL="0" marR="0" lvl="0" indent="0" algn="ctr" rtl="0">
              <a:lnSpc>
                <a:spcPct val="100000"/>
              </a:lnSpc>
              <a:spcBef>
                <a:spcPts val="0"/>
              </a:spcBef>
              <a:spcAft>
                <a:spcPts val="0"/>
              </a:spcAft>
              <a:buClr>
                <a:srgbClr val="000000"/>
              </a:buClr>
              <a:buSzPts val="1300"/>
              <a:buFont typeface="Arial"/>
              <a:buNone/>
            </a:pPr>
            <a:endParaRPr sz="1300" b="1" i="0" u="none" strike="noStrike" cap="none">
              <a:solidFill>
                <a:srgbClr val="616161"/>
              </a:solidFill>
              <a:latin typeface="Proxima Nova"/>
              <a:ea typeface="Proxima Nova"/>
              <a:cs typeface="Proxima Nova"/>
              <a:sym typeface="Proxima Nova"/>
            </a:endParaRPr>
          </a:p>
          <a:p>
            <a:pPr marL="0" marR="0" lvl="0" indent="0" algn="ctr" rtl="0">
              <a:lnSpc>
                <a:spcPct val="100000"/>
              </a:lnSpc>
              <a:spcBef>
                <a:spcPts val="0"/>
              </a:spcBef>
              <a:spcAft>
                <a:spcPts val="0"/>
              </a:spcAft>
              <a:buClr>
                <a:srgbClr val="000000"/>
              </a:buClr>
              <a:buSzPts val="1300"/>
              <a:buFont typeface="Arial"/>
              <a:buNone/>
            </a:pPr>
            <a:r>
              <a:rPr lang="en-US" sz="1300" b="1" i="0" u="none" strike="noStrike" cap="none">
                <a:solidFill>
                  <a:srgbClr val="616161"/>
                </a:solidFill>
                <a:latin typeface="Proxima Nova"/>
                <a:ea typeface="Proxima Nova"/>
                <a:cs typeface="Proxima Nova"/>
                <a:sym typeface="Proxima Nova"/>
              </a:rPr>
              <a:t>Project Types:</a:t>
            </a:r>
            <a:endParaRPr/>
          </a:p>
          <a:p>
            <a:pPr marL="0" marR="0" lvl="0" indent="0" algn="ctr" rtl="0">
              <a:lnSpc>
                <a:spcPct val="100000"/>
              </a:lnSpc>
              <a:spcBef>
                <a:spcPts val="0"/>
              </a:spcBef>
              <a:spcAft>
                <a:spcPts val="0"/>
              </a:spcAft>
              <a:buClr>
                <a:srgbClr val="000000"/>
              </a:buClr>
              <a:buSzPts val="1300"/>
              <a:buFont typeface="Arial"/>
              <a:buNone/>
            </a:pPr>
            <a:r>
              <a:rPr lang="en-US" sz="1300" b="0" i="0" u="none" strike="noStrike" cap="none">
                <a:solidFill>
                  <a:srgbClr val="616161"/>
                </a:solidFill>
                <a:latin typeface="Proxima Nova"/>
                <a:ea typeface="Proxima Nova"/>
                <a:cs typeface="Proxima Nova"/>
                <a:sym typeface="Proxima Nova"/>
              </a:rPr>
              <a:t>Includes TH-RRH Joint components and standalone RRH projects </a:t>
            </a:r>
            <a:endParaRPr/>
          </a:p>
        </p:txBody>
      </p:sp>
      <p:sp>
        <p:nvSpPr>
          <p:cNvPr id="78" name="Google Shape;78;p3"/>
          <p:cNvSpPr/>
          <p:nvPr/>
        </p:nvSpPr>
        <p:spPr>
          <a:xfrm>
            <a:off x="228600" y="1508670"/>
            <a:ext cx="8686800" cy="1485602"/>
          </a:xfrm>
          <a:prstGeom prst="rect">
            <a:avLst/>
          </a:prstGeom>
          <a:solidFill>
            <a:srgbClr val="000000">
              <a:alpha val="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79" name="Google Shape;79;p3"/>
          <p:cNvSpPr/>
          <p:nvPr/>
        </p:nvSpPr>
        <p:spPr>
          <a:xfrm>
            <a:off x="228600" y="1508670"/>
            <a:ext cx="2692300" cy="1485602"/>
          </a:xfrm>
          <a:prstGeom prst="rect">
            <a:avLst/>
          </a:prstGeom>
          <a:solidFill>
            <a:srgbClr val="000000">
              <a:alpha val="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80" name="Google Shape;80;p3"/>
          <p:cNvSpPr/>
          <p:nvPr/>
        </p:nvSpPr>
        <p:spPr>
          <a:xfrm>
            <a:off x="1422350" y="1508670"/>
            <a:ext cx="304800" cy="304800"/>
          </a:xfrm>
          <a:prstGeom prst="rect">
            <a:avLst/>
          </a:prstGeom>
          <a:solidFill>
            <a:srgbClr val="000000">
              <a:alpha val="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81" name="Google Shape;81;p3"/>
          <p:cNvSpPr txBox="1"/>
          <p:nvPr/>
        </p:nvSpPr>
        <p:spPr>
          <a:xfrm>
            <a:off x="1422350" y="1508670"/>
            <a:ext cx="304800" cy="304800"/>
          </a:xfrm>
          <a:prstGeom prst="rect">
            <a:avLst/>
          </a:prstGeom>
          <a:noFill/>
          <a:ln>
            <a:noFill/>
          </a:ln>
        </p:spPr>
        <p:txBody>
          <a:bodyPr spcFirstLastPara="1" wrap="square" lIns="0" tIns="0" rIns="0" bIns="0" anchor="t" anchorCtr="0">
            <a:spAutoFit/>
          </a:bodyPr>
          <a:lstStyle/>
          <a:p>
            <a:pPr marL="0" marR="0" lvl="0" indent="0" algn="ctr"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pic>
        <p:nvPicPr>
          <p:cNvPr id="82" name="Google Shape;82;p3" descr="tmpe40o_4bw.png"/>
          <p:cNvPicPr preferRelativeResize="0"/>
          <p:nvPr/>
        </p:nvPicPr>
        <p:blipFill rotWithShape="1">
          <a:blip r:embed="rId3">
            <a:alphaModFix/>
          </a:blip>
          <a:srcRect/>
          <a:stretch/>
        </p:blipFill>
        <p:spPr>
          <a:xfrm>
            <a:off x="1422350" y="1508670"/>
            <a:ext cx="304800" cy="304800"/>
          </a:xfrm>
          <a:prstGeom prst="rect">
            <a:avLst/>
          </a:prstGeom>
          <a:noFill/>
          <a:ln>
            <a:noFill/>
          </a:ln>
        </p:spPr>
      </p:pic>
      <p:sp>
        <p:nvSpPr>
          <p:cNvPr id="83" name="Google Shape;83;p3"/>
          <p:cNvSpPr txBox="1"/>
          <p:nvPr/>
        </p:nvSpPr>
        <p:spPr>
          <a:xfrm>
            <a:off x="228600" y="1965870"/>
            <a:ext cx="2692300" cy="205680"/>
          </a:xfrm>
          <a:prstGeom prst="rect">
            <a:avLst/>
          </a:prstGeom>
          <a:noFill/>
          <a:ln>
            <a:noFill/>
          </a:ln>
        </p:spPr>
        <p:txBody>
          <a:bodyPr spcFirstLastPara="1" wrap="square" lIns="0" tIns="0" rIns="0" bIns="0" anchor="t" anchorCtr="0">
            <a:spAutoFit/>
          </a:bodyPr>
          <a:lstStyle/>
          <a:p>
            <a:pPr marL="0" marR="0" lvl="0" indent="0" algn="ctr" rtl="0">
              <a:lnSpc>
                <a:spcPct val="100000"/>
              </a:lnSpc>
              <a:spcBef>
                <a:spcPts val="0"/>
              </a:spcBef>
              <a:spcAft>
                <a:spcPts val="0"/>
              </a:spcAft>
              <a:buNone/>
            </a:pPr>
            <a:r>
              <a:rPr lang="en-US" sz="1300" b="1" i="0" u="none" strike="noStrike" cap="none">
                <a:solidFill>
                  <a:srgbClr val="616161"/>
                </a:solidFill>
                <a:latin typeface="Proxima Nova"/>
                <a:ea typeface="Proxima Nova"/>
                <a:cs typeface="Proxima Nova"/>
                <a:sym typeface="Proxima Nova"/>
              </a:rPr>
              <a:t>Grant Oversight</a:t>
            </a:r>
            <a:endParaRPr/>
          </a:p>
          <a:p>
            <a:pPr marL="0" marR="0" lvl="0" indent="0" algn="ctr" rtl="0">
              <a:lnSpc>
                <a:spcPct val="100000"/>
              </a:lnSpc>
              <a:spcBef>
                <a:spcPts val="0"/>
              </a:spcBef>
              <a:spcAft>
                <a:spcPts val="0"/>
              </a:spcAft>
              <a:buNone/>
            </a:pPr>
            <a:r>
              <a:rPr lang="en-US" sz="1300" b="0" i="0" u="none" strike="noStrike" cap="none">
                <a:solidFill>
                  <a:srgbClr val="616161"/>
                </a:solidFill>
                <a:latin typeface="Proxima Nova"/>
                <a:ea typeface="Proxima Nova"/>
                <a:cs typeface="Proxima Nova"/>
                <a:sym typeface="Proxima Nova"/>
              </a:rPr>
              <a:t>RTFH (Regional Task Force on Homelessness) serves as the grant recipient overseeing subrecipient agreements.</a:t>
            </a:r>
            <a:endParaRPr/>
          </a:p>
        </p:txBody>
      </p:sp>
      <p:sp>
        <p:nvSpPr>
          <p:cNvPr id="84" name="Google Shape;84;p3"/>
          <p:cNvSpPr/>
          <p:nvPr/>
        </p:nvSpPr>
        <p:spPr>
          <a:xfrm>
            <a:off x="3225700" y="1508670"/>
            <a:ext cx="2692449" cy="1485602"/>
          </a:xfrm>
          <a:prstGeom prst="rect">
            <a:avLst/>
          </a:prstGeom>
          <a:solidFill>
            <a:srgbClr val="000000">
              <a:alpha val="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85" name="Google Shape;85;p3"/>
          <p:cNvSpPr/>
          <p:nvPr/>
        </p:nvSpPr>
        <p:spPr>
          <a:xfrm>
            <a:off x="4419451" y="1508670"/>
            <a:ext cx="304800" cy="304800"/>
          </a:xfrm>
          <a:prstGeom prst="rect">
            <a:avLst/>
          </a:prstGeom>
          <a:solidFill>
            <a:srgbClr val="000000">
              <a:alpha val="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86" name="Google Shape;86;p3"/>
          <p:cNvSpPr txBox="1"/>
          <p:nvPr/>
        </p:nvSpPr>
        <p:spPr>
          <a:xfrm>
            <a:off x="4419451" y="1508670"/>
            <a:ext cx="304800" cy="304800"/>
          </a:xfrm>
          <a:prstGeom prst="rect">
            <a:avLst/>
          </a:prstGeom>
          <a:noFill/>
          <a:ln>
            <a:noFill/>
          </a:ln>
        </p:spPr>
        <p:txBody>
          <a:bodyPr spcFirstLastPara="1" wrap="square" lIns="0" tIns="0" rIns="0" bIns="0" anchor="t" anchorCtr="0">
            <a:spAutoFit/>
          </a:bodyPr>
          <a:lstStyle/>
          <a:p>
            <a:pPr marL="0" marR="0" lvl="0" indent="0" algn="ctr"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pic>
        <p:nvPicPr>
          <p:cNvPr id="87" name="Google Shape;87;p3" descr="tmp8znco5kj.png"/>
          <p:cNvPicPr preferRelativeResize="0"/>
          <p:nvPr/>
        </p:nvPicPr>
        <p:blipFill rotWithShape="1">
          <a:blip r:embed="rId4">
            <a:alphaModFix/>
          </a:blip>
          <a:srcRect/>
          <a:stretch/>
        </p:blipFill>
        <p:spPr>
          <a:xfrm>
            <a:off x="4419451" y="1508670"/>
            <a:ext cx="304800" cy="304800"/>
          </a:xfrm>
          <a:prstGeom prst="rect">
            <a:avLst/>
          </a:prstGeom>
          <a:noFill/>
          <a:ln>
            <a:noFill/>
          </a:ln>
        </p:spPr>
      </p:pic>
      <p:sp>
        <p:nvSpPr>
          <p:cNvPr id="88" name="Google Shape;88;p3"/>
          <p:cNvSpPr txBox="1"/>
          <p:nvPr/>
        </p:nvSpPr>
        <p:spPr>
          <a:xfrm>
            <a:off x="3225700" y="1965870"/>
            <a:ext cx="2692449" cy="205680"/>
          </a:xfrm>
          <a:prstGeom prst="rect">
            <a:avLst/>
          </a:prstGeom>
          <a:noFill/>
          <a:ln>
            <a:noFill/>
          </a:ln>
        </p:spPr>
        <p:txBody>
          <a:bodyPr spcFirstLastPara="1" wrap="square" lIns="0" tIns="0" rIns="0" bIns="0" anchor="t" anchorCtr="0">
            <a:spAutoFit/>
          </a:bodyPr>
          <a:lstStyle/>
          <a:p>
            <a:pPr marL="0" marR="0" lvl="0" indent="0" algn="ctr" rtl="0">
              <a:lnSpc>
                <a:spcPct val="100000"/>
              </a:lnSpc>
              <a:spcBef>
                <a:spcPts val="0"/>
              </a:spcBef>
              <a:spcAft>
                <a:spcPts val="0"/>
              </a:spcAft>
              <a:buNone/>
            </a:pPr>
            <a:r>
              <a:rPr lang="en-US" sz="1300" b="1" i="0" u="none" strike="noStrike" cap="none">
                <a:solidFill>
                  <a:srgbClr val="616161"/>
                </a:solidFill>
                <a:latin typeface="Proxima Nova"/>
                <a:ea typeface="Proxima Nova"/>
                <a:cs typeface="Proxima Nova"/>
                <a:sym typeface="Proxima Nova"/>
              </a:rPr>
              <a:t>Eligible Applicants</a:t>
            </a:r>
            <a:endParaRPr/>
          </a:p>
          <a:p>
            <a:pPr marL="0" marR="0" lvl="0" indent="0" algn="ctr" rtl="0">
              <a:lnSpc>
                <a:spcPct val="100000"/>
              </a:lnSpc>
              <a:spcBef>
                <a:spcPts val="0"/>
              </a:spcBef>
              <a:spcAft>
                <a:spcPts val="0"/>
              </a:spcAft>
              <a:buNone/>
            </a:pPr>
            <a:r>
              <a:rPr lang="en-US" sz="1300" b="0" i="0" u="none" strike="noStrike" cap="none">
                <a:solidFill>
                  <a:srgbClr val="616161"/>
                </a:solidFill>
                <a:latin typeface="Proxima Nova"/>
                <a:ea typeface="Proxima Nova"/>
                <a:cs typeface="Proxima Nova"/>
                <a:sym typeface="Proxima Nova"/>
              </a:rPr>
              <a:t>Open to nonprofits, government entities, and tribes. For-profit entities are excluded.</a:t>
            </a:r>
            <a:endParaRPr/>
          </a:p>
        </p:txBody>
      </p:sp>
      <p:sp>
        <p:nvSpPr>
          <p:cNvPr id="89" name="Google Shape;89;p3"/>
          <p:cNvSpPr/>
          <p:nvPr/>
        </p:nvSpPr>
        <p:spPr>
          <a:xfrm>
            <a:off x="6222950" y="1508670"/>
            <a:ext cx="2692300" cy="1485602"/>
          </a:xfrm>
          <a:prstGeom prst="rect">
            <a:avLst/>
          </a:prstGeom>
          <a:solidFill>
            <a:srgbClr val="000000">
              <a:alpha val="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90" name="Google Shape;90;p3"/>
          <p:cNvSpPr/>
          <p:nvPr/>
        </p:nvSpPr>
        <p:spPr>
          <a:xfrm>
            <a:off x="7416700" y="1508670"/>
            <a:ext cx="304800" cy="304800"/>
          </a:xfrm>
          <a:prstGeom prst="rect">
            <a:avLst/>
          </a:prstGeom>
          <a:solidFill>
            <a:srgbClr val="000000">
              <a:alpha val="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91" name="Google Shape;91;p3"/>
          <p:cNvSpPr txBox="1"/>
          <p:nvPr/>
        </p:nvSpPr>
        <p:spPr>
          <a:xfrm>
            <a:off x="7416700" y="1508670"/>
            <a:ext cx="304800" cy="304800"/>
          </a:xfrm>
          <a:prstGeom prst="rect">
            <a:avLst/>
          </a:prstGeom>
          <a:noFill/>
          <a:ln>
            <a:noFill/>
          </a:ln>
        </p:spPr>
        <p:txBody>
          <a:bodyPr spcFirstLastPara="1" wrap="square" lIns="0" tIns="0" rIns="0" bIns="0" anchor="t" anchorCtr="0">
            <a:spAutoFit/>
          </a:bodyPr>
          <a:lstStyle/>
          <a:p>
            <a:pPr marL="0" marR="0" lvl="0" indent="0" algn="ctr"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pic>
        <p:nvPicPr>
          <p:cNvPr id="92" name="Google Shape;92;p3" descr="tmp2oyxg0s9.png"/>
          <p:cNvPicPr preferRelativeResize="0"/>
          <p:nvPr/>
        </p:nvPicPr>
        <p:blipFill rotWithShape="1">
          <a:blip r:embed="rId5">
            <a:alphaModFix/>
          </a:blip>
          <a:srcRect/>
          <a:stretch/>
        </p:blipFill>
        <p:spPr>
          <a:xfrm>
            <a:off x="7416700" y="1508670"/>
            <a:ext cx="304800" cy="304800"/>
          </a:xfrm>
          <a:prstGeom prst="rect">
            <a:avLst/>
          </a:prstGeom>
          <a:noFill/>
          <a:ln>
            <a:noFill/>
          </a:ln>
        </p:spPr>
      </p:pic>
      <p:sp>
        <p:nvSpPr>
          <p:cNvPr id="93" name="Google Shape;93;p3"/>
          <p:cNvSpPr txBox="1"/>
          <p:nvPr/>
        </p:nvSpPr>
        <p:spPr>
          <a:xfrm>
            <a:off x="6222950" y="1965870"/>
            <a:ext cx="2692300" cy="1000274"/>
          </a:xfrm>
          <a:prstGeom prst="rect">
            <a:avLst/>
          </a:prstGeom>
          <a:noFill/>
          <a:ln>
            <a:noFill/>
          </a:ln>
        </p:spPr>
        <p:txBody>
          <a:bodyPr spcFirstLastPara="1" wrap="square" lIns="0" tIns="0" rIns="0" bIns="0" anchor="t" anchorCtr="0">
            <a:spAutoFit/>
          </a:bodyPr>
          <a:lstStyle/>
          <a:p>
            <a:pPr marL="0" marR="0" lvl="0" indent="0" algn="ctr" rtl="0">
              <a:lnSpc>
                <a:spcPct val="100000"/>
              </a:lnSpc>
              <a:spcBef>
                <a:spcPts val="0"/>
              </a:spcBef>
              <a:spcAft>
                <a:spcPts val="0"/>
              </a:spcAft>
              <a:buNone/>
            </a:pPr>
            <a:r>
              <a:rPr lang="en-US" sz="1300" b="1" i="0" u="none" strike="noStrike" cap="none">
                <a:solidFill>
                  <a:srgbClr val="616161"/>
                </a:solidFill>
                <a:latin typeface="Proxima Nova"/>
                <a:ea typeface="Proxima Nova"/>
                <a:cs typeface="Proxima Nova"/>
                <a:sym typeface="Proxima Nova"/>
              </a:rPr>
              <a:t>Local Planning</a:t>
            </a:r>
            <a:endParaRPr/>
          </a:p>
          <a:p>
            <a:pPr marL="0" marR="0" lvl="0" indent="0" algn="ctr" rtl="0">
              <a:lnSpc>
                <a:spcPct val="100000"/>
              </a:lnSpc>
              <a:spcBef>
                <a:spcPts val="0"/>
              </a:spcBef>
              <a:spcAft>
                <a:spcPts val="0"/>
              </a:spcAft>
              <a:buNone/>
            </a:pPr>
            <a:r>
              <a:rPr lang="en-US" sz="1300" b="0" i="0" u="none" strike="noStrike" cap="none">
                <a:solidFill>
                  <a:srgbClr val="616161"/>
                </a:solidFill>
                <a:latin typeface="Proxima Nova"/>
                <a:ea typeface="Proxima Nova"/>
                <a:cs typeface="Proxima Nova"/>
                <a:sym typeface="Proxima Nova"/>
              </a:rPr>
              <a:t>Developed mission-driven priorities and project models through collaborative community input including youth.</a:t>
            </a:r>
            <a:endParaRPr/>
          </a:p>
        </p:txBody>
      </p:sp>
      <p:pic>
        <p:nvPicPr>
          <p:cNvPr id="94" name="Google Shape;94;p3"/>
          <p:cNvPicPr preferRelativeResize="0"/>
          <p:nvPr/>
        </p:nvPicPr>
        <p:blipFill rotWithShape="1">
          <a:blip r:embed="rId6">
            <a:alphaModFix/>
          </a:blip>
          <a:srcRect/>
          <a:stretch/>
        </p:blipFill>
        <p:spPr>
          <a:xfrm>
            <a:off x="0" y="-10270"/>
            <a:ext cx="590100" cy="586775"/>
          </a:xfrm>
          <a:prstGeom prst="rect">
            <a:avLst/>
          </a:prstGeom>
          <a:noFill/>
          <a:ln>
            <a:noFill/>
          </a:ln>
        </p:spPr>
      </p:pic>
      <p:grpSp>
        <p:nvGrpSpPr>
          <p:cNvPr id="95" name="Google Shape;95;p3"/>
          <p:cNvGrpSpPr/>
          <p:nvPr/>
        </p:nvGrpSpPr>
        <p:grpSpPr>
          <a:xfrm>
            <a:off x="0" y="4481945"/>
            <a:ext cx="9144000" cy="661555"/>
            <a:chOff x="0" y="4467225"/>
            <a:chExt cx="9144000" cy="676275"/>
          </a:xfrm>
        </p:grpSpPr>
        <p:pic>
          <p:nvPicPr>
            <p:cNvPr id="96" name="Google Shape;96;p3"/>
            <p:cNvPicPr preferRelativeResize="0"/>
            <p:nvPr/>
          </p:nvPicPr>
          <p:blipFill rotWithShape="1">
            <a:blip r:embed="rId7">
              <a:alphaModFix/>
            </a:blip>
            <a:srcRect/>
            <a:stretch/>
          </p:blipFill>
          <p:spPr>
            <a:xfrm>
              <a:off x="0" y="4467225"/>
              <a:ext cx="2108175" cy="676275"/>
            </a:xfrm>
            <a:prstGeom prst="rect">
              <a:avLst/>
            </a:prstGeom>
            <a:noFill/>
            <a:ln>
              <a:noFill/>
            </a:ln>
          </p:spPr>
        </p:pic>
        <p:pic>
          <p:nvPicPr>
            <p:cNvPr id="97" name="Google Shape;97;p3"/>
            <p:cNvPicPr preferRelativeResize="0"/>
            <p:nvPr/>
          </p:nvPicPr>
          <p:blipFill rotWithShape="1">
            <a:blip r:embed="rId7">
              <a:alphaModFix/>
            </a:blip>
            <a:srcRect/>
            <a:stretch/>
          </p:blipFill>
          <p:spPr>
            <a:xfrm rot="10800000">
              <a:off x="2108175" y="4467225"/>
              <a:ext cx="2108175" cy="676275"/>
            </a:xfrm>
            <a:prstGeom prst="rect">
              <a:avLst/>
            </a:prstGeom>
            <a:noFill/>
            <a:ln>
              <a:noFill/>
            </a:ln>
          </p:spPr>
        </p:pic>
        <p:pic>
          <p:nvPicPr>
            <p:cNvPr id="98" name="Google Shape;98;p3"/>
            <p:cNvPicPr preferRelativeResize="0"/>
            <p:nvPr/>
          </p:nvPicPr>
          <p:blipFill rotWithShape="1">
            <a:blip r:embed="rId7">
              <a:alphaModFix/>
            </a:blip>
            <a:srcRect/>
            <a:stretch/>
          </p:blipFill>
          <p:spPr>
            <a:xfrm rot="10800000">
              <a:off x="4216350" y="4467225"/>
              <a:ext cx="2108175" cy="676275"/>
            </a:xfrm>
            <a:prstGeom prst="rect">
              <a:avLst/>
            </a:prstGeom>
            <a:noFill/>
            <a:ln>
              <a:noFill/>
            </a:ln>
          </p:spPr>
        </p:pic>
        <p:pic>
          <p:nvPicPr>
            <p:cNvPr id="99" name="Google Shape;99;p3"/>
            <p:cNvPicPr preferRelativeResize="0"/>
            <p:nvPr/>
          </p:nvPicPr>
          <p:blipFill rotWithShape="1">
            <a:blip r:embed="rId7">
              <a:alphaModFix/>
            </a:blip>
            <a:srcRect/>
            <a:stretch/>
          </p:blipFill>
          <p:spPr>
            <a:xfrm rot="10800000">
              <a:off x="6324525" y="4467225"/>
              <a:ext cx="2108175" cy="676275"/>
            </a:xfrm>
            <a:prstGeom prst="rect">
              <a:avLst/>
            </a:prstGeom>
            <a:noFill/>
            <a:ln>
              <a:noFill/>
            </a:ln>
          </p:spPr>
        </p:pic>
        <p:pic>
          <p:nvPicPr>
            <p:cNvPr id="100" name="Google Shape;100;p3"/>
            <p:cNvPicPr preferRelativeResize="0"/>
            <p:nvPr/>
          </p:nvPicPr>
          <p:blipFill rotWithShape="1">
            <a:blip r:embed="rId7">
              <a:alphaModFix/>
            </a:blip>
            <a:srcRect r="68936"/>
            <a:stretch/>
          </p:blipFill>
          <p:spPr>
            <a:xfrm>
              <a:off x="8432700" y="4467225"/>
              <a:ext cx="711300" cy="676275"/>
            </a:xfrm>
            <a:prstGeom prst="rect">
              <a:avLst/>
            </a:prstGeom>
            <a:noFill/>
            <a:ln>
              <a:noFill/>
            </a:ln>
          </p:spPr>
        </p:pic>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4"/>
          <p:cNvSpPr txBox="1"/>
          <p:nvPr/>
        </p:nvSpPr>
        <p:spPr>
          <a:xfrm>
            <a:off x="263236" y="1406236"/>
            <a:ext cx="8610600" cy="3650673"/>
          </a:xfrm>
          <a:prstGeom prst="rect">
            <a:avLst/>
          </a:prstGeom>
          <a:noFill/>
          <a:ln>
            <a:noFill/>
          </a:ln>
        </p:spPr>
        <p:txBody>
          <a:bodyPr spcFirstLastPara="1" wrap="square" lIns="91425" tIns="91425" rIns="91425" bIns="91425" anchor="t" anchorCtr="0">
            <a:normAutofit/>
          </a:bodyPr>
          <a:lstStyle/>
          <a:p>
            <a:pPr marL="139700" marR="0" lvl="0" indent="0" algn="l" rtl="0">
              <a:lnSpc>
                <a:spcPct val="150000"/>
              </a:lnSpc>
              <a:spcBef>
                <a:spcPts val="0"/>
              </a:spcBef>
              <a:spcAft>
                <a:spcPts val="0"/>
              </a:spcAft>
              <a:buNone/>
            </a:pPr>
            <a:r>
              <a:rPr lang="en-US" sz="1400" b="1" i="0" u="none" strike="noStrike" cap="none">
                <a:solidFill>
                  <a:schemeClr val="dk1"/>
                </a:solidFill>
                <a:latin typeface="Arial"/>
                <a:ea typeface="Arial"/>
                <a:cs typeface="Arial"/>
                <a:sym typeface="Arial"/>
              </a:rPr>
              <a:t>Project Types:</a:t>
            </a:r>
            <a:endParaRPr/>
          </a:p>
          <a:p>
            <a:pPr marL="914400" marR="0" lvl="1" indent="-317500" algn="l" rtl="0">
              <a:lnSpc>
                <a:spcPct val="150000"/>
              </a:lnSpc>
              <a:spcBef>
                <a:spcPts val="0"/>
              </a:spcBef>
              <a:spcAft>
                <a:spcPts val="0"/>
              </a:spcAft>
              <a:buClr>
                <a:schemeClr val="dk1"/>
              </a:buClr>
              <a:buSzPts val="1400"/>
              <a:buFont typeface="Arial"/>
              <a:buAutoNum type="arabicPeriod"/>
            </a:pPr>
            <a:r>
              <a:rPr lang="en-US" sz="1400" b="0" i="0" u="none" strike="noStrike" cap="none">
                <a:solidFill>
                  <a:schemeClr val="dk1"/>
                </a:solidFill>
                <a:latin typeface="Arial"/>
                <a:ea typeface="Arial"/>
                <a:cs typeface="Arial"/>
                <a:sym typeface="Arial"/>
              </a:rPr>
              <a:t>Transitional Housing-Rapid Rehousing Joint Component (TH-RRH)</a:t>
            </a:r>
            <a:endParaRPr/>
          </a:p>
          <a:p>
            <a:pPr marL="914400" marR="0" lvl="1" indent="-317500" algn="l" rtl="0">
              <a:lnSpc>
                <a:spcPct val="150000"/>
              </a:lnSpc>
              <a:spcBef>
                <a:spcPts val="0"/>
              </a:spcBef>
              <a:spcAft>
                <a:spcPts val="0"/>
              </a:spcAft>
              <a:buClr>
                <a:schemeClr val="dk1"/>
              </a:buClr>
              <a:buSzPts val="1400"/>
              <a:buFont typeface="Arial"/>
              <a:buAutoNum type="arabicPeriod"/>
            </a:pPr>
            <a:r>
              <a:rPr lang="en-US" sz="1400" b="0" i="0" u="none" strike="noStrike" cap="none">
                <a:solidFill>
                  <a:schemeClr val="dk1"/>
                </a:solidFill>
                <a:latin typeface="Arial"/>
                <a:ea typeface="Arial"/>
                <a:cs typeface="Arial"/>
                <a:sym typeface="Arial"/>
              </a:rPr>
              <a:t>Rapid Rehousing (RRH) </a:t>
            </a:r>
            <a:endParaRPr/>
          </a:p>
          <a:p>
            <a:pPr marL="139700" marR="0" lvl="0" indent="0" algn="l" rtl="0">
              <a:lnSpc>
                <a:spcPct val="150000"/>
              </a:lnSpc>
              <a:spcBef>
                <a:spcPts val="1200"/>
              </a:spcBef>
              <a:spcAft>
                <a:spcPts val="0"/>
              </a:spcAft>
              <a:buNone/>
            </a:pPr>
            <a:r>
              <a:rPr lang="en-US" sz="1400" b="1" i="0" u="none" strike="noStrike" cap="none">
                <a:solidFill>
                  <a:schemeClr val="dk1"/>
                </a:solidFill>
                <a:latin typeface="Arial"/>
                <a:ea typeface="Arial"/>
                <a:cs typeface="Arial"/>
                <a:sym typeface="Arial"/>
              </a:rPr>
              <a:t>Target Population: </a:t>
            </a:r>
            <a:r>
              <a:rPr lang="en-US" sz="1400" b="0" i="0" u="none" strike="noStrike" cap="none">
                <a:solidFill>
                  <a:schemeClr val="dk1"/>
                </a:solidFill>
                <a:latin typeface="Arial"/>
                <a:ea typeface="Arial"/>
                <a:cs typeface="Arial"/>
                <a:sym typeface="Arial"/>
              </a:rPr>
              <a:t>Youth aged 24 or younger (unaccompanied, pregnant/parenting) who qualify as homeless.</a:t>
            </a:r>
            <a:endParaRPr/>
          </a:p>
          <a:p>
            <a:pPr marL="914400" marR="0" lvl="1" indent="-317500" algn="l" rtl="0">
              <a:lnSpc>
                <a:spcPct val="150000"/>
              </a:lnSpc>
              <a:spcBef>
                <a:spcPts val="0"/>
              </a:spcBef>
              <a:spcAft>
                <a:spcPts val="0"/>
              </a:spcAft>
              <a:buClr>
                <a:schemeClr val="dk1"/>
              </a:buClr>
              <a:buSzPts val="1400"/>
              <a:buFont typeface="Arial"/>
              <a:buAutoNum type="arabicPeriod"/>
            </a:pPr>
            <a:r>
              <a:rPr lang="en-US" sz="1400" b="0" i="0" u="none" strike="noStrike" cap="none">
                <a:solidFill>
                  <a:schemeClr val="dk1"/>
                </a:solidFill>
                <a:latin typeface="Arial"/>
                <a:ea typeface="Arial"/>
                <a:cs typeface="Arial"/>
                <a:sym typeface="Arial"/>
              </a:rPr>
              <a:t>Must be able to serve all eligible youth regardless of household makeup or background.</a:t>
            </a:r>
            <a:endParaRPr/>
          </a:p>
          <a:p>
            <a:pPr marL="914400" marR="0" lvl="1" indent="-317500" algn="l" rtl="0">
              <a:lnSpc>
                <a:spcPct val="150000"/>
              </a:lnSpc>
              <a:spcBef>
                <a:spcPts val="0"/>
              </a:spcBef>
              <a:spcAft>
                <a:spcPts val="0"/>
              </a:spcAft>
              <a:buClr>
                <a:schemeClr val="dk1"/>
              </a:buClr>
              <a:buSzPts val="1400"/>
              <a:buFont typeface="Arial"/>
              <a:buAutoNum type="arabicPeriod"/>
            </a:pPr>
            <a:r>
              <a:rPr lang="en-US" sz="1400" b="0" i="0" u="none" strike="noStrike" cap="none">
                <a:solidFill>
                  <a:schemeClr val="dk1"/>
                </a:solidFill>
                <a:latin typeface="Arial"/>
                <a:ea typeface="Arial"/>
                <a:cs typeface="Arial"/>
                <a:sym typeface="Arial"/>
              </a:rPr>
              <a:t>Must serve new youth program participants in new projects.</a:t>
            </a:r>
            <a:endParaRPr/>
          </a:p>
          <a:p>
            <a:pPr marL="139700" marR="0" lvl="0" indent="0" algn="l" rtl="0">
              <a:lnSpc>
                <a:spcPct val="150000"/>
              </a:lnSpc>
              <a:spcBef>
                <a:spcPts val="0"/>
              </a:spcBef>
              <a:spcAft>
                <a:spcPts val="0"/>
              </a:spcAft>
              <a:buNone/>
            </a:pPr>
            <a:r>
              <a:rPr lang="en-US" sz="1400" b="1" i="0" u="none" strike="noStrike" cap="none">
                <a:solidFill>
                  <a:schemeClr val="dk1"/>
                </a:solidFill>
                <a:latin typeface="Arial"/>
                <a:ea typeface="Arial"/>
                <a:cs typeface="Arial"/>
                <a:sym typeface="Arial"/>
              </a:rPr>
              <a:t>Geographic Coverage:</a:t>
            </a:r>
            <a:r>
              <a:rPr lang="en-US" sz="1400" b="0" i="0" u="none" strike="noStrike" cap="none">
                <a:solidFill>
                  <a:schemeClr val="dk1"/>
                </a:solidFill>
                <a:latin typeface="Arial"/>
                <a:ea typeface="Arial"/>
                <a:cs typeface="Arial"/>
                <a:sym typeface="Arial"/>
              </a:rPr>
              <a:t> Projects must serve youth across San Diego County and use </a:t>
            </a:r>
            <a:r>
              <a:rPr lang="en-US" sz="1400" b="1" i="0" u="none" strike="noStrike" cap="none">
                <a:solidFill>
                  <a:schemeClr val="dk1"/>
                </a:solidFill>
                <a:latin typeface="Arial"/>
                <a:ea typeface="Arial"/>
                <a:cs typeface="Arial"/>
                <a:sym typeface="Arial"/>
              </a:rPr>
              <a:t>Coordinated Entry </a:t>
            </a:r>
            <a:r>
              <a:rPr lang="en-US" sz="1400" b="0" i="0" u="none" strike="noStrike" cap="none">
                <a:solidFill>
                  <a:schemeClr val="dk1"/>
                </a:solidFill>
                <a:latin typeface="Arial"/>
                <a:ea typeface="Arial"/>
                <a:cs typeface="Arial"/>
                <a:sym typeface="Arial"/>
              </a:rPr>
              <a:t>for service matching.</a:t>
            </a:r>
            <a:endParaRPr/>
          </a:p>
        </p:txBody>
      </p:sp>
      <p:sp>
        <p:nvSpPr>
          <p:cNvPr id="106" name="Google Shape;106;p4"/>
          <p:cNvSpPr txBox="1"/>
          <p:nvPr/>
        </p:nvSpPr>
        <p:spPr>
          <a:xfrm>
            <a:off x="1338024" y="822613"/>
            <a:ext cx="4910376" cy="715800"/>
          </a:xfrm>
          <a:prstGeom prst="rect">
            <a:avLst/>
          </a:prstGeom>
          <a:noFill/>
          <a:ln>
            <a:noFill/>
          </a:ln>
        </p:spPr>
        <p:txBody>
          <a:bodyPr spcFirstLastPara="1" wrap="square" lIns="91425" tIns="91425" rIns="91425" bIns="91425" anchor="t" anchorCtr="0">
            <a:normAutofit fontScale="70000" lnSpcReduction="20000"/>
          </a:bodyPr>
          <a:lstStyle/>
          <a:p>
            <a:pPr marL="0" marR="0" lvl="0" indent="0" algn="l" rtl="0">
              <a:lnSpc>
                <a:spcPct val="100000"/>
              </a:lnSpc>
              <a:spcBef>
                <a:spcPts val="0"/>
              </a:spcBef>
              <a:spcAft>
                <a:spcPts val="0"/>
              </a:spcAft>
              <a:buNone/>
            </a:pPr>
            <a:r>
              <a:rPr lang="en-US" sz="1900" b="0" i="0" u="none" strike="noStrike" cap="none">
                <a:solidFill>
                  <a:srgbClr val="0076C4"/>
                </a:solidFill>
                <a:latin typeface="Arial"/>
                <a:ea typeface="Arial"/>
                <a:cs typeface="Arial"/>
                <a:sym typeface="Arial"/>
              </a:rPr>
              <a:t>Eligibility &amp; Prioritization</a:t>
            </a:r>
            <a:endParaRPr/>
          </a:p>
          <a:p>
            <a:pPr marL="0" marR="0" lvl="0" indent="0" algn="l" rtl="0">
              <a:lnSpc>
                <a:spcPct val="100000"/>
              </a:lnSpc>
              <a:spcBef>
                <a:spcPts val="0"/>
              </a:spcBef>
              <a:spcAft>
                <a:spcPts val="0"/>
              </a:spcAft>
              <a:buNone/>
            </a:pPr>
            <a:endParaRPr sz="1900" b="0" i="0" u="none" strike="noStrike" cap="none">
              <a:solidFill>
                <a:srgbClr val="0076C4"/>
              </a:solidFill>
              <a:latin typeface="Arial"/>
              <a:ea typeface="Arial"/>
              <a:cs typeface="Arial"/>
              <a:sym typeface="Arial"/>
            </a:endParaRPr>
          </a:p>
          <a:p>
            <a:pPr marL="0" marR="0" lvl="0" indent="0" algn="ctr" rtl="0">
              <a:lnSpc>
                <a:spcPct val="100000"/>
              </a:lnSpc>
              <a:spcBef>
                <a:spcPts val="0"/>
              </a:spcBef>
              <a:spcAft>
                <a:spcPts val="0"/>
              </a:spcAft>
              <a:buNone/>
            </a:pPr>
            <a:r>
              <a:rPr lang="en-US" sz="1500" b="0" i="0" u="none" strike="noStrike" cap="none">
                <a:solidFill>
                  <a:srgbClr val="616161"/>
                </a:solidFill>
                <a:latin typeface="Proxima Nova"/>
                <a:ea typeface="Proxima Nova"/>
                <a:cs typeface="Proxima Nova"/>
                <a:sym typeface="Proxima Nova"/>
              </a:rPr>
              <a:t>Criteria</a:t>
            </a:r>
            <a:r>
              <a:rPr lang="en-US" sz="2000" b="0" i="0" u="none" strike="noStrike" cap="none">
                <a:solidFill>
                  <a:srgbClr val="000000"/>
                </a:solidFill>
                <a:latin typeface="Arial"/>
                <a:ea typeface="Arial"/>
                <a:cs typeface="Arial"/>
                <a:sym typeface="Arial"/>
              </a:rPr>
              <a:t> </a:t>
            </a:r>
            <a:r>
              <a:rPr lang="en-US" sz="1500" b="0" i="0" u="none" strike="noStrike" cap="none">
                <a:solidFill>
                  <a:srgbClr val="616161"/>
                </a:solidFill>
                <a:latin typeface="Proxima Nova"/>
                <a:ea typeface="Proxima Nova"/>
                <a:cs typeface="Proxima Nova"/>
                <a:sym typeface="Proxima Nova"/>
              </a:rPr>
              <a:t>and Key Requirements for Applicants</a:t>
            </a:r>
            <a:endParaRPr/>
          </a:p>
          <a:p>
            <a:pPr marL="0" marR="0" lvl="0" indent="0" algn="l" rtl="0">
              <a:lnSpc>
                <a:spcPct val="100000"/>
              </a:lnSpc>
              <a:spcBef>
                <a:spcPts val="0"/>
              </a:spcBef>
              <a:spcAft>
                <a:spcPts val="0"/>
              </a:spcAft>
              <a:buNone/>
            </a:pPr>
            <a:endParaRPr sz="1900" b="0" i="0" u="none" strike="noStrike" cap="none">
              <a:solidFill>
                <a:srgbClr val="0076C4"/>
              </a:solidFill>
              <a:latin typeface="Arial"/>
              <a:ea typeface="Arial"/>
              <a:cs typeface="Arial"/>
              <a:sym typeface="Arial"/>
            </a:endParaRPr>
          </a:p>
        </p:txBody>
      </p:sp>
      <p:pic>
        <p:nvPicPr>
          <p:cNvPr id="107" name="Google Shape;107;p4"/>
          <p:cNvPicPr preferRelativeResize="0"/>
          <p:nvPr/>
        </p:nvPicPr>
        <p:blipFill rotWithShape="1">
          <a:blip r:embed="rId3">
            <a:alphaModFix/>
          </a:blip>
          <a:srcRect/>
          <a:stretch/>
        </p:blipFill>
        <p:spPr>
          <a:xfrm>
            <a:off x="0" y="0"/>
            <a:ext cx="973440" cy="613064"/>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5"/>
          <p:cNvSpPr/>
          <p:nvPr/>
        </p:nvSpPr>
        <p:spPr>
          <a:xfrm>
            <a:off x="-61775" y="0"/>
            <a:ext cx="4557600" cy="5143500"/>
          </a:xfrm>
          <a:prstGeom prst="rect">
            <a:avLst/>
          </a:prstGeom>
          <a:solidFill>
            <a:srgbClr val="0275C2"/>
          </a:solidFill>
          <a:ln w="9525" cap="flat" cmpd="sng">
            <a:solidFill>
              <a:srgbClr val="D9D9D9"/>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Lato"/>
              <a:ea typeface="Lato"/>
              <a:cs typeface="Lato"/>
              <a:sym typeface="Lato"/>
            </a:endParaRPr>
          </a:p>
        </p:txBody>
      </p:sp>
      <p:sp>
        <p:nvSpPr>
          <p:cNvPr id="113" name="Google Shape;113;p5"/>
          <p:cNvSpPr txBox="1"/>
          <p:nvPr/>
        </p:nvSpPr>
        <p:spPr>
          <a:xfrm>
            <a:off x="894225" y="1729274"/>
            <a:ext cx="2921504" cy="1997077"/>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None/>
            </a:pPr>
            <a:r>
              <a:rPr lang="en-US" sz="3600" b="0" i="0" u="none" strike="noStrike" cap="none">
                <a:solidFill>
                  <a:schemeClr val="dk1"/>
                </a:solidFill>
                <a:latin typeface="Montserrat"/>
                <a:ea typeface="Montserrat"/>
                <a:cs typeface="Montserrat"/>
                <a:sym typeface="Montserrat"/>
              </a:rPr>
              <a:t>Funding Overview</a:t>
            </a:r>
            <a:endParaRPr sz="3600" b="0" i="0" u="none" strike="noStrike" cap="none">
              <a:solidFill>
                <a:schemeClr val="dk1"/>
              </a:solidFill>
              <a:latin typeface="Montserrat"/>
              <a:ea typeface="Montserrat"/>
              <a:cs typeface="Montserrat"/>
              <a:sym typeface="Montserrat"/>
            </a:endParaRPr>
          </a:p>
          <a:p>
            <a:pPr marL="0" marR="0" lvl="0" indent="0" algn="l" rtl="0">
              <a:lnSpc>
                <a:spcPct val="115000"/>
              </a:lnSpc>
              <a:spcBef>
                <a:spcPts val="1600"/>
              </a:spcBef>
              <a:spcAft>
                <a:spcPts val="1600"/>
              </a:spcAft>
              <a:buClr>
                <a:srgbClr val="000000"/>
              </a:buClr>
              <a:buSzPts val="2400"/>
              <a:buFont typeface="Arial"/>
              <a:buNone/>
            </a:pPr>
            <a:endParaRPr sz="1400" b="0" i="0" u="none" strike="noStrike" cap="none">
              <a:solidFill>
                <a:srgbClr val="FFFFFF"/>
              </a:solidFill>
              <a:latin typeface="Montserrat"/>
              <a:ea typeface="Montserrat"/>
              <a:cs typeface="Montserrat"/>
              <a:sym typeface="Montserrat"/>
            </a:endParaRPr>
          </a:p>
        </p:txBody>
      </p:sp>
      <p:grpSp>
        <p:nvGrpSpPr>
          <p:cNvPr id="114" name="Google Shape;114;p5"/>
          <p:cNvGrpSpPr/>
          <p:nvPr/>
        </p:nvGrpSpPr>
        <p:grpSpPr>
          <a:xfrm>
            <a:off x="361069" y="191700"/>
            <a:ext cx="371475" cy="1285875"/>
            <a:chOff x="361069" y="191700"/>
            <a:chExt cx="371475" cy="1285875"/>
          </a:xfrm>
        </p:grpSpPr>
        <p:pic>
          <p:nvPicPr>
            <p:cNvPr id="115" name="Google Shape;115;p5"/>
            <p:cNvPicPr preferRelativeResize="0"/>
            <p:nvPr/>
          </p:nvPicPr>
          <p:blipFill rotWithShape="1">
            <a:blip r:embed="rId3">
              <a:alphaModFix/>
            </a:blip>
            <a:srcRect l="48704"/>
            <a:stretch/>
          </p:blipFill>
          <p:spPr>
            <a:xfrm>
              <a:off x="541994" y="191700"/>
              <a:ext cx="190550" cy="1285875"/>
            </a:xfrm>
            <a:prstGeom prst="rect">
              <a:avLst/>
            </a:prstGeom>
            <a:noFill/>
            <a:ln>
              <a:noFill/>
            </a:ln>
          </p:spPr>
        </p:pic>
        <p:pic>
          <p:nvPicPr>
            <p:cNvPr id="116" name="Google Shape;116;p5"/>
            <p:cNvPicPr preferRelativeResize="0"/>
            <p:nvPr/>
          </p:nvPicPr>
          <p:blipFill rotWithShape="1">
            <a:blip r:embed="rId3">
              <a:alphaModFix/>
            </a:blip>
            <a:srcRect l="48704"/>
            <a:stretch/>
          </p:blipFill>
          <p:spPr>
            <a:xfrm>
              <a:off x="361069" y="191700"/>
              <a:ext cx="190550" cy="1285875"/>
            </a:xfrm>
            <a:prstGeom prst="rect">
              <a:avLst/>
            </a:prstGeom>
            <a:noFill/>
            <a:ln>
              <a:noFill/>
            </a:ln>
          </p:spPr>
        </p:pic>
      </p:grpSp>
      <p:sp>
        <p:nvSpPr>
          <p:cNvPr id="117" name="Google Shape;117;p5"/>
          <p:cNvSpPr txBox="1"/>
          <p:nvPr/>
        </p:nvSpPr>
        <p:spPr>
          <a:xfrm>
            <a:off x="4771729" y="1618518"/>
            <a:ext cx="4131050" cy="1906463"/>
          </a:xfrm>
          <a:prstGeom prst="rect">
            <a:avLst/>
          </a:prstGeom>
          <a:noFill/>
          <a:ln>
            <a:noFill/>
          </a:ln>
        </p:spPr>
        <p:txBody>
          <a:bodyPr spcFirstLastPara="1" wrap="square" lIns="91425" tIns="91425" rIns="91425" bIns="91425" anchor="t" anchorCtr="0">
            <a:normAutofit fontScale="92500" lnSpcReduction="20000"/>
          </a:bodyPr>
          <a:lstStyle/>
          <a:p>
            <a:pPr marL="457200" marR="0" lvl="0" indent="-317500" algn="l" rtl="0">
              <a:lnSpc>
                <a:spcPct val="150000"/>
              </a:lnSpc>
              <a:spcBef>
                <a:spcPts val="1200"/>
              </a:spcBef>
              <a:spcAft>
                <a:spcPts val="0"/>
              </a:spcAft>
              <a:buClr>
                <a:schemeClr val="dk1"/>
              </a:buClr>
              <a:buSzPct val="126126"/>
              <a:buFont typeface="Arial"/>
              <a:buChar char="●"/>
            </a:pPr>
            <a:r>
              <a:rPr lang="en-US" sz="1200" b="1" i="0" u="none" strike="noStrike" cap="none" dirty="0">
                <a:solidFill>
                  <a:schemeClr val="dk1"/>
                </a:solidFill>
                <a:latin typeface="Arial"/>
                <a:ea typeface="Arial"/>
                <a:cs typeface="Arial"/>
                <a:sym typeface="Arial"/>
              </a:rPr>
              <a:t>Total Annual Amount Available:</a:t>
            </a:r>
            <a:r>
              <a:rPr lang="en-US" sz="1200" b="0" i="0" u="none" strike="noStrike" cap="none" dirty="0">
                <a:solidFill>
                  <a:schemeClr val="dk1"/>
                </a:solidFill>
                <a:latin typeface="Arial"/>
                <a:ea typeface="Arial"/>
                <a:cs typeface="Arial"/>
                <a:sym typeface="Arial"/>
              </a:rPr>
              <a:t> $4,731,061</a:t>
            </a:r>
            <a:endParaRPr dirty="0"/>
          </a:p>
          <a:p>
            <a:pPr marL="457200" marR="0" lvl="0" indent="-317500" algn="l" rtl="0">
              <a:lnSpc>
                <a:spcPct val="150000"/>
              </a:lnSpc>
              <a:spcBef>
                <a:spcPts val="0"/>
              </a:spcBef>
              <a:spcAft>
                <a:spcPts val="0"/>
              </a:spcAft>
              <a:buClr>
                <a:schemeClr val="dk1"/>
              </a:buClr>
              <a:buSzPct val="126126"/>
              <a:buFont typeface="Arial"/>
              <a:buChar char="●"/>
            </a:pPr>
            <a:r>
              <a:rPr lang="en-US" sz="1200" b="1" i="0" u="none" strike="noStrike" cap="none" dirty="0">
                <a:solidFill>
                  <a:schemeClr val="dk1"/>
                </a:solidFill>
                <a:latin typeface="Arial"/>
                <a:ea typeface="Arial"/>
                <a:cs typeface="Arial"/>
                <a:sym typeface="Arial"/>
              </a:rPr>
              <a:t>Total Two-Year Award Amount Available (Expenditure over 30 months):</a:t>
            </a:r>
            <a:r>
              <a:rPr lang="en-US" sz="1200" b="0" i="0" u="none" strike="noStrike" cap="none" dirty="0">
                <a:solidFill>
                  <a:schemeClr val="dk1"/>
                </a:solidFill>
                <a:latin typeface="Arial"/>
                <a:ea typeface="Arial"/>
                <a:cs typeface="Arial"/>
                <a:sym typeface="Arial"/>
              </a:rPr>
              <a:t> $9,462,122</a:t>
            </a:r>
            <a:endParaRPr dirty="0"/>
          </a:p>
          <a:p>
            <a:pPr marL="457200" marR="0" lvl="0" indent="-317500" algn="l" rtl="0">
              <a:lnSpc>
                <a:spcPct val="150000"/>
              </a:lnSpc>
              <a:spcBef>
                <a:spcPts val="0"/>
              </a:spcBef>
              <a:spcAft>
                <a:spcPts val="0"/>
              </a:spcAft>
              <a:buClr>
                <a:schemeClr val="dk1"/>
              </a:buClr>
              <a:buSzPct val="126126"/>
              <a:buFont typeface="Arial"/>
              <a:buChar char="●"/>
            </a:pPr>
            <a:r>
              <a:rPr lang="en-US" sz="1200" b="1" i="0" u="none" strike="noStrike" cap="none" dirty="0">
                <a:solidFill>
                  <a:schemeClr val="dk1"/>
                </a:solidFill>
                <a:latin typeface="Arial"/>
                <a:ea typeface="Arial"/>
                <a:cs typeface="Arial"/>
                <a:sym typeface="Arial"/>
              </a:rPr>
              <a:t>Project Period:</a:t>
            </a:r>
            <a:r>
              <a:rPr lang="en-US" sz="1200" b="0" i="0" u="none" strike="noStrike" cap="none" dirty="0">
                <a:solidFill>
                  <a:schemeClr val="dk1"/>
                </a:solidFill>
                <a:latin typeface="Arial"/>
                <a:ea typeface="Arial"/>
                <a:cs typeface="Arial"/>
                <a:sym typeface="Arial"/>
              </a:rPr>
              <a:t> Initial 30-month operating period (to spend 24 months of funding).</a:t>
            </a:r>
            <a:endParaRPr dirty="0"/>
          </a:p>
          <a:p>
            <a:pPr marL="457200" marR="0" lvl="0" indent="-317500" algn="l" rtl="0">
              <a:lnSpc>
                <a:spcPct val="150000"/>
              </a:lnSpc>
              <a:spcBef>
                <a:spcPts val="0"/>
              </a:spcBef>
              <a:spcAft>
                <a:spcPts val="0"/>
              </a:spcAft>
              <a:buClr>
                <a:schemeClr val="dk1"/>
              </a:buClr>
              <a:buSzPct val="126126"/>
              <a:buFont typeface="Arial"/>
              <a:buChar char="●"/>
            </a:pPr>
            <a:r>
              <a:rPr lang="en-US" sz="1200" b="1" i="0" u="none" strike="noStrike" cap="none" dirty="0">
                <a:solidFill>
                  <a:schemeClr val="dk1"/>
                </a:solidFill>
                <a:latin typeface="Arial"/>
                <a:ea typeface="Arial"/>
                <a:cs typeface="Arial"/>
                <a:sym typeface="Arial"/>
              </a:rPr>
              <a:t>Full Capacity:</a:t>
            </a:r>
            <a:r>
              <a:rPr lang="en-US" sz="1200" b="0" i="0" u="none" strike="noStrike" cap="none" dirty="0">
                <a:solidFill>
                  <a:schemeClr val="dk1"/>
                </a:solidFill>
                <a:latin typeface="Arial"/>
                <a:ea typeface="Arial"/>
                <a:cs typeface="Arial"/>
                <a:sym typeface="Arial"/>
              </a:rPr>
              <a:t> Projects should be at full capacity no later than six months into the original operating period.</a:t>
            </a:r>
            <a:endParaRPr dirty="0"/>
          </a:p>
          <a:p>
            <a:pPr marL="0" marR="0" lvl="0" indent="0" algn="ctr" rtl="0">
              <a:lnSpc>
                <a:spcPct val="115000"/>
              </a:lnSpc>
              <a:spcBef>
                <a:spcPts val="0"/>
              </a:spcBef>
              <a:spcAft>
                <a:spcPts val="0"/>
              </a:spcAft>
              <a:buClr>
                <a:srgbClr val="000000"/>
              </a:buClr>
              <a:buSzPct val="108108"/>
              <a:buFont typeface="Arial"/>
              <a:buNone/>
            </a:pPr>
            <a:endParaRPr sz="1300" b="0" i="0" u="none" strike="noStrike" cap="none" dirty="0">
              <a:solidFill>
                <a:schemeClr val="dk1"/>
              </a:solidFill>
              <a:latin typeface="Lato"/>
              <a:ea typeface="Lato"/>
              <a:cs typeface="Lato"/>
              <a:sym typeface="Lato"/>
            </a:endParaRPr>
          </a:p>
          <a:p>
            <a:pPr marL="0" marR="0" lvl="0" indent="0" algn="l" rtl="0">
              <a:lnSpc>
                <a:spcPct val="115000"/>
              </a:lnSpc>
              <a:spcBef>
                <a:spcPts val="1200"/>
              </a:spcBef>
              <a:spcAft>
                <a:spcPts val="1200"/>
              </a:spcAft>
              <a:buClr>
                <a:srgbClr val="000000"/>
              </a:buClr>
              <a:buSzPct val="108108"/>
              <a:buFont typeface="Arial"/>
              <a:buNone/>
            </a:pPr>
            <a:endParaRPr sz="1300" b="0" i="0" u="none" strike="noStrike" cap="none" dirty="0">
              <a:solidFill>
                <a:schemeClr val="dk1"/>
              </a:solidFill>
              <a:latin typeface="Lato"/>
              <a:ea typeface="Lato"/>
              <a:cs typeface="Lato"/>
              <a:sym typeface="Lato"/>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p6"/>
          <p:cNvSpPr/>
          <p:nvPr/>
        </p:nvSpPr>
        <p:spPr>
          <a:xfrm>
            <a:off x="0" y="2547157"/>
            <a:ext cx="8686800" cy="3200400"/>
          </a:xfrm>
          <a:prstGeom prst="rect">
            <a:avLst/>
          </a:prstGeom>
          <a:solidFill>
            <a:srgbClr val="000000">
              <a:alpha val="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00"/>
              <a:buFont typeface="Arial"/>
              <a:buNone/>
            </a:pPr>
            <a:endParaRPr sz="1300" b="1" i="0" u="none" strike="noStrike" cap="none">
              <a:solidFill>
                <a:srgbClr val="616161"/>
              </a:solidFill>
              <a:latin typeface="Proxima Nova"/>
              <a:ea typeface="Proxima Nova"/>
              <a:cs typeface="Proxima Nova"/>
              <a:sym typeface="Proxima Nova"/>
            </a:endParaRPr>
          </a:p>
          <a:p>
            <a:pPr marL="0" marR="0" lvl="0" indent="0" algn="ctr" rtl="0">
              <a:lnSpc>
                <a:spcPct val="100000"/>
              </a:lnSpc>
              <a:spcBef>
                <a:spcPts val="0"/>
              </a:spcBef>
              <a:spcAft>
                <a:spcPts val="0"/>
              </a:spcAft>
              <a:buClr>
                <a:srgbClr val="000000"/>
              </a:buClr>
              <a:buSzPts val="1300"/>
              <a:buFont typeface="Arial"/>
              <a:buNone/>
            </a:pPr>
            <a:endParaRPr sz="1300" b="1" i="0" u="none" strike="noStrike" cap="none">
              <a:solidFill>
                <a:srgbClr val="616161"/>
              </a:solidFill>
              <a:latin typeface="Proxima Nova"/>
              <a:ea typeface="Proxima Nova"/>
              <a:cs typeface="Proxima Nova"/>
              <a:sym typeface="Proxima Nova"/>
            </a:endParaRPr>
          </a:p>
          <a:p>
            <a:pPr marL="0" marR="0" lvl="0" indent="0" algn="ctr" rtl="0">
              <a:lnSpc>
                <a:spcPct val="100000"/>
              </a:lnSpc>
              <a:spcBef>
                <a:spcPts val="0"/>
              </a:spcBef>
              <a:spcAft>
                <a:spcPts val="0"/>
              </a:spcAft>
              <a:buClr>
                <a:srgbClr val="000000"/>
              </a:buClr>
              <a:buSzPts val="1300"/>
              <a:buFont typeface="Arial"/>
              <a:buNone/>
            </a:pPr>
            <a:endParaRPr sz="1300" b="1" i="0" u="none" strike="noStrike" cap="none">
              <a:solidFill>
                <a:srgbClr val="616161"/>
              </a:solidFill>
              <a:latin typeface="Proxima Nova"/>
              <a:ea typeface="Proxima Nova"/>
              <a:cs typeface="Proxima Nova"/>
              <a:sym typeface="Proxima Nova"/>
            </a:endParaRPr>
          </a:p>
          <a:p>
            <a:pPr marL="0" marR="0" lvl="0" indent="0" algn="ctr" rtl="0">
              <a:lnSpc>
                <a:spcPct val="100000"/>
              </a:lnSpc>
              <a:spcBef>
                <a:spcPts val="0"/>
              </a:spcBef>
              <a:spcAft>
                <a:spcPts val="0"/>
              </a:spcAft>
              <a:buClr>
                <a:srgbClr val="000000"/>
              </a:buClr>
              <a:buSzPts val="1300"/>
              <a:buFont typeface="Arial"/>
              <a:buNone/>
            </a:pPr>
            <a:endParaRPr sz="1300" b="1" i="0" u="none" strike="noStrike" cap="none">
              <a:solidFill>
                <a:srgbClr val="616161"/>
              </a:solidFill>
              <a:latin typeface="Proxima Nova"/>
              <a:ea typeface="Proxima Nova"/>
              <a:cs typeface="Proxima Nova"/>
              <a:sym typeface="Proxima Nova"/>
            </a:endParaRPr>
          </a:p>
          <a:p>
            <a:pPr marL="0" marR="0" lvl="0" indent="0" algn="ctr" rtl="0">
              <a:lnSpc>
                <a:spcPct val="100000"/>
              </a:lnSpc>
              <a:spcBef>
                <a:spcPts val="0"/>
              </a:spcBef>
              <a:spcAft>
                <a:spcPts val="0"/>
              </a:spcAft>
              <a:buClr>
                <a:srgbClr val="000000"/>
              </a:buClr>
              <a:buSzPts val="1300"/>
              <a:buFont typeface="Arial"/>
              <a:buNone/>
            </a:pPr>
            <a:endParaRPr sz="1300" b="1" i="0" u="none" strike="noStrike" cap="none">
              <a:solidFill>
                <a:srgbClr val="616161"/>
              </a:solidFill>
              <a:latin typeface="Proxima Nova"/>
              <a:ea typeface="Proxima Nova"/>
              <a:cs typeface="Proxima Nova"/>
              <a:sym typeface="Proxima Nova"/>
            </a:endParaRPr>
          </a:p>
          <a:p>
            <a:pPr marL="0" marR="0" lvl="0" indent="0" algn="ctr" rtl="0">
              <a:lnSpc>
                <a:spcPct val="100000"/>
              </a:lnSpc>
              <a:spcBef>
                <a:spcPts val="0"/>
              </a:spcBef>
              <a:spcAft>
                <a:spcPts val="0"/>
              </a:spcAft>
              <a:buClr>
                <a:srgbClr val="000000"/>
              </a:buClr>
              <a:buSzPts val="1300"/>
              <a:buFont typeface="Arial"/>
              <a:buNone/>
            </a:pPr>
            <a:endParaRPr sz="1300" b="1" i="0" u="none" strike="noStrike" cap="none">
              <a:solidFill>
                <a:srgbClr val="616161"/>
              </a:solidFill>
              <a:latin typeface="Proxima Nova"/>
              <a:ea typeface="Proxima Nova"/>
              <a:cs typeface="Proxima Nova"/>
              <a:sym typeface="Proxima Nova"/>
            </a:endParaRPr>
          </a:p>
          <a:p>
            <a:pPr marL="0" marR="0" lvl="0" indent="0" algn="ctr" rtl="0">
              <a:lnSpc>
                <a:spcPct val="100000"/>
              </a:lnSpc>
              <a:spcBef>
                <a:spcPts val="0"/>
              </a:spcBef>
              <a:spcAft>
                <a:spcPts val="0"/>
              </a:spcAft>
              <a:buClr>
                <a:srgbClr val="000000"/>
              </a:buClr>
              <a:buSzPts val="1300"/>
              <a:buFont typeface="Arial"/>
              <a:buNone/>
            </a:pPr>
            <a:endParaRPr sz="1300" b="1" i="0" u="none" strike="noStrike" cap="none">
              <a:solidFill>
                <a:srgbClr val="616161"/>
              </a:solidFill>
              <a:latin typeface="Proxima Nova"/>
              <a:ea typeface="Proxima Nova"/>
              <a:cs typeface="Proxima Nova"/>
              <a:sym typeface="Proxima Nova"/>
            </a:endParaRPr>
          </a:p>
          <a:p>
            <a:pPr marL="0" marR="0" lvl="0" indent="0" algn="ctr" rtl="0">
              <a:lnSpc>
                <a:spcPct val="100000"/>
              </a:lnSpc>
              <a:spcBef>
                <a:spcPts val="0"/>
              </a:spcBef>
              <a:spcAft>
                <a:spcPts val="0"/>
              </a:spcAft>
              <a:buClr>
                <a:srgbClr val="000000"/>
              </a:buClr>
              <a:buSzPts val="1300"/>
              <a:buFont typeface="Arial"/>
              <a:buNone/>
            </a:pPr>
            <a:endParaRPr sz="1300" b="1" i="0" u="none" strike="noStrike" cap="none">
              <a:solidFill>
                <a:srgbClr val="616161"/>
              </a:solidFill>
              <a:latin typeface="Proxima Nova"/>
              <a:ea typeface="Proxima Nova"/>
              <a:cs typeface="Proxima Nova"/>
              <a:sym typeface="Proxima Nova"/>
            </a:endParaRPr>
          </a:p>
          <a:p>
            <a:pPr marL="0" marR="0" lvl="0" indent="0" algn="ctr" rtl="0">
              <a:lnSpc>
                <a:spcPct val="100000"/>
              </a:lnSpc>
              <a:spcBef>
                <a:spcPts val="0"/>
              </a:spcBef>
              <a:spcAft>
                <a:spcPts val="0"/>
              </a:spcAft>
              <a:buClr>
                <a:srgbClr val="000000"/>
              </a:buClr>
              <a:buSzPts val="1300"/>
              <a:buFont typeface="Arial"/>
              <a:buNone/>
            </a:pPr>
            <a:r>
              <a:rPr lang="en-US" sz="1300" b="1" i="0" u="none" strike="noStrike" cap="none">
                <a:solidFill>
                  <a:srgbClr val="616161"/>
                </a:solidFill>
                <a:latin typeface="Proxima Nova"/>
                <a:ea typeface="Proxima Nova"/>
                <a:cs typeface="Proxima Nova"/>
                <a:sym typeface="Proxima Nova"/>
              </a:rPr>
              <a:t>Project Types:</a:t>
            </a:r>
            <a:endParaRPr/>
          </a:p>
          <a:p>
            <a:pPr marL="0" marR="0" lvl="0" indent="0" algn="ctr" rtl="0">
              <a:lnSpc>
                <a:spcPct val="100000"/>
              </a:lnSpc>
              <a:spcBef>
                <a:spcPts val="0"/>
              </a:spcBef>
              <a:spcAft>
                <a:spcPts val="0"/>
              </a:spcAft>
              <a:buClr>
                <a:srgbClr val="000000"/>
              </a:buClr>
              <a:buSzPts val="1300"/>
              <a:buFont typeface="Arial"/>
              <a:buNone/>
            </a:pPr>
            <a:r>
              <a:rPr lang="en-US" sz="1300" b="0" i="0" u="none" strike="noStrike" cap="none">
                <a:solidFill>
                  <a:srgbClr val="616161"/>
                </a:solidFill>
                <a:latin typeface="Proxima Nova"/>
                <a:ea typeface="Proxima Nova"/>
                <a:cs typeface="Proxima Nova"/>
                <a:sym typeface="Proxima Nova"/>
              </a:rPr>
              <a:t>Includes TH-RRH Joint components and standalone RRH projects </a:t>
            </a:r>
            <a:endParaRPr/>
          </a:p>
        </p:txBody>
      </p:sp>
      <p:sp>
        <p:nvSpPr>
          <p:cNvPr id="123" name="Google Shape;123;p6"/>
          <p:cNvSpPr/>
          <p:nvPr/>
        </p:nvSpPr>
        <p:spPr>
          <a:xfrm>
            <a:off x="228600" y="1508670"/>
            <a:ext cx="2692300" cy="1485602"/>
          </a:xfrm>
          <a:prstGeom prst="rect">
            <a:avLst/>
          </a:prstGeom>
          <a:solidFill>
            <a:srgbClr val="000000">
              <a:alpha val="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124" name="Google Shape;124;p6"/>
          <p:cNvSpPr/>
          <p:nvPr/>
        </p:nvSpPr>
        <p:spPr>
          <a:xfrm>
            <a:off x="1422350" y="1508670"/>
            <a:ext cx="304800" cy="304800"/>
          </a:xfrm>
          <a:prstGeom prst="rect">
            <a:avLst/>
          </a:prstGeom>
          <a:solidFill>
            <a:srgbClr val="000000">
              <a:alpha val="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125" name="Google Shape;125;p6"/>
          <p:cNvSpPr txBox="1"/>
          <p:nvPr/>
        </p:nvSpPr>
        <p:spPr>
          <a:xfrm>
            <a:off x="1422350" y="1508670"/>
            <a:ext cx="304800" cy="304800"/>
          </a:xfrm>
          <a:prstGeom prst="rect">
            <a:avLst/>
          </a:prstGeom>
          <a:noFill/>
          <a:ln>
            <a:noFill/>
          </a:ln>
        </p:spPr>
        <p:txBody>
          <a:bodyPr spcFirstLastPara="1" wrap="square" lIns="0" tIns="0" rIns="0" bIns="0" anchor="t" anchorCtr="0">
            <a:spAutoFit/>
          </a:bodyPr>
          <a:lstStyle/>
          <a:p>
            <a:pPr marL="0" marR="0" lvl="0" indent="0" algn="ctr"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26" name="Google Shape;126;p6"/>
          <p:cNvSpPr/>
          <p:nvPr/>
        </p:nvSpPr>
        <p:spPr>
          <a:xfrm>
            <a:off x="3225700" y="1508670"/>
            <a:ext cx="2692449" cy="1485602"/>
          </a:xfrm>
          <a:prstGeom prst="rect">
            <a:avLst/>
          </a:prstGeom>
          <a:solidFill>
            <a:srgbClr val="000000">
              <a:alpha val="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127" name="Google Shape;127;p6"/>
          <p:cNvSpPr/>
          <p:nvPr/>
        </p:nvSpPr>
        <p:spPr>
          <a:xfrm>
            <a:off x="4419451" y="1508670"/>
            <a:ext cx="304800" cy="304800"/>
          </a:xfrm>
          <a:prstGeom prst="rect">
            <a:avLst/>
          </a:prstGeom>
          <a:solidFill>
            <a:srgbClr val="000000">
              <a:alpha val="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128" name="Google Shape;128;p6"/>
          <p:cNvSpPr txBox="1"/>
          <p:nvPr/>
        </p:nvSpPr>
        <p:spPr>
          <a:xfrm>
            <a:off x="4419451" y="1508670"/>
            <a:ext cx="304800" cy="304800"/>
          </a:xfrm>
          <a:prstGeom prst="rect">
            <a:avLst/>
          </a:prstGeom>
          <a:noFill/>
          <a:ln>
            <a:noFill/>
          </a:ln>
        </p:spPr>
        <p:txBody>
          <a:bodyPr spcFirstLastPara="1" wrap="square" lIns="0" tIns="0" rIns="0" bIns="0" anchor="t" anchorCtr="0">
            <a:spAutoFit/>
          </a:bodyPr>
          <a:lstStyle/>
          <a:p>
            <a:pPr marL="0" marR="0" lvl="0" indent="0" algn="ctr"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29" name="Google Shape;129;p6"/>
          <p:cNvSpPr/>
          <p:nvPr/>
        </p:nvSpPr>
        <p:spPr>
          <a:xfrm>
            <a:off x="7416700" y="1508670"/>
            <a:ext cx="304800" cy="304800"/>
          </a:xfrm>
          <a:prstGeom prst="rect">
            <a:avLst/>
          </a:prstGeom>
          <a:solidFill>
            <a:srgbClr val="000000">
              <a:alpha val="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130" name="Google Shape;130;p6"/>
          <p:cNvSpPr txBox="1"/>
          <p:nvPr/>
        </p:nvSpPr>
        <p:spPr>
          <a:xfrm>
            <a:off x="7416700" y="1508670"/>
            <a:ext cx="304800" cy="304800"/>
          </a:xfrm>
          <a:prstGeom prst="rect">
            <a:avLst/>
          </a:prstGeom>
          <a:noFill/>
          <a:ln>
            <a:noFill/>
          </a:ln>
        </p:spPr>
        <p:txBody>
          <a:bodyPr spcFirstLastPara="1" wrap="square" lIns="0" tIns="0" rIns="0" bIns="0" anchor="t" anchorCtr="0">
            <a:spAutoFit/>
          </a:bodyPr>
          <a:lstStyle/>
          <a:p>
            <a:pPr marL="0" marR="0" lvl="0" indent="0" algn="ctr"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pic>
        <p:nvPicPr>
          <p:cNvPr id="131" name="Google Shape;131;p6"/>
          <p:cNvPicPr preferRelativeResize="0"/>
          <p:nvPr/>
        </p:nvPicPr>
        <p:blipFill rotWithShape="1">
          <a:blip r:embed="rId3">
            <a:alphaModFix/>
          </a:blip>
          <a:srcRect/>
          <a:stretch/>
        </p:blipFill>
        <p:spPr>
          <a:xfrm>
            <a:off x="0" y="0"/>
            <a:ext cx="590100" cy="586775"/>
          </a:xfrm>
          <a:prstGeom prst="rect">
            <a:avLst/>
          </a:prstGeom>
          <a:noFill/>
          <a:ln>
            <a:noFill/>
          </a:ln>
        </p:spPr>
      </p:pic>
      <p:grpSp>
        <p:nvGrpSpPr>
          <p:cNvPr id="132" name="Google Shape;132;p6"/>
          <p:cNvGrpSpPr/>
          <p:nvPr/>
        </p:nvGrpSpPr>
        <p:grpSpPr>
          <a:xfrm>
            <a:off x="0" y="4481945"/>
            <a:ext cx="9144000" cy="661555"/>
            <a:chOff x="0" y="4467225"/>
            <a:chExt cx="9144000" cy="676275"/>
          </a:xfrm>
        </p:grpSpPr>
        <p:pic>
          <p:nvPicPr>
            <p:cNvPr id="133" name="Google Shape;133;p6"/>
            <p:cNvPicPr preferRelativeResize="0"/>
            <p:nvPr/>
          </p:nvPicPr>
          <p:blipFill rotWithShape="1">
            <a:blip r:embed="rId4">
              <a:alphaModFix/>
            </a:blip>
            <a:srcRect/>
            <a:stretch/>
          </p:blipFill>
          <p:spPr>
            <a:xfrm>
              <a:off x="0" y="4467225"/>
              <a:ext cx="2108175" cy="676275"/>
            </a:xfrm>
            <a:prstGeom prst="rect">
              <a:avLst/>
            </a:prstGeom>
            <a:noFill/>
            <a:ln>
              <a:noFill/>
            </a:ln>
          </p:spPr>
        </p:pic>
        <p:pic>
          <p:nvPicPr>
            <p:cNvPr id="134" name="Google Shape;134;p6"/>
            <p:cNvPicPr preferRelativeResize="0"/>
            <p:nvPr/>
          </p:nvPicPr>
          <p:blipFill rotWithShape="1">
            <a:blip r:embed="rId4">
              <a:alphaModFix/>
            </a:blip>
            <a:srcRect/>
            <a:stretch/>
          </p:blipFill>
          <p:spPr>
            <a:xfrm rot="10800000">
              <a:off x="2108175" y="4467225"/>
              <a:ext cx="2108175" cy="676275"/>
            </a:xfrm>
            <a:prstGeom prst="rect">
              <a:avLst/>
            </a:prstGeom>
            <a:noFill/>
            <a:ln>
              <a:noFill/>
            </a:ln>
          </p:spPr>
        </p:pic>
        <p:pic>
          <p:nvPicPr>
            <p:cNvPr id="135" name="Google Shape;135;p6"/>
            <p:cNvPicPr preferRelativeResize="0"/>
            <p:nvPr/>
          </p:nvPicPr>
          <p:blipFill rotWithShape="1">
            <a:blip r:embed="rId4">
              <a:alphaModFix/>
            </a:blip>
            <a:srcRect/>
            <a:stretch/>
          </p:blipFill>
          <p:spPr>
            <a:xfrm rot="10800000">
              <a:off x="4216350" y="4467225"/>
              <a:ext cx="2108175" cy="676275"/>
            </a:xfrm>
            <a:prstGeom prst="rect">
              <a:avLst/>
            </a:prstGeom>
            <a:noFill/>
            <a:ln>
              <a:noFill/>
            </a:ln>
          </p:spPr>
        </p:pic>
        <p:pic>
          <p:nvPicPr>
            <p:cNvPr id="136" name="Google Shape;136;p6"/>
            <p:cNvPicPr preferRelativeResize="0"/>
            <p:nvPr/>
          </p:nvPicPr>
          <p:blipFill rotWithShape="1">
            <a:blip r:embed="rId4">
              <a:alphaModFix/>
            </a:blip>
            <a:srcRect/>
            <a:stretch/>
          </p:blipFill>
          <p:spPr>
            <a:xfrm rot="10800000">
              <a:off x="6324525" y="4467225"/>
              <a:ext cx="2108175" cy="676275"/>
            </a:xfrm>
            <a:prstGeom prst="rect">
              <a:avLst/>
            </a:prstGeom>
            <a:noFill/>
            <a:ln>
              <a:noFill/>
            </a:ln>
          </p:spPr>
        </p:pic>
        <p:pic>
          <p:nvPicPr>
            <p:cNvPr id="137" name="Google Shape;137;p6"/>
            <p:cNvPicPr preferRelativeResize="0"/>
            <p:nvPr/>
          </p:nvPicPr>
          <p:blipFill rotWithShape="1">
            <a:blip r:embed="rId4">
              <a:alphaModFix/>
            </a:blip>
            <a:srcRect r="68936"/>
            <a:stretch/>
          </p:blipFill>
          <p:spPr>
            <a:xfrm>
              <a:off x="8432700" y="4467225"/>
              <a:ext cx="711300" cy="676275"/>
            </a:xfrm>
            <a:prstGeom prst="rect">
              <a:avLst/>
            </a:prstGeom>
            <a:noFill/>
            <a:ln>
              <a:noFill/>
            </a:ln>
          </p:spPr>
        </p:pic>
      </p:grpSp>
      <p:pic>
        <p:nvPicPr>
          <p:cNvPr id="138" name="Google Shape;138;p6" descr="Budget &amp; Services"/>
          <p:cNvPicPr preferRelativeResize="0"/>
          <p:nvPr/>
        </p:nvPicPr>
        <p:blipFill rotWithShape="1">
          <a:blip r:embed="rId5">
            <a:alphaModFix/>
          </a:blip>
          <a:srcRect r="2878" b="8396"/>
          <a:stretch/>
        </p:blipFill>
        <p:spPr>
          <a:xfrm>
            <a:off x="1422350" y="927056"/>
            <a:ext cx="6200055" cy="3289388"/>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7"/>
          <p:cNvSpPr/>
          <p:nvPr/>
        </p:nvSpPr>
        <p:spPr>
          <a:xfrm>
            <a:off x="173182" y="0"/>
            <a:ext cx="9144000" cy="5143500"/>
          </a:xfrm>
          <a:prstGeom prst="rect">
            <a:avLst/>
          </a:prstGeom>
          <a:solidFill>
            <a:schemeClr val="lt1"/>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Lato"/>
              <a:ea typeface="Lato"/>
              <a:cs typeface="Lato"/>
              <a:sym typeface="Lato"/>
            </a:endParaRPr>
          </a:p>
        </p:txBody>
      </p:sp>
      <p:sp>
        <p:nvSpPr>
          <p:cNvPr id="144" name="Google Shape;144;p7"/>
          <p:cNvSpPr/>
          <p:nvPr/>
        </p:nvSpPr>
        <p:spPr>
          <a:xfrm>
            <a:off x="0" y="1587107"/>
            <a:ext cx="2330689" cy="3556523"/>
          </a:xfrm>
          <a:custGeom>
            <a:avLst/>
            <a:gdLst/>
            <a:ahLst/>
            <a:cxnLst/>
            <a:rect l="l" t="t" r="r" b="b"/>
            <a:pathLst>
              <a:path w="191423" h="192135" extrusionOk="0">
                <a:moveTo>
                  <a:pt x="0" y="0"/>
                </a:moveTo>
                <a:lnTo>
                  <a:pt x="191423" y="192135"/>
                </a:lnTo>
                <a:lnTo>
                  <a:pt x="109233" y="192135"/>
                </a:lnTo>
                <a:lnTo>
                  <a:pt x="0" y="84492"/>
                </a:lnTo>
                <a:close/>
              </a:path>
            </a:pathLst>
          </a:custGeom>
          <a:solidFill>
            <a:srgbClr val="F8C02B"/>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45" name="Google Shape;145;p7"/>
          <p:cNvSpPr txBox="1"/>
          <p:nvPr/>
        </p:nvSpPr>
        <p:spPr>
          <a:xfrm>
            <a:off x="5159895" y="1461222"/>
            <a:ext cx="3596177" cy="3077863"/>
          </a:xfrm>
          <a:prstGeom prst="rect">
            <a:avLst/>
          </a:prstGeom>
          <a:noFill/>
          <a:ln>
            <a:noFill/>
          </a:ln>
        </p:spPr>
        <p:txBody>
          <a:bodyPr spcFirstLastPara="1" wrap="square" lIns="91425" tIns="91425" rIns="91425" bIns="91425" anchor="t" anchorCtr="0">
            <a:normAutofit/>
          </a:bodyPr>
          <a:lstStyle/>
          <a:p>
            <a:pPr marL="457200" marR="0" lvl="0" indent="-317500" algn="l" rtl="0">
              <a:lnSpc>
                <a:spcPct val="100000"/>
              </a:lnSpc>
              <a:spcBef>
                <a:spcPts val="1200"/>
              </a:spcBef>
              <a:spcAft>
                <a:spcPts val="0"/>
              </a:spcAft>
              <a:buClr>
                <a:schemeClr val="dk1"/>
              </a:buClr>
              <a:buSzPts val="1400"/>
              <a:buFont typeface="Arial"/>
              <a:buChar char="●"/>
            </a:pPr>
            <a:r>
              <a:rPr lang="en-US" sz="1200" b="1" i="0" u="none" strike="noStrike" cap="none" dirty="0">
                <a:solidFill>
                  <a:schemeClr val="dk1"/>
                </a:solidFill>
                <a:latin typeface="Arial"/>
                <a:ea typeface="Arial"/>
                <a:cs typeface="Arial"/>
                <a:sym typeface="Arial"/>
              </a:rPr>
              <a:t>Annual Budget Allocation:                 </a:t>
            </a:r>
            <a:r>
              <a:rPr lang="en-US" sz="1200" b="0" i="0" u="none" strike="noStrike" cap="none" dirty="0">
                <a:solidFill>
                  <a:schemeClr val="dk1"/>
                </a:solidFill>
                <a:latin typeface="Arial"/>
                <a:ea typeface="Arial"/>
                <a:cs typeface="Arial"/>
                <a:sym typeface="Arial"/>
              </a:rPr>
              <a:t>RRH: $824,884</a:t>
            </a:r>
            <a:endParaRPr sz="1200" b="0" i="0" u="none" strike="noStrike" cap="none" dirty="0">
              <a:solidFill>
                <a:srgbClr val="000000"/>
              </a:solidFill>
              <a:latin typeface="Arial"/>
              <a:ea typeface="Arial"/>
              <a:cs typeface="Arial"/>
              <a:sym typeface="Arial"/>
            </a:endParaRPr>
          </a:p>
          <a:p>
            <a:pPr marL="457200" marR="0" lvl="0" indent="-317500" algn="l" rtl="0">
              <a:lnSpc>
                <a:spcPct val="100000"/>
              </a:lnSpc>
              <a:spcBef>
                <a:spcPts val="1200"/>
              </a:spcBef>
              <a:spcAft>
                <a:spcPts val="0"/>
              </a:spcAft>
              <a:buClr>
                <a:schemeClr val="dk1"/>
              </a:buClr>
              <a:buSzPts val="1400"/>
              <a:buFont typeface="Arial"/>
              <a:buChar char="●"/>
            </a:pPr>
            <a:r>
              <a:rPr lang="en-US" sz="1200" b="1" i="0" u="none" strike="noStrike" cap="none" dirty="0">
                <a:solidFill>
                  <a:schemeClr val="dk1"/>
                </a:solidFill>
                <a:latin typeface="Arial"/>
                <a:ea typeface="Arial"/>
                <a:cs typeface="Arial"/>
                <a:sym typeface="Arial"/>
              </a:rPr>
              <a:t>RRH Total Budget: </a:t>
            </a:r>
            <a:r>
              <a:rPr lang="en-US" sz="1200" b="0" i="0" u="none" strike="noStrike" cap="none" dirty="0">
                <a:solidFill>
                  <a:schemeClr val="dk1"/>
                </a:solidFill>
                <a:latin typeface="Arial"/>
                <a:ea typeface="Arial"/>
                <a:cs typeface="Arial"/>
                <a:sym typeface="Arial"/>
              </a:rPr>
              <a:t>$1,649,768.00 for 20 HH with 1 FTE Staff</a:t>
            </a:r>
            <a:endParaRPr dirty="0"/>
          </a:p>
          <a:p>
            <a:pPr marL="457200" marR="0" lvl="0" indent="-317500" algn="l" rtl="0">
              <a:lnSpc>
                <a:spcPct val="100000"/>
              </a:lnSpc>
              <a:spcBef>
                <a:spcPts val="1200"/>
              </a:spcBef>
              <a:spcAft>
                <a:spcPts val="0"/>
              </a:spcAft>
              <a:buClr>
                <a:schemeClr val="dk1"/>
              </a:buClr>
              <a:buSzPts val="1400"/>
              <a:buFont typeface="Arial"/>
              <a:buChar char="●"/>
            </a:pPr>
            <a:r>
              <a:rPr lang="en-US" sz="1200" b="1" i="0" u="none" strike="noStrike" cap="none" dirty="0">
                <a:solidFill>
                  <a:schemeClr val="dk1"/>
                </a:solidFill>
                <a:latin typeface="Arial"/>
                <a:ea typeface="Arial"/>
                <a:cs typeface="Arial"/>
                <a:sym typeface="Arial"/>
              </a:rPr>
              <a:t>RRH Allocation Breakdown: </a:t>
            </a:r>
            <a:r>
              <a:rPr lang="en-US" sz="1200" b="1" dirty="0">
                <a:solidFill>
                  <a:schemeClr val="dk1"/>
                </a:solidFill>
              </a:rPr>
              <a:t>        </a:t>
            </a:r>
            <a:r>
              <a:rPr lang="en-US" sz="1200" b="0" i="0" u="none" strike="noStrike" cap="none" dirty="0">
                <a:solidFill>
                  <a:schemeClr val="dk1"/>
                </a:solidFill>
                <a:latin typeface="Arial"/>
                <a:ea typeface="Arial"/>
                <a:cs typeface="Arial"/>
                <a:sym typeface="Arial"/>
              </a:rPr>
              <a:t>Leasing: $239K (4 Units)                       Rental Assistance: $1.05M (16 Units)  Supportive Services: $214K                Admin: $255,721</a:t>
            </a:r>
            <a:endParaRPr sz="1200" b="1" i="0" u="none" strike="noStrike" cap="none" dirty="0">
              <a:solidFill>
                <a:schemeClr val="dk1"/>
              </a:solidFill>
              <a:latin typeface="Arial"/>
              <a:ea typeface="Arial"/>
              <a:cs typeface="Arial"/>
              <a:sym typeface="Arial"/>
            </a:endParaRPr>
          </a:p>
          <a:p>
            <a:pPr marL="457200" marR="0" lvl="0" indent="-228600" algn="l" rtl="0">
              <a:lnSpc>
                <a:spcPct val="100000"/>
              </a:lnSpc>
              <a:spcBef>
                <a:spcPts val="1200"/>
              </a:spcBef>
              <a:spcAft>
                <a:spcPts val="0"/>
              </a:spcAft>
              <a:buClr>
                <a:schemeClr val="dk1"/>
              </a:buClr>
              <a:buSzPts val="1400"/>
              <a:buFont typeface="Arial"/>
              <a:buNone/>
            </a:pPr>
            <a:endParaRPr sz="1400" b="0" i="0" u="none" strike="noStrike" cap="none" dirty="0">
              <a:solidFill>
                <a:schemeClr val="dk1"/>
              </a:solidFill>
              <a:latin typeface="Arial"/>
              <a:ea typeface="Arial"/>
              <a:cs typeface="Arial"/>
              <a:sym typeface="Arial"/>
            </a:endParaRPr>
          </a:p>
          <a:p>
            <a:pPr marL="0" marR="0" lvl="0" indent="0" algn="l" rtl="0">
              <a:lnSpc>
                <a:spcPct val="115000"/>
              </a:lnSpc>
              <a:spcBef>
                <a:spcPts val="1200"/>
              </a:spcBef>
              <a:spcAft>
                <a:spcPts val="1200"/>
              </a:spcAft>
              <a:buClr>
                <a:srgbClr val="000000"/>
              </a:buClr>
              <a:buSzPts val="1300"/>
              <a:buFont typeface="Arial"/>
              <a:buNone/>
            </a:pPr>
            <a:endParaRPr sz="1300" b="0" i="0" u="none" strike="noStrike" cap="none" dirty="0">
              <a:solidFill>
                <a:schemeClr val="dk1"/>
              </a:solidFill>
              <a:latin typeface="Lato"/>
              <a:ea typeface="Lato"/>
              <a:cs typeface="Lato"/>
              <a:sym typeface="Lato"/>
            </a:endParaRPr>
          </a:p>
        </p:txBody>
      </p:sp>
      <p:cxnSp>
        <p:nvCxnSpPr>
          <p:cNvPr id="146" name="Google Shape;146;p7"/>
          <p:cNvCxnSpPr/>
          <p:nvPr/>
        </p:nvCxnSpPr>
        <p:spPr>
          <a:xfrm>
            <a:off x="5083709" y="1249647"/>
            <a:ext cx="0" cy="3086826"/>
          </a:xfrm>
          <a:prstGeom prst="straightConnector1">
            <a:avLst/>
          </a:prstGeom>
          <a:noFill/>
          <a:ln w="9525" cap="flat" cmpd="sng">
            <a:solidFill>
              <a:srgbClr val="00CED1"/>
            </a:solidFill>
            <a:prstDash val="solid"/>
            <a:round/>
            <a:headEnd type="none" w="sm" len="sm"/>
            <a:tailEnd type="none" w="sm" len="sm"/>
          </a:ln>
        </p:spPr>
      </p:cxnSp>
      <p:pic>
        <p:nvPicPr>
          <p:cNvPr id="147" name="Google Shape;147;p7"/>
          <p:cNvPicPr preferRelativeResize="0"/>
          <p:nvPr/>
        </p:nvPicPr>
        <p:blipFill rotWithShape="1">
          <a:blip r:embed="rId3">
            <a:alphaModFix/>
          </a:blip>
          <a:srcRect t="9"/>
          <a:stretch/>
        </p:blipFill>
        <p:spPr>
          <a:xfrm>
            <a:off x="7418750" y="393750"/>
            <a:ext cx="1092326" cy="506099"/>
          </a:xfrm>
          <a:prstGeom prst="rect">
            <a:avLst/>
          </a:prstGeom>
          <a:noFill/>
          <a:ln>
            <a:noFill/>
          </a:ln>
        </p:spPr>
      </p:pic>
      <p:sp>
        <p:nvSpPr>
          <p:cNvPr id="148" name="Google Shape;148;p7"/>
          <p:cNvSpPr txBox="1">
            <a:spLocks noGrp="1"/>
          </p:cNvSpPr>
          <p:nvPr>
            <p:ph type="title"/>
          </p:nvPr>
        </p:nvSpPr>
        <p:spPr>
          <a:xfrm>
            <a:off x="311699" y="775958"/>
            <a:ext cx="7107051" cy="755700"/>
          </a:xfrm>
          <a:prstGeom prst="rect">
            <a:avLst/>
          </a:prstGeom>
          <a:noFill/>
          <a:ln>
            <a:noFill/>
          </a:ln>
        </p:spPr>
        <p:txBody>
          <a:bodyPr spcFirstLastPara="1" wrap="square" lIns="91425" tIns="91425" rIns="91425" bIns="91425" anchor="b" anchorCtr="0">
            <a:normAutofit fontScale="90000"/>
          </a:bodyPr>
          <a:lstStyle/>
          <a:p>
            <a:pPr marL="0" lvl="0" indent="0" algn="l" rtl="0">
              <a:lnSpc>
                <a:spcPct val="100000"/>
              </a:lnSpc>
              <a:spcBef>
                <a:spcPts val="0"/>
              </a:spcBef>
              <a:spcAft>
                <a:spcPts val="0"/>
              </a:spcAft>
              <a:buSzPct val="111111"/>
              <a:buNone/>
            </a:pPr>
            <a:r>
              <a:rPr lang="en-US" dirty="0">
                <a:solidFill>
                  <a:srgbClr val="006DB8"/>
                </a:solidFill>
                <a:latin typeface="Montserrat"/>
                <a:ea typeface="Montserrat"/>
                <a:cs typeface="Montserrat"/>
                <a:sym typeface="Montserrat"/>
              </a:rPr>
              <a:t>Budget Details by Project Type-</a:t>
            </a:r>
            <a:br>
              <a:rPr lang="en-US" dirty="0">
                <a:solidFill>
                  <a:srgbClr val="006DB8"/>
                </a:solidFill>
                <a:latin typeface="Montserrat"/>
                <a:ea typeface="Montserrat"/>
                <a:cs typeface="Montserrat"/>
                <a:sym typeface="Montserrat"/>
              </a:rPr>
            </a:br>
            <a:r>
              <a:rPr lang="en-US" dirty="0">
                <a:solidFill>
                  <a:srgbClr val="006DB8"/>
                </a:solidFill>
                <a:latin typeface="Montserrat"/>
                <a:ea typeface="Montserrat"/>
                <a:cs typeface="Montserrat"/>
                <a:sym typeface="Montserrat"/>
              </a:rPr>
              <a:t>2 Year Overview</a:t>
            </a:r>
            <a:br>
              <a:rPr lang="en-US" dirty="0">
                <a:solidFill>
                  <a:srgbClr val="006DB8"/>
                </a:solidFill>
                <a:latin typeface="Montserrat"/>
                <a:ea typeface="Montserrat"/>
                <a:cs typeface="Montserrat"/>
                <a:sym typeface="Montserrat"/>
              </a:rPr>
            </a:br>
            <a:endParaRPr dirty="0"/>
          </a:p>
        </p:txBody>
      </p:sp>
      <p:sp>
        <p:nvSpPr>
          <p:cNvPr id="149" name="Google Shape;149;p7"/>
          <p:cNvSpPr txBox="1">
            <a:spLocks noGrp="1"/>
          </p:cNvSpPr>
          <p:nvPr>
            <p:ph type="body" idx="1"/>
          </p:nvPr>
        </p:nvSpPr>
        <p:spPr>
          <a:xfrm>
            <a:off x="1525344" y="1456182"/>
            <a:ext cx="3372238" cy="3179400"/>
          </a:xfrm>
          <a:prstGeom prst="rect">
            <a:avLst/>
          </a:prstGeom>
          <a:noFill/>
          <a:ln>
            <a:noFill/>
          </a:ln>
        </p:spPr>
        <p:txBody>
          <a:bodyPr spcFirstLastPara="1" wrap="square" lIns="91425" tIns="91425" rIns="91425" bIns="91425" anchor="t" anchorCtr="0">
            <a:normAutofit/>
          </a:bodyPr>
          <a:lstStyle/>
          <a:p>
            <a:pPr marL="457200" lvl="0" indent="-317500" algn="l" rtl="0">
              <a:lnSpc>
                <a:spcPct val="115000"/>
              </a:lnSpc>
              <a:spcBef>
                <a:spcPts val="1200"/>
              </a:spcBef>
              <a:spcAft>
                <a:spcPts val="0"/>
              </a:spcAft>
              <a:buClr>
                <a:schemeClr val="dk1"/>
              </a:buClr>
              <a:buSzPts val="1400"/>
              <a:buChar char="●"/>
            </a:pPr>
            <a:r>
              <a:rPr lang="en-US" b="1" dirty="0">
                <a:solidFill>
                  <a:schemeClr val="dk1"/>
                </a:solidFill>
              </a:rPr>
              <a:t>Annual Budget Allocation:</a:t>
            </a:r>
            <a:r>
              <a:rPr lang="en-US" dirty="0"/>
              <a:t>              </a:t>
            </a:r>
            <a:r>
              <a:rPr lang="en-US" dirty="0">
                <a:solidFill>
                  <a:schemeClr val="tx1"/>
                </a:solidFill>
              </a:rPr>
              <a:t>TH-RRH: $3,906,177 per year</a:t>
            </a:r>
            <a:r>
              <a:rPr lang="en-US" b="1" dirty="0">
                <a:solidFill>
                  <a:schemeClr val="tx1"/>
                </a:solidFill>
              </a:rPr>
              <a:t> </a:t>
            </a:r>
            <a:endParaRPr dirty="0">
              <a:solidFill>
                <a:schemeClr val="tx1"/>
              </a:solidFill>
            </a:endParaRPr>
          </a:p>
          <a:p>
            <a:pPr marL="457200" lvl="0" indent="-317500" algn="l" rtl="0">
              <a:lnSpc>
                <a:spcPct val="115000"/>
              </a:lnSpc>
              <a:spcBef>
                <a:spcPts val="1200"/>
              </a:spcBef>
              <a:spcAft>
                <a:spcPts val="0"/>
              </a:spcAft>
              <a:buClr>
                <a:schemeClr val="dk1"/>
              </a:buClr>
              <a:buSzPts val="1400"/>
              <a:buChar char="●"/>
            </a:pPr>
            <a:r>
              <a:rPr lang="en-US" b="1" dirty="0">
                <a:solidFill>
                  <a:schemeClr val="dk1"/>
                </a:solidFill>
              </a:rPr>
              <a:t>TH-RRH Total Budget: </a:t>
            </a:r>
            <a:r>
              <a:rPr lang="en-US" dirty="0">
                <a:solidFill>
                  <a:schemeClr val="dk1"/>
                </a:solidFill>
              </a:rPr>
              <a:t>$7,812,353 for 88 HH with 5.5 FTE Staff</a:t>
            </a:r>
            <a:endParaRPr dirty="0"/>
          </a:p>
          <a:p>
            <a:pPr marL="457200" lvl="0" indent="-317500" algn="l" rtl="0">
              <a:lnSpc>
                <a:spcPct val="115000"/>
              </a:lnSpc>
              <a:spcBef>
                <a:spcPts val="1200"/>
              </a:spcBef>
              <a:spcAft>
                <a:spcPts val="0"/>
              </a:spcAft>
              <a:buClr>
                <a:schemeClr val="dk1"/>
              </a:buClr>
              <a:buSzPts val="1400"/>
              <a:buChar char="●"/>
            </a:pPr>
            <a:r>
              <a:rPr lang="en-US" b="1" dirty="0">
                <a:solidFill>
                  <a:schemeClr val="dk1"/>
                </a:solidFill>
              </a:rPr>
              <a:t>TH-RRH Allocation Breakdown: </a:t>
            </a:r>
            <a:r>
              <a:rPr lang="en-US" dirty="0">
                <a:solidFill>
                  <a:schemeClr val="dk1"/>
                </a:solidFill>
              </a:rPr>
              <a:t>Leasing: $2,37M (35 Units)            Rental Assistance: $3,13M (49 Units)                                         Operating: $350,000                      Admin: $95,833                          Services: $1,26M </a:t>
            </a:r>
            <a:r>
              <a:rPr lang="en-US" sz="1100" dirty="0">
                <a:solidFill>
                  <a:schemeClr val="dk1"/>
                </a:solidFill>
              </a:rPr>
              <a:t>(includes kinship 4 HH)     </a:t>
            </a:r>
            <a:endParaRPr sz="1100" dirty="0"/>
          </a:p>
          <a:p>
            <a:pPr marL="457200" lvl="0" indent="-228600" algn="l" rtl="0">
              <a:lnSpc>
                <a:spcPct val="115000"/>
              </a:lnSpc>
              <a:spcBef>
                <a:spcPts val="0"/>
              </a:spcBef>
              <a:spcAft>
                <a:spcPts val="0"/>
              </a:spcAft>
              <a:buSzPts val="1200"/>
              <a:buNone/>
            </a:pPr>
            <a:endParaRP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grpSp>
        <p:nvGrpSpPr>
          <p:cNvPr id="154" name="Google Shape;154;p8"/>
          <p:cNvGrpSpPr/>
          <p:nvPr/>
        </p:nvGrpSpPr>
        <p:grpSpPr>
          <a:xfrm>
            <a:off x="0" y="4467225"/>
            <a:ext cx="9144000" cy="676275"/>
            <a:chOff x="0" y="4467225"/>
            <a:chExt cx="9144000" cy="676275"/>
          </a:xfrm>
        </p:grpSpPr>
        <p:pic>
          <p:nvPicPr>
            <p:cNvPr id="155" name="Google Shape;155;p8"/>
            <p:cNvPicPr preferRelativeResize="0"/>
            <p:nvPr/>
          </p:nvPicPr>
          <p:blipFill rotWithShape="1">
            <a:blip r:embed="rId3">
              <a:alphaModFix/>
            </a:blip>
            <a:srcRect/>
            <a:stretch/>
          </p:blipFill>
          <p:spPr>
            <a:xfrm>
              <a:off x="0" y="4467225"/>
              <a:ext cx="2108175" cy="676275"/>
            </a:xfrm>
            <a:prstGeom prst="rect">
              <a:avLst/>
            </a:prstGeom>
            <a:noFill/>
            <a:ln>
              <a:noFill/>
            </a:ln>
          </p:spPr>
        </p:pic>
        <p:pic>
          <p:nvPicPr>
            <p:cNvPr id="156" name="Google Shape;156;p8"/>
            <p:cNvPicPr preferRelativeResize="0"/>
            <p:nvPr/>
          </p:nvPicPr>
          <p:blipFill rotWithShape="1">
            <a:blip r:embed="rId3">
              <a:alphaModFix/>
            </a:blip>
            <a:srcRect/>
            <a:stretch/>
          </p:blipFill>
          <p:spPr>
            <a:xfrm rot="10800000">
              <a:off x="2108175" y="4467225"/>
              <a:ext cx="2108175" cy="676275"/>
            </a:xfrm>
            <a:prstGeom prst="rect">
              <a:avLst/>
            </a:prstGeom>
            <a:noFill/>
            <a:ln>
              <a:noFill/>
            </a:ln>
          </p:spPr>
        </p:pic>
        <p:pic>
          <p:nvPicPr>
            <p:cNvPr id="157" name="Google Shape;157;p8"/>
            <p:cNvPicPr preferRelativeResize="0"/>
            <p:nvPr/>
          </p:nvPicPr>
          <p:blipFill rotWithShape="1">
            <a:blip r:embed="rId3">
              <a:alphaModFix/>
            </a:blip>
            <a:srcRect/>
            <a:stretch/>
          </p:blipFill>
          <p:spPr>
            <a:xfrm rot="10800000">
              <a:off x="4216350" y="4467225"/>
              <a:ext cx="2108175" cy="676275"/>
            </a:xfrm>
            <a:prstGeom prst="rect">
              <a:avLst/>
            </a:prstGeom>
            <a:noFill/>
            <a:ln>
              <a:noFill/>
            </a:ln>
          </p:spPr>
        </p:pic>
        <p:pic>
          <p:nvPicPr>
            <p:cNvPr id="158" name="Google Shape;158;p8"/>
            <p:cNvPicPr preferRelativeResize="0"/>
            <p:nvPr/>
          </p:nvPicPr>
          <p:blipFill rotWithShape="1">
            <a:blip r:embed="rId3">
              <a:alphaModFix/>
            </a:blip>
            <a:srcRect/>
            <a:stretch/>
          </p:blipFill>
          <p:spPr>
            <a:xfrm rot="10800000">
              <a:off x="6324525" y="4467225"/>
              <a:ext cx="2108175" cy="676275"/>
            </a:xfrm>
            <a:prstGeom prst="rect">
              <a:avLst/>
            </a:prstGeom>
            <a:noFill/>
            <a:ln>
              <a:noFill/>
            </a:ln>
          </p:spPr>
        </p:pic>
        <p:pic>
          <p:nvPicPr>
            <p:cNvPr id="159" name="Google Shape;159;p8"/>
            <p:cNvPicPr preferRelativeResize="0"/>
            <p:nvPr/>
          </p:nvPicPr>
          <p:blipFill rotWithShape="1">
            <a:blip r:embed="rId3">
              <a:alphaModFix/>
            </a:blip>
            <a:srcRect r="68936"/>
            <a:stretch/>
          </p:blipFill>
          <p:spPr>
            <a:xfrm>
              <a:off x="8432700" y="4467225"/>
              <a:ext cx="711300" cy="676275"/>
            </a:xfrm>
            <a:prstGeom prst="rect">
              <a:avLst/>
            </a:prstGeom>
            <a:noFill/>
            <a:ln>
              <a:noFill/>
            </a:ln>
          </p:spPr>
        </p:pic>
      </p:grpSp>
      <p:sp>
        <p:nvSpPr>
          <p:cNvPr id="160" name="Google Shape;160;p8"/>
          <p:cNvSpPr txBox="1"/>
          <p:nvPr/>
        </p:nvSpPr>
        <p:spPr>
          <a:xfrm>
            <a:off x="2965817" y="28200"/>
            <a:ext cx="3632100" cy="731100"/>
          </a:xfrm>
          <a:prstGeom prst="rect">
            <a:avLst/>
          </a:prstGeom>
          <a:noFill/>
          <a:ln>
            <a:noFill/>
          </a:ln>
        </p:spPr>
        <p:txBody>
          <a:bodyPr spcFirstLastPara="1" wrap="square" lIns="91425" tIns="91425" rIns="91425" bIns="91425" anchor="t" anchorCtr="0">
            <a:normAutofit/>
          </a:bodyPr>
          <a:lstStyle/>
          <a:p>
            <a:pPr marL="0" marR="0" lvl="0" indent="0" algn="l" rtl="0">
              <a:lnSpc>
                <a:spcPct val="100000"/>
              </a:lnSpc>
              <a:spcBef>
                <a:spcPts val="0"/>
              </a:spcBef>
              <a:spcAft>
                <a:spcPts val="0"/>
              </a:spcAft>
              <a:buNone/>
            </a:pPr>
            <a:r>
              <a:rPr lang="en-US" sz="2400" b="0" i="0" u="none" strike="noStrike" cap="none" dirty="0">
                <a:solidFill>
                  <a:schemeClr val="accent5"/>
                </a:solidFill>
                <a:latin typeface="Arial"/>
                <a:ea typeface="Arial"/>
                <a:cs typeface="Arial"/>
                <a:sym typeface="Arial"/>
              </a:rPr>
              <a:t>Program</a:t>
            </a:r>
            <a:r>
              <a:rPr lang="en-US" sz="2400" b="0" i="0" u="none" strike="noStrike" cap="none" dirty="0">
                <a:solidFill>
                  <a:srgbClr val="000000"/>
                </a:solidFill>
                <a:latin typeface="Arial"/>
                <a:ea typeface="Arial"/>
                <a:cs typeface="Arial"/>
                <a:sym typeface="Arial"/>
              </a:rPr>
              <a:t> </a:t>
            </a:r>
            <a:r>
              <a:rPr lang="en-US" sz="2400" b="0" i="0" u="none" strike="noStrike" cap="none" dirty="0">
                <a:solidFill>
                  <a:schemeClr val="accent5"/>
                </a:solidFill>
                <a:sym typeface="Arial"/>
              </a:rPr>
              <a:t>Requirements</a:t>
            </a:r>
            <a:endParaRPr sz="2400" b="0" i="0" u="none" strike="noStrike" cap="none" dirty="0">
              <a:solidFill>
                <a:schemeClr val="accent5"/>
              </a:solidFill>
              <a:latin typeface="Montserrat"/>
              <a:ea typeface="Montserrat"/>
              <a:cs typeface="Montserrat"/>
              <a:sym typeface="Montserrat"/>
            </a:endParaRPr>
          </a:p>
        </p:txBody>
      </p:sp>
      <p:cxnSp>
        <p:nvCxnSpPr>
          <p:cNvPr id="161" name="Google Shape;161;p8"/>
          <p:cNvCxnSpPr/>
          <p:nvPr/>
        </p:nvCxnSpPr>
        <p:spPr>
          <a:xfrm>
            <a:off x="4572000" y="1269300"/>
            <a:ext cx="0" cy="2604900"/>
          </a:xfrm>
          <a:prstGeom prst="straightConnector1">
            <a:avLst/>
          </a:prstGeom>
          <a:noFill/>
          <a:ln w="9525" cap="flat" cmpd="sng">
            <a:solidFill>
              <a:srgbClr val="00CED1"/>
            </a:solidFill>
            <a:prstDash val="solid"/>
            <a:round/>
            <a:headEnd type="none" w="sm" len="sm"/>
            <a:tailEnd type="none" w="sm" len="sm"/>
          </a:ln>
        </p:spPr>
      </p:cxnSp>
      <p:sp>
        <p:nvSpPr>
          <p:cNvPr id="162" name="Google Shape;162;p8"/>
          <p:cNvSpPr txBox="1">
            <a:spLocks noGrp="1"/>
          </p:cNvSpPr>
          <p:nvPr>
            <p:ph type="body" idx="1"/>
          </p:nvPr>
        </p:nvSpPr>
        <p:spPr>
          <a:xfrm>
            <a:off x="316503" y="607238"/>
            <a:ext cx="4097357" cy="4171018"/>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SzPts val="1800"/>
              <a:buNone/>
            </a:pPr>
            <a:r>
              <a:rPr lang="en-US" sz="1200" b="1">
                <a:solidFill>
                  <a:srgbClr val="000000"/>
                </a:solidFill>
              </a:rPr>
              <a:t>TH-RRH Joint Component Projects</a:t>
            </a:r>
            <a:endParaRPr sz="1200" b="1">
              <a:solidFill>
                <a:srgbClr val="000000"/>
              </a:solidFill>
            </a:endParaRPr>
          </a:p>
          <a:p>
            <a:pPr marL="457200" lvl="0" indent="-304800" algn="l" rtl="0">
              <a:lnSpc>
                <a:spcPct val="115000"/>
              </a:lnSpc>
              <a:spcBef>
                <a:spcPts val="1200"/>
              </a:spcBef>
              <a:spcAft>
                <a:spcPts val="0"/>
              </a:spcAft>
              <a:buClr>
                <a:schemeClr val="dk1"/>
              </a:buClr>
              <a:buSzPts val="1200"/>
              <a:buChar char="●"/>
            </a:pPr>
            <a:r>
              <a:rPr lang="en-US" sz="1200" b="1">
                <a:solidFill>
                  <a:schemeClr val="dk1"/>
                </a:solidFill>
              </a:rPr>
              <a:t>Amenities (TH Units Must Include):</a:t>
            </a:r>
            <a:r>
              <a:rPr lang="en-US" sz="1200">
                <a:solidFill>
                  <a:schemeClr val="dk1"/>
                </a:solidFill>
              </a:rPr>
              <a:t> Stove, Oven, Refrigerator, Microwave, Access to transportation.</a:t>
            </a:r>
            <a:endParaRPr sz="1200">
              <a:solidFill>
                <a:schemeClr val="dk1"/>
              </a:solidFill>
            </a:endParaRPr>
          </a:p>
          <a:p>
            <a:pPr marL="457200" lvl="0" indent="-304800" algn="l" rtl="0">
              <a:lnSpc>
                <a:spcPct val="115000"/>
              </a:lnSpc>
              <a:spcBef>
                <a:spcPts val="0"/>
              </a:spcBef>
              <a:spcAft>
                <a:spcPts val="0"/>
              </a:spcAft>
              <a:buClr>
                <a:schemeClr val="dk1"/>
              </a:buClr>
              <a:buSzPts val="1200"/>
              <a:buChar char="●"/>
            </a:pPr>
            <a:r>
              <a:rPr lang="en-US" sz="1200" b="1">
                <a:solidFill>
                  <a:schemeClr val="dk1"/>
                </a:solidFill>
              </a:rPr>
              <a:t>Unit Type/Selection:</a:t>
            </a:r>
            <a:endParaRPr sz="1200" b="1">
              <a:solidFill>
                <a:schemeClr val="dk1"/>
              </a:solidFill>
            </a:endParaRPr>
          </a:p>
          <a:p>
            <a:pPr marL="914400" lvl="1" indent="-304800" algn="l" rtl="0">
              <a:lnSpc>
                <a:spcPct val="115000"/>
              </a:lnSpc>
              <a:spcBef>
                <a:spcPts val="0"/>
              </a:spcBef>
              <a:spcAft>
                <a:spcPts val="0"/>
              </a:spcAft>
              <a:buClr>
                <a:schemeClr val="dk1"/>
              </a:buClr>
              <a:buSzPts val="1200"/>
              <a:buChar char="○"/>
            </a:pPr>
            <a:r>
              <a:rPr lang="en-US">
                <a:solidFill>
                  <a:schemeClr val="dk1"/>
                </a:solidFill>
              </a:rPr>
              <a:t>Reviewers looking for variety (shared/solo units, solo units for parenting youth).</a:t>
            </a:r>
            <a:endParaRPr>
              <a:solidFill>
                <a:schemeClr val="dk1"/>
              </a:solidFill>
            </a:endParaRPr>
          </a:p>
          <a:p>
            <a:pPr marL="914400" lvl="1" indent="-304800" algn="l" rtl="0">
              <a:lnSpc>
                <a:spcPct val="115000"/>
              </a:lnSpc>
              <a:spcBef>
                <a:spcPts val="0"/>
              </a:spcBef>
              <a:spcAft>
                <a:spcPts val="0"/>
              </a:spcAft>
              <a:buClr>
                <a:schemeClr val="dk1"/>
              </a:buClr>
              <a:buSzPts val="1200"/>
              <a:buChar char="○"/>
            </a:pPr>
            <a:r>
              <a:rPr lang="en-US">
                <a:solidFill>
                  <a:schemeClr val="dk1"/>
                </a:solidFill>
              </a:rPr>
              <a:t>Access to own bedroom for all youth.</a:t>
            </a:r>
            <a:endParaRPr>
              <a:solidFill>
                <a:schemeClr val="dk1"/>
              </a:solidFill>
            </a:endParaRPr>
          </a:p>
          <a:p>
            <a:pPr marL="914400" lvl="1" indent="-304800" algn="l" rtl="0">
              <a:lnSpc>
                <a:spcPct val="115000"/>
              </a:lnSpc>
              <a:spcBef>
                <a:spcPts val="0"/>
              </a:spcBef>
              <a:spcAft>
                <a:spcPts val="0"/>
              </a:spcAft>
              <a:buClr>
                <a:schemeClr val="dk1"/>
              </a:buClr>
              <a:buSzPts val="1200"/>
              <a:buChar char="○"/>
            </a:pPr>
            <a:r>
              <a:rPr lang="en-US">
                <a:solidFill>
                  <a:schemeClr val="dk1"/>
                </a:solidFill>
              </a:rPr>
              <a:t>TH units can be site-based or scattered sites.</a:t>
            </a:r>
            <a:endParaRPr>
              <a:solidFill>
                <a:schemeClr val="dk1"/>
              </a:solidFill>
            </a:endParaRPr>
          </a:p>
          <a:p>
            <a:pPr marL="457200" lvl="0" indent="-304800" algn="l" rtl="0">
              <a:lnSpc>
                <a:spcPct val="115000"/>
              </a:lnSpc>
              <a:spcBef>
                <a:spcPts val="0"/>
              </a:spcBef>
              <a:spcAft>
                <a:spcPts val="0"/>
              </a:spcAft>
              <a:buClr>
                <a:schemeClr val="dk1"/>
              </a:buClr>
              <a:buSzPts val="1200"/>
              <a:buChar char="●"/>
            </a:pPr>
            <a:r>
              <a:rPr lang="en-US" sz="1200" b="1">
                <a:solidFill>
                  <a:schemeClr val="dk1"/>
                </a:solidFill>
              </a:rPr>
              <a:t>RRH to TH Ratio:</a:t>
            </a:r>
            <a:r>
              <a:rPr lang="en-US" sz="1200">
                <a:solidFill>
                  <a:schemeClr val="dk1"/>
                </a:solidFill>
              </a:rPr>
              <a:t> Must be sufficient to seamlessly move participants (e.g., twice as many resources for RRH, or twice as many RRH units).</a:t>
            </a:r>
            <a:endParaRPr sz="1200">
              <a:solidFill>
                <a:schemeClr val="dk1"/>
              </a:solidFill>
            </a:endParaRPr>
          </a:p>
          <a:p>
            <a:pPr marL="457200" lvl="0" indent="-304800" algn="l" rtl="0">
              <a:lnSpc>
                <a:spcPct val="115000"/>
              </a:lnSpc>
              <a:spcBef>
                <a:spcPts val="0"/>
              </a:spcBef>
              <a:spcAft>
                <a:spcPts val="0"/>
              </a:spcAft>
              <a:buClr>
                <a:schemeClr val="dk1"/>
              </a:buClr>
              <a:buSzPts val="1200"/>
              <a:buChar char="●"/>
            </a:pPr>
            <a:r>
              <a:rPr lang="en-US" sz="1200" b="1">
                <a:solidFill>
                  <a:schemeClr val="dk1"/>
                </a:solidFill>
              </a:rPr>
              <a:t>Youth Action Board (YAB) Input:</a:t>
            </a:r>
            <a:r>
              <a:rPr lang="en-US" sz="1200">
                <a:solidFill>
                  <a:schemeClr val="dk1"/>
                </a:solidFill>
              </a:rPr>
              <a:t> YAB wishes to collaborate on selecting safe and decent TH units.</a:t>
            </a:r>
            <a:endParaRPr sz="1200"/>
          </a:p>
        </p:txBody>
      </p:sp>
      <p:sp>
        <p:nvSpPr>
          <p:cNvPr id="163" name="Google Shape;163;p8"/>
          <p:cNvSpPr txBox="1"/>
          <p:nvPr/>
        </p:nvSpPr>
        <p:spPr>
          <a:xfrm>
            <a:off x="4730141" y="646799"/>
            <a:ext cx="3999900" cy="3416400"/>
          </a:xfrm>
          <a:prstGeom prst="rect">
            <a:avLst/>
          </a:prstGeom>
          <a:noFill/>
          <a:ln>
            <a:noFill/>
          </a:ln>
        </p:spPr>
        <p:txBody>
          <a:bodyPr spcFirstLastPara="1" wrap="square" lIns="91425" tIns="91425" rIns="91425" bIns="91425" anchor="t" anchorCtr="0">
            <a:normAutofit/>
          </a:bodyPr>
          <a:lstStyle/>
          <a:p>
            <a:pPr marL="0" marR="0" lvl="0" indent="0" algn="l" rtl="0">
              <a:lnSpc>
                <a:spcPct val="100000"/>
              </a:lnSpc>
              <a:spcBef>
                <a:spcPts val="0"/>
              </a:spcBef>
              <a:spcAft>
                <a:spcPts val="0"/>
              </a:spcAft>
              <a:buNone/>
            </a:pPr>
            <a:r>
              <a:rPr lang="en-US" sz="1200" b="1" i="0" u="none" strike="noStrike" cap="none" dirty="0">
                <a:solidFill>
                  <a:srgbClr val="000000"/>
                </a:solidFill>
                <a:latin typeface="Arial"/>
                <a:ea typeface="Arial"/>
                <a:cs typeface="Arial"/>
                <a:sym typeface="Arial"/>
              </a:rPr>
              <a:t>RRH Projects</a:t>
            </a:r>
            <a:endParaRPr dirty="0"/>
          </a:p>
          <a:p>
            <a:pPr marL="457200" marR="0" lvl="0" indent="-304800" algn="l" rtl="0">
              <a:lnSpc>
                <a:spcPct val="100000"/>
              </a:lnSpc>
              <a:spcBef>
                <a:spcPts val="1200"/>
              </a:spcBef>
              <a:spcAft>
                <a:spcPts val="0"/>
              </a:spcAft>
              <a:buClr>
                <a:schemeClr val="dk1"/>
              </a:buClr>
              <a:buSzPts val="1200"/>
              <a:buFont typeface="Arial"/>
              <a:buChar char="●"/>
            </a:pPr>
            <a:r>
              <a:rPr lang="en-US" sz="1200" b="1" i="0" u="none" strike="noStrike" cap="none" dirty="0">
                <a:solidFill>
                  <a:schemeClr val="dk1"/>
                </a:solidFill>
                <a:latin typeface="Arial"/>
                <a:ea typeface="Arial"/>
                <a:cs typeface="Arial"/>
                <a:sym typeface="Arial"/>
              </a:rPr>
              <a:t>Leasing vs. Rental Assistance:</a:t>
            </a:r>
            <a:r>
              <a:rPr lang="en-US" sz="1200" b="0" i="0" u="none" strike="noStrike" cap="none" dirty="0">
                <a:solidFill>
                  <a:schemeClr val="dk1"/>
                </a:solidFill>
                <a:latin typeface="Arial"/>
                <a:ea typeface="Arial"/>
                <a:cs typeface="Arial"/>
                <a:sym typeface="Arial"/>
              </a:rPr>
              <a:t> Pending HUD approval, RRH project providers will be expected to provide leasing when beneficial to participants.</a:t>
            </a:r>
            <a:endParaRPr dirty="0"/>
          </a:p>
          <a:p>
            <a:pPr marL="0" marR="0" lvl="0" indent="0" algn="l" rtl="0">
              <a:lnSpc>
                <a:spcPct val="100000"/>
              </a:lnSpc>
              <a:spcBef>
                <a:spcPts val="1200"/>
              </a:spcBef>
              <a:spcAft>
                <a:spcPts val="1200"/>
              </a:spcAft>
              <a:buNone/>
            </a:pPr>
            <a:endParaRPr sz="1200" b="0" i="0" u="none" strike="noStrike" cap="none" dirty="0">
              <a:solidFill>
                <a:srgbClr val="000000"/>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68" name="Google Shape;168;p9"/>
          <p:cNvSpPr/>
          <p:nvPr/>
        </p:nvSpPr>
        <p:spPr>
          <a:xfrm>
            <a:off x="0" y="0"/>
            <a:ext cx="9200100" cy="5156700"/>
          </a:xfrm>
          <a:prstGeom prst="rect">
            <a:avLst/>
          </a:prstGeom>
          <a:solidFill>
            <a:schemeClr val="lt1"/>
          </a:solidFill>
          <a:ln w="9525" cap="flat" cmpd="sng">
            <a:solidFill>
              <a:srgbClr val="D9D9D9"/>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2400" b="0" i="0" u="none" strike="noStrike" cap="none">
              <a:solidFill>
                <a:srgbClr val="0275C2"/>
              </a:solidFill>
              <a:latin typeface="Montserrat"/>
              <a:ea typeface="Montserrat"/>
              <a:cs typeface="Montserrat"/>
              <a:sym typeface="Montserrat"/>
            </a:endParaRPr>
          </a:p>
        </p:txBody>
      </p:sp>
      <p:pic>
        <p:nvPicPr>
          <p:cNvPr id="169" name="Google Shape;169;p9"/>
          <p:cNvPicPr preferRelativeResize="0"/>
          <p:nvPr/>
        </p:nvPicPr>
        <p:blipFill rotWithShape="1">
          <a:blip r:embed="rId3">
            <a:alphaModFix/>
          </a:blip>
          <a:srcRect/>
          <a:stretch/>
        </p:blipFill>
        <p:spPr>
          <a:xfrm flipH="1">
            <a:off x="8240306" y="4478748"/>
            <a:ext cx="959794" cy="677950"/>
          </a:xfrm>
          <a:prstGeom prst="rect">
            <a:avLst/>
          </a:prstGeom>
          <a:noFill/>
          <a:ln>
            <a:noFill/>
          </a:ln>
        </p:spPr>
      </p:pic>
      <p:sp>
        <p:nvSpPr>
          <p:cNvPr id="170" name="Google Shape;170;p9"/>
          <p:cNvSpPr txBox="1"/>
          <p:nvPr/>
        </p:nvSpPr>
        <p:spPr>
          <a:xfrm>
            <a:off x="1416600" y="1086550"/>
            <a:ext cx="6675496" cy="842298"/>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None/>
            </a:pPr>
            <a:r>
              <a:rPr lang="en-US" sz="2400" i="0" u="none" strike="noStrike" cap="none" dirty="0">
                <a:solidFill>
                  <a:srgbClr val="006DB8"/>
                </a:solidFill>
                <a:latin typeface="Montserrat"/>
                <a:ea typeface="Montserrat"/>
                <a:cs typeface="Montserrat"/>
                <a:sym typeface="Montserrat"/>
              </a:rPr>
              <a:t>Ongoing Partnership</a:t>
            </a:r>
            <a:endParaRPr sz="2400" i="0" u="none" strike="noStrike" cap="none" dirty="0">
              <a:solidFill>
                <a:srgbClr val="006DB8"/>
              </a:solidFill>
              <a:latin typeface="Montserrat"/>
              <a:ea typeface="Montserrat"/>
              <a:cs typeface="Montserrat"/>
              <a:sym typeface="Montserrat"/>
            </a:endParaRPr>
          </a:p>
        </p:txBody>
      </p:sp>
      <p:sp>
        <p:nvSpPr>
          <p:cNvPr id="171" name="Google Shape;171;p9"/>
          <p:cNvSpPr txBox="1"/>
          <p:nvPr/>
        </p:nvSpPr>
        <p:spPr>
          <a:xfrm>
            <a:off x="1297500" y="1889469"/>
            <a:ext cx="732900" cy="8088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400"/>
              <a:buFont typeface="Arial"/>
              <a:buNone/>
            </a:pPr>
            <a:r>
              <a:rPr lang="en-US" sz="2400" b="0" i="0" u="none" strike="noStrike" cap="none">
                <a:solidFill>
                  <a:srgbClr val="FFFFFF"/>
                </a:solidFill>
                <a:latin typeface="Montserrat"/>
                <a:ea typeface="Montserrat"/>
                <a:cs typeface="Montserrat"/>
                <a:sym typeface="Montserrat"/>
              </a:rPr>
              <a:t>01</a:t>
            </a:r>
            <a:endParaRPr sz="1400" b="0" i="0" u="none" strike="noStrike" cap="none">
              <a:solidFill>
                <a:srgbClr val="FFFFFF"/>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300"/>
              <a:buFont typeface="Arial"/>
              <a:buNone/>
            </a:pPr>
            <a:endParaRPr sz="1300" b="0" i="0" u="none" strike="noStrike" cap="none">
              <a:solidFill>
                <a:srgbClr val="FFFFFF"/>
              </a:solidFill>
              <a:latin typeface="Arial"/>
              <a:ea typeface="Arial"/>
              <a:cs typeface="Arial"/>
              <a:sym typeface="Arial"/>
            </a:endParaRPr>
          </a:p>
        </p:txBody>
      </p:sp>
      <p:sp>
        <p:nvSpPr>
          <p:cNvPr id="172" name="Google Shape;172;p9"/>
          <p:cNvSpPr txBox="1"/>
          <p:nvPr/>
        </p:nvSpPr>
        <p:spPr>
          <a:xfrm>
            <a:off x="1297500" y="2804306"/>
            <a:ext cx="732900" cy="8088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400"/>
              <a:buFont typeface="Arial"/>
              <a:buNone/>
            </a:pPr>
            <a:r>
              <a:rPr lang="en-US" sz="2400" b="0" i="0" u="none" strike="noStrike" cap="none">
                <a:solidFill>
                  <a:srgbClr val="FFFFFF"/>
                </a:solidFill>
                <a:latin typeface="Montserrat"/>
                <a:ea typeface="Montserrat"/>
                <a:cs typeface="Montserrat"/>
                <a:sym typeface="Montserrat"/>
              </a:rPr>
              <a:t>02</a:t>
            </a:r>
            <a:endParaRPr sz="1400" b="0" i="0" u="none" strike="noStrike" cap="none">
              <a:solidFill>
                <a:srgbClr val="FFFFFF"/>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300"/>
              <a:buFont typeface="Arial"/>
              <a:buNone/>
            </a:pPr>
            <a:endParaRPr sz="1300" b="0" i="0" u="none" strike="noStrike" cap="none">
              <a:solidFill>
                <a:srgbClr val="FFFFFF"/>
              </a:solidFill>
              <a:latin typeface="Arial"/>
              <a:ea typeface="Arial"/>
              <a:cs typeface="Arial"/>
              <a:sym typeface="Arial"/>
            </a:endParaRPr>
          </a:p>
        </p:txBody>
      </p:sp>
      <p:sp>
        <p:nvSpPr>
          <p:cNvPr id="173" name="Google Shape;173;p9"/>
          <p:cNvSpPr txBox="1"/>
          <p:nvPr/>
        </p:nvSpPr>
        <p:spPr>
          <a:xfrm>
            <a:off x="700175" y="1993725"/>
            <a:ext cx="7854100" cy="2420146"/>
          </a:xfrm>
          <a:prstGeom prst="rect">
            <a:avLst/>
          </a:prstGeom>
          <a:noFill/>
          <a:ln>
            <a:noFill/>
          </a:ln>
        </p:spPr>
        <p:txBody>
          <a:bodyPr spcFirstLastPara="1" wrap="square" lIns="91425" tIns="91425" rIns="91425" bIns="91425" anchor="t" anchorCtr="0">
            <a:normAutofit/>
          </a:bodyPr>
          <a:lstStyle/>
          <a:p>
            <a:pPr marL="457200" marR="0" lvl="0" indent="-317500" algn="l" rtl="0">
              <a:lnSpc>
                <a:spcPct val="100000"/>
              </a:lnSpc>
              <a:spcBef>
                <a:spcPts val="1200"/>
              </a:spcBef>
              <a:spcAft>
                <a:spcPts val="0"/>
              </a:spcAft>
              <a:buClr>
                <a:schemeClr val="dk1"/>
              </a:buClr>
              <a:buSzPts val="1400"/>
              <a:buFont typeface="Arial"/>
              <a:buChar char="●"/>
            </a:pPr>
            <a:r>
              <a:rPr lang="en-US" sz="1400" b="1" i="0" u="none" strike="noStrike" cap="none">
                <a:solidFill>
                  <a:schemeClr val="dk1"/>
                </a:solidFill>
                <a:latin typeface="Arial"/>
                <a:ea typeface="Arial"/>
                <a:cs typeface="Arial"/>
                <a:sym typeface="Arial"/>
              </a:rPr>
              <a:t>Required for Awarded Organizations:</a:t>
            </a:r>
            <a:r>
              <a:rPr lang="en-US" sz="1400" b="0" i="0" u="none" strike="noStrike" cap="none">
                <a:solidFill>
                  <a:schemeClr val="dk1"/>
                </a:solidFill>
                <a:latin typeface="Arial"/>
                <a:ea typeface="Arial"/>
                <a:cs typeface="Arial"/>
                <a:sym typeface="Arial"/>
              </a:rPr>
              <a:t> Sign a Memorandum of Understanding (MOU) outlining shared values and commitments.</a:t>
            </a:r>
            <a:endParaRPr/>
          </a:p>
          <a:p>
            <a:pPr marL="139700" marR="0" lvl="0" indent="0" algn="l" rtl="0">
              <a:lnSpc>
                <a:spcPct val="100000"/>
              </a:lnSpc>
              <a:spcBef>
                <a:spcPts val="1200"/>
              </a:spcBef>
              <a:spcAft>
                <a:spcPts val="0"/>
              </a:spcAft>
              <a:buNone/>
            </a:pPr>
            <a:endParaRPr sz="1400" b="0" i="0" u="none" strike="noStrike" cap="none">
              <a:solidFill>
                <a:schemeClr val="dk1"/>
              </a:solidFill>
              <a:latin typeface="Arial"/>
              <a:ea typeface="Arial"/>
              <a:cs typeface="Arial"/>
              <a:sym typeface="Arial"/>
            </a:endParaRPr>
          </a:p>
          <a:p>
            <a:pPr marL="457200" marR="0" lvl="0" indent="-317500" algn="l" rtl="0">
              <a:lnSpc>
                <a:spcPct val="100000"/>
              </a:lnSpc>
              <a:spcBef>
                <a:spcPts val="0"/>
              </a:spcBef>
              <a:spcAft>
                <a:spcPts val="0"/>
              </a:spcAft>
              <a:buClr>
                <a:schemeClr val="dk1"/>
              </a:buClr>
              <a:buSzPts val="1400"/>
              <a:buFont typeface="Arial"/>
              <a:buChar char="●"/>
            </a:pPr>
            <a:r>
              <a:rPr lang="en-US" sz="1400" b="1" i="0" u="none" strike="noStrike" cap="none">
                <a:solidFill>
                  <a:schemeClr val="dk1"/>
                </a:solidFill>
                <a:latin typeface="Arial"/>
                <a:ea typeface="Arial"/>
                <a:cs typeface="Arial"/>
                <a:sym typeface="Arial"/>
              </a:rPr>
              <a:t>Key Commitments:</a:t>
            </a:r>
            <a:endParaRPr/>
          </a:p>
          <a:p>
            <a:pPr marL="914400" marR="0" lvl="1" indent="-317500" algn="l" rtl="0">
              <a:lnSpc>
                <a:spcPct val="100000"/>
              </a:lnSpc>
              <a:spcBef>
                <a:spcPts val="0"/>
              </a:spcBef>
              <a:spcAft>
                <a:spcPts val="0"/>
              </a:spcAft>
              <a:buClr>
                <a:schemeClr val="dk1"/>
              </a:buClr>
              <a:buSzPts val="1400"/>
              <a:buFont typeface="Arial"/>
              <a:buChar char="○"/>
            </a:pPr>
            <a:r>
              <a:rPr lang="en-US" sz="1400" b="0" i="0" u="none" strike="noStrike" cap="none">
                <a:solidFill>
                  <a:schemeClr val="dk1"/>
                </a:solidFill>
                <a:latin typeface="Arial"/>
                <a:ea typeface="Arial"/>
                <a:cs typeface="Arial"/>
                <a:sym typeface="Arial"/>
              </a:rPr>
              <a:t>Regular participation in YHDP planning, training, and implementation meetings.</a:t>
            </a:r>
            <a:endParaRPr/>
          </a:p>
          <a:p>
            <a:pPr marL="914400" marR="0" lvl="1" indent="-317500" algn="l" rtl="0">
              <a:lnSpc>
                <a:spcPct val="100000"/>
              </a:lnSpc>
              <a:spcBef>
                <a:spcPts val="0"/>
              </a:spcBef>
              <a:spcAft>
                <a:spcPts val="0"/>
              </a:spcAft>
              <a:buClr>
                <a:schemeClr val="dk1"/>
              </a:buClr>
              <a:buSzPts val="1400"/>
              <a:buFont typeface="Arial"/>
              <a:buChar char="○"/>
            </a:pPr>
            <a:r>
              <a:rPr lang="en-US" sz="1400" b="0" i="0" u="none" strike="noStrike" cap="none">
                <a:solidFill>
                  <a:schemeClr val="dk1"/>
                </a:solidFill>
                <a:latin typeface="Arial"/>
                <a:ea typeface="Arial"/>
                <a:cs typeface="Arial"/>
                <a:sym typeface="Arial"/>
              </a:rPr>
              <a:t>Engagement in continuous quality improvement alongside the YAB.</a:t>
            </a:r>
            <a:endParaRPr/>
          </a:p>
          <a:p>
            <a:pPr marL="914400" marR="0" lvl="1" indent="-317500" algn="l" rtl="0">
              <a:lnSpc>
                <a:spcPct val="100000"/>
              </a:lnSpc>
              <a:spcBef>
                <a:spcPts val="0"/>
              </a:spcBef>
              <a:spcAft>
                <a:spcPts val="0"/>
              </a:spcAft>
              <a:buClr>
                <a:schemeClr val="dk1"/>
              </a:buClr>
              <a:buSzPts val="1400"/>
              <a:buFont typeface="Arial"/>
              <a:buChar char="○"/>
            </a:pPr>
            <a:r>
              <a:rPr lang="en-US" sz="1400" b="0" i="0" u="none" strike="noStrike" cap="none">
                <a:solidFill>
                  <a:schemeClr val="dk1"/>
                </a:solidFill>
                <a:latin typeface="Arial"/>
                <a:ea typeface="Arial"/>
                <a:cs typeface="Arial"/>
                <a:sym typeface="Arial"/>
              </a:rPr>
              <a:t>Collaborative evaluation of project impact and accountability.</a:t>
            </a:r>
            <a:endParaRPr/>
          </a:p>
          <a:p>
            <a:pPr marL="596900" marR="0" lvl="1" indent="0" algn="l" rtl="0">
              <a:lnSpc>
                <a:spcPct val="100000"/>
              </a:lnSpc>
              <a:spcBef>
                <a:spcPts val="0"/>
              </a:spcBef>
              <a:spcAft>
                <a:spcPts val="0"/>
              </a:spcAft>
              <a:buNone/>
            </a:pPr>
            <a:endParaRPr sz="1400" b="0" i="0" u="none" strike="noStrike" cap="none">
              <a:solidFill>
                <a:schemeClr val="dk1"/>
              </a:solidFill>
              <a:latin typeface="Arial"/>
              <a:ea typeface="Arial"/>
              <a:cs typeface="Arial"/>
              <a:sym typeface="Arial"/>
            </a:endParaRPr>
          </a:p>
          <a:p>
            <a:pPr marL="457200" marR="0" lvl="0" indent="-317500" algn="l" rtl="0">
              <a:lnSpc>
                <a:spcPct val="100000"/>
              </a:lnSpc>
              <a:spcBef>
                <a:spcPts val="0"/>
              </a:spcBef>
              <a:spcAft>
                <a:spcPts val="0"/>
              </a:spcAft>
              <a:buClr>
                <a:schemeClr val="dk1"/>
              </a:buClr>
              <a:buSzPts val="1400"/>
              <a:buFont typeface="Arial"/>
              <a:buChar char="●"/>
            </a:pPr>
            <a:r>
              <a:rPr lang="en-US" sz="1400" b="1" i="0" u="none" strike="noStrike" cap="none">
                <a:solidFill>
                  <a:schemeClr val="dk1"/>
                </a:solidFill>
                <a:latin typeface="Arial"/>
                <a:ea typeface="Arial"/>
                <a:cs typeface="Arial"/>
                <a:sym typeface="Arial"/>
              </a:rPr>
              <a:t>Emphasis:</a:t>
            </a:r>
            <a:r>
              <a:rPr lang="en-US" sz="1400" b="0" i="0" u="none" strike="noStrike" cap="none">
                <a:solidFill>
                  <a:schemeClr val="dk1"/>
                </a:solidFill>
                <a:latin typeface="Arial"/>
                <a:ea typeface="Arial"/>
                <a:cs typeface="Arial"/>
                <a:sym typeface="Arial"/>
              </a:rPr>
              <a:t> Youth leadership embedded in decision-making.</a:t>
            </a:r>
            <a:endParaRPr/>
          </a:p>
        </p:txBody>
      </p:sp>
      <p:sp>
        <p:nvSpPr>
          <p:cNvPr id="174" name="Google Shape;174;p9"/>
          <p:cNvSpPr txBox="1"/>
          <p:nvPr/>
        </p:nvSpPr>
        <p:spPr>
          <a:xfrm>
            <a:off x="1297500" y="3719169"/>
            <a:ext cx="732900" cy="8088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400"/>
              <a:buFont typeface="Arial"/>
              <a:buNone/>
            </a:pPr>
            <a:r>
              <a:rPr lang="en-US" sz="2400" b="0" i="0" u="none" strike="noStrike" cap="none">
                <a:solidFill>
                  <a:srgbClr val="FFFFFF"/>
                </a:solidFill>
                <a:latin typeface="Montserrat"/>
                <a:ea typeface="Montserrat"/>
                <a:cs typeface="Montserrat"/>
                <a:sym typeface="Montserrat"/>
              </a:rPr>
              <a:t>03</a:t>
            </a:r>
            <a:endParaRPr sz="1300" b="0" i="0" u="none" strike="noStrike" cap="none">
              <a:solidFill>
                <a:srgbClr val="FFFFFF"/>
              </a:solidFill>
              <a:latin typeface="Arial"/>
              <a:ea typeface="Arial"/>
              <a:cs typeface="Arial"/>
              <a:sym typeface="Arial"/>
            </a:endParaRPr>
          </a:p>
        </p:txBody>
      </p:sp>
      <p:pic>
        <p:nvPicPr>
          <p:cNvPr id="175" name="Google Shape;175;p9"/>
          <p:cNvPicPr preferRelativeResize="0"/>
          <p:nvPr/>
        </p:nvPicPr>
        <p:blipFill rotWithShape="1">
          <a:blip r:embed="rId4">
            <a:alphaModFix/>
          </a:blip>
          <a:srcRect t="9"/>
          <a:stretch/>
        </p:blipFill>
        <p:spPr>
          <a:xfrm>
            <a:off x="7418750" y="393750"/>
            <a:ext cx="1092326" cy="506099"/>
          </a:xfrm>
          <a:prstGeom prst="rect">
            <a:avLst/>
          </a:prstGeom>
          <a:noFill/>
          <a:ln>
            <a:noFill/>
          </a:ln>
        </p:spPr>
      </p:pic>
      <p:grpSp>
        <p:nvGrpSpPr>
          <p:cNvPr id="176" name="Google Shape;176;p9"/>
          <p:cNvGrpSpPr/>
          <p:nvPr/>
        </p:nvGrpSpPr>
        <p:grpSpPr>
          <a:xfrm>
            <a:off x="361069" y="191700"/>
            <a:ext cx="371475" cy="1285875"/>
            <a:chOff x="361069" y="191700"/>
            <a:chExt cx="371475" cy="1285875"/>
          </a:xfrm>
        </p:grpSpPr>
        <p:pic>
          <p:nvPicPr>
            <p:cNvPr id="177" name="Google Shape;177;p9"/>
            <p:cNvPicPr preferRelativeResize="0"/>
            <p:nvPr/>
          </p:nvPicPr>
          <p:blipFill rotWithShape="1">
            <a:blip r:embed="rId5">
              <a:alphaModFix/>
            </a:blip>
            <a:srcRect l="48704"/>
            <a:stretch/>
          </p:blipFill>
          <p:spPr>
            <a:xfrm>
              <a:off x="541994" y="191700"/>
              <a:ext cx="190550" cy="1285875"/>
            </a:xfrm>
            <a:prstGeom prst="rect">
              <a:avLst/>
            </a:prstGeom>
            <a:noFill/>
            <a:ln>
              <a:noFill/>
            </a:ln>
          </p:spPr>
        </p:pic>
        <p:pic>
          <p:nvPicPr>
            <p:cNvPr id="178" name="Google Shape;178;p9"/>
            <p:cNvPicPr preferRelativeResize="0"/>
            <p:nvPr/>
          </p:nvPicPr>
          <p:blipFill rotWithShape="1">
            <a:blip r:embed="rId5">
              <a:alphaModFix/>
            </a:blip>
            <a:srcRect l="48704"/>
            <a:stretch/>
          </p:blipFill>
          <p:spPr>
            <a:xfrm>
              <a:off x="361069" y="191700"/>
              <a:ext cx="190550" cy="1285875"/>
            </a:xfrm>
            <a:prstGeom prst="rect">
              <a:avLst/>
            </a:prstGeom>
            <a:noFill/>
            <a:ln>
              <a:noFill/>
            </a:ln>
          </p:spPr>
        </p:pic>
      </p:gr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235</TotalTime>
  <Words>1561</Words>
  <Application>Microsoft Office PowerPoint</Application>
  <PresentationFormat>On-screen Show (16:9)</PresentationFormat>
  <Paragraphs>163</Paragraphs>
  <Slides>15</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Montserrat</vt:lpstr>
      <vt:lpstr>Lato</vt:lpstr>
      <vt:lpstr>Proxima Nova</vt:lpstr>
      <vt:lpstr>Simple Light</vt:lpstr>
      <vt:lpstr>  Youth Homelessness Demonstration Program (YHDP) Round 8  Request for Projects (RFP) August 7, 2025 </vt:lpstr>
      <vt:lpstr>What is YHDP?</vt:lpstr>
      <vt:lpstr>San Diego YHDP Context</vt:lpstr>
      <vt:lpstr>PowerPoint Presentation</vt:lpstr>
      <vt:lpstr>PowerPoint Presentation</vt:lpstr>
      <vt:lpstr>PowerPoint Presentation</vt:lpstr>
      <vt:lpstr>Budget Details by Project Type- 2 Year Overview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Useful Links for Applicants (included in RFP)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Youth Homelessness Demonstration Program (YHDP) Round 8  Request for Projects (RFP)</dc:title>
  <dc:creator>Alma Vasquez</dc:creator>
  <cp:lastModifiedBy>kathryn.durant</cp:lastModifiedBy>
  <cp:revision>9</cp:revision>
  <dcterms:modified xsi:type="dcterms:W3CDTF">2025-08-07T21:42:10Z</dcterms:modified>
</cp:coreProperties>
</file>