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92" r:id="rId4"/>
    <p:sldMasterId id="2147483904" r:id="rId5"/>
  </p:sldMasterIdLst>
  <p:notesMasterIdLst>
    <p:notesMasterId r:id="rId24"/>
  </p:notesMasterIdLst>
  <p:sldIdLst>
    <p:sldId id="256" r:id="rId6"/>
    <p:sldId id="454" r:id="rId7"/>
    <p:sldId id="394" r:id="rId8"/>
    <p:sldId id="429" r:id="rId9"/>
    <p:sldId id="455" r:id="rId10"/>
    <p:sldId id="456" r:id="rId11"/>
    <p:sldId id="427" r:id="rId12"/>
    <p:sldId id="447" r:id="rId13"/>
    <p:sldId id="452" r:id="rId14"/>
    <p:sldId id="435" r:id="rId15"/>
    <p:sldId id="457" r:id="rId16"/>
    <p:sldId id="439" r:id="rId17"/>
    <p:sldId id="451" r:id="rId18"/>
    <p:sldId id="449" r:id="rId19"/>
    <p:sldId id="428" r:id="rId20"/>
    <p:sldId id="450" r:id="rId21"/>
    <p:sldId id="436" r:id="rId22"/>
    <p:sldId id="405" r:id="rId2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55CB"/>
    <a:srgbClr val="EFE5F7"/>
    <a:srgbClr val="E1CCF0"/>
    <a:srgbClr val="BF95DF"/>
    <a:srgbClr val="A66CD2"/>
    <a:srgbClr val="AA72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0778" autoAdjust="0"/>
  </p:normalViewPr>
  <p:slideViewPr>
    <p:cSldViewPr snapToGrid="0">
      <p:cViewPr varScale="1">
        <p:scale>
          <a:sx n="99" d="100"/>
          <a:sy n="99" d="100"/>
        </p:scale>
        <p:origin x="10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AF6749-10F8-4928-9C40-0F9B804C03C1}" type="datetimeFigureOut">
              <a:rPr lang="en-US" smtClean="0"/>
              <a:t>11/21/2025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55673C-BBCC-40A8-9DAA-A150F2326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72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 See Appendix in NOFO announcement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55673C-BBCC-40A8-9DAA-A150F232669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18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As posted on HUD Exchange 11.19.25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Note that our ARD is 10 Million dollars above the formula based on the jurisdictions in our CoC geography.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55673C-BBCC-40A8-9DAA-A150F232669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01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55673C-BBCC-40A8-9DAA-A150F232669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976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 See Appendix in NOFO announcement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55673C-BBCC-40A8-9DAA-A150F232669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914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Including New TH; or SSO Street outreach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55673C-BBCC-40A8-9DAA-A150F232669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361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9648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954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34445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F76E4-4BB3-4CF6-AF58-0D7E4E8C50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81EA7-5CB5-4E4C-B108-CE7126705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D7E98-FB7A-4BDD-B433-A599220FA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F6058-2C83-4E64-8D48-57A209503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AAEF5-5451-47D8-AAA4-A06293B4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95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83DC7-8FAB-404C-8C08-494741603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ADD81-6258-4BE7-8453-5E08505A5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1352A-359B-4C53-AA60-7AC36D8E5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DFD24-0570-4CF3-BC75-CD29B6F71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1134F-31DD-4237-A703-A3C85E022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87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F79CE-0006-4C6D-9B5B-2897AD8D6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80D08-BAC7-4B85-8156-43A54F431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E6596-BDC9-47AB-B8BB-8951393B7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345E6-CB0D-4F26-9740-833E0199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6D99F-B949-446B-9D64-F5824E1CA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167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71F81-2732-4259-B336-BC25AE1E0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33D85-5634-4DDE-96AD-14E010CF82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082B7-6DE4-49FB-9B56-E6D41758D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4BE1B-2326-4F85-A0F1-E67702F95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84265-82A6-4275-A6A8-C990D8B4F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143CD-DD37-47AD-BD7E-A06CA3CE0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72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FB123-7E1B-4624-960B-B725A6537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DE7AB-E9F0-4D77-AF1C-515034616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722E7C-5B48-4BD5-80A8-470663A4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E245F5-D1BC-4795-B81F-88AE98636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44DC43-F150-4AD7-AC7B-3E4E931E1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AB9EDF-0BA6-49E5-9A76-1D758ABD2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EE8A49-F6EF-440A-AA35-27D61F3B0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EF62C1-9875-4D8A-8EAD-DD48E2BA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89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15D7E-F1D9-4321-A17B-B70E6ED2F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FC4843-8130-4746-BDD7-184B14EB3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422C2-EF07-445A-8C36-3A0DBE378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3A513-33FD-4C4D-8A8A-1924644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990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300327-A9F9-4CB7-AEB0-D18CD8CF0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8D028A-D217-44CB-B539-32F46F00E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02040-7A1D-49B4-BB7D-861BDC5F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037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8EC50-C3F8-4459-92D9-AEE020F3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56A7-1781-43F1-8D5C-F1D1E46FF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3E87FC-53E1-4BBF-BC77-7C52BCE4D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03C3A-131D-4B86-8982-BA67195CE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A251A-3081-4DA3-9D37-E018150E5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D4D79-CBFB-4F6B-91F5-76AA98056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7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15985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23954-4A5C-4063-82EC-16556171C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A981D8-5611-481A-A255-C89021C26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5E3F04-67CF-4BEE-8D90-1CB1EFC431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564F4-D7D8-4598-AA28-EABA2D7CF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B2915-EBE7-4161-9B53-B2780CBB7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63B92-D4B4-42C3-A62D-9E15E3E6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64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B47D8-EC8D-4A9A-9CB8-BDB7B8F96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24C80B-1B36-44B9-B827-85AAECCED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92CE3-7121-4AF2-90C3-1CAEFD2BE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CF8AF-804E-4F0B-9DE2-E35937419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F6077-712D-4783-B29C-B958179E5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902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AC658F-6317-4A79-9D0B-B003C922F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1EF137-EA2E-481F-BEEA-261DD157C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ECE6F-3105-4F6C-B6ED-025F6B990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B8B00-6AA0-4C07-8B28-2294F457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417A4-EF1C-47BF-BA87-D1EA66323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253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0221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850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9433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5420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7841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284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2642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7043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8115384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93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1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929C44-10F1-4EE9-9744-671E6DB97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64C96-A04D-4E35-95D8-0BA8EA4E8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408C8-FDDB-4D43-9381-58C085F5C3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3E52C-9AB6-498A-8340-AB97CAE9C4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00B15-46B7-4B31-B7B1-545BCCB5F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9D663-E868-40AE-A434-A45F5B679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34D9F-04A6-4E56-88FE-276C3D737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0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1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hyperlink" Target="mailto:Kathryn.Durant@rtfhsd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nts.gov/search-results-detail/36086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hyperlink" Target="https://www.hud.gov/sites/dfiles/CPD/documents/CoC/CoC-2025-1-pager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-142504" y="51484"/>
            <a:ext cx="12227200" cy="6858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buSzPts val="1400"/>
            </a:pPr>
            <a:endParaRPr sz="1867" kern="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0" name="Google Shape;100;p25"/>
          <p:cNvSpPr txBox="1"/>
          <p:nvPr/>
        </p:nvSpPr>
        <p:spPr>
          <a:xfrm>
            <a:off x="3261691" y="2072728"/>
            <a:ext cx="7786700" cy="2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40000" lnSpcReduction="20000"/>
          </a:bodyPr>
          <a:lstStyle/>
          <a:p>
            <a:pPr algn="ctr" defTabSz="1219170">
              <a:buClr>
                <a:srgbClr val="000000"/>
              </a:buClr>
              <a:buSzPts val="4000"/>
            </a:pPr>
            <a:r>
              <a:rPr lang="en-US" sz="5400" dirty="0"/>
              <a:t>FY 2025 Continuum of Care and Youth Homeless Demonstration Program Grants</a:t>
            </a:r>
          </a:p>
          <a:p>
            <a:pPr algn="ctr" defTabSz="1219170">
              <a:buClr>
                <a:srgbClr val="000000"/>
              </a:buClr>
              <a:buSzPts val="4000"/>
            </a:pPr>
            <a:r>
              <a:rPr lang="en-US" sz="5400" kern="0" dirty="0">
                <a:solidFill>
                  <a:srgbClr val="006DB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NOFO</a:t>
            </a:r>
          </a:p>
          <a:p>
            <a:pPr algn="ctr" defTabSz="1219170">
              <a:buClr>
                <a:srgbClr val="000000"/>
              </a:buClr>
              <a:buSzPts val="4000"/>
            </a:pPr>
            <a:endParaRPr lang="en-US" sz="5400" kern="0" dirty="0">
              <a:solidFill>
                <a:srgbClr val="006DB8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algn="ctr" defTabSz="1219170">
              <a:buClr>
                <a:srgbClr val="000000"/>
              </a:buClr>
              <a:buSzPts val="4000"/>
            </a:pPr>
            <a:endParaRPr lang="en-US" sz="5400" kern="0" dirty="0">
              <a:solidFill>
                <a:srgbClr val="006DB8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algn="ctr" defTabSz="1219170">
              <a:buClr>
                <a:srgbClr val="000000"/>
              </a:buClr>
              <a:buSzPts val="4000"/>
            </a:pPr>
            <a:r>
              <a:rPr lang="en-US" sz="5400" kern="0" dirty="0">
                <a:solidFill>
                  <a:srgbClr val="006DB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Kat Durant</a:t>
            </a:r>
          </a:p>
          <a:p>
            <a:pPr algn="ctr" defTabSz="1219170">
              <a:buClr>
                <a:srgbClr val="000000"/>
              </a:buClr>
              <a:buSzPts val="4000"/>
            </a:pPr>
            <a:r>
              <a:rPr lang="en-US" sz="4900" kern="0" dirty="0">
                <a:solidFill>
                  <a:srgbClr val="006DB8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November 21, 2025</a:t>
            </a:r>
          </a:p>
          <a:p>
            <a:pPr algn="ctr" defTabSz="1219170">
              <a:buClr>
                <a:srgbClr val="000000"/>
              </a:buClr>
              <a:buSzPts val="4000"/>
            </a:pPr>
            <a:endParaRPr sz="5333" kern="0" dirty="0">
              <a:solidFill>
                <a:srgbClr val="006DB8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6778600" y="5233233"/>
            <a:ext cx="4627600" cy="6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62500" lnSpcReduction="20000"/>
          </a:bodyPr>
          <a:lstStyle/>
          <a:p>
            <a:pPr defTabSz="1219170">
              <a:lnSpc>
                <a:spcPct val="115000"/>
              </a:lnSpc>
              <a:spcAft>
                <a:spcPts val="2133"/>
              </a:spcAft>
              <a:buClr>
                <a:srgbClr val="000000"/>
              </a:buClr>
              <a:buSzPts val="1300"/>
            </a:pPr>
            <a:r>
              <a:rPr lang="en" sz="1733" kern="0" dirty="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733" kern="0" dirty="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02" name="Google Shape;102;p25"/>
          <p:cNvPicPr preferRelativeResize="0"/>
          <p:nvPr/>
        </p:nvPicPr>
        <p:blipFill rotWithShape="1">
          <a:blip r:embed="rId4">
            <a:alphaModFix/>
          </a:blip>
          <a:srcRect r="33823"/>
          <a:stretch/>
        </p:blipFill>
        <p:spPr>
          <a:xfrm>
            <a:off x="0" y="0"/>
            <a:ext cx="227126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5"/>
          <p:cNvSpPr/>
          <p:nvPr/>
        </p:nvSpPr>
        <p:spPr>
          <a:xfrm rot="10800000">
            <a:off x="11218400" y="33"/>
            <a:ext cx="1008800" cy="1096800"/>
          </a:xfrm>
          <a:prstGeom prst="rtTriangle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buSzPts val="1400"/>
            </a:pPr>
            <a:endParaRPr sz="1867" kern="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04" name="Google Shape;104;p25"/>
          <p:cNvPicPr preferRelativeResize="0"/>
          <p:nvPr/>
        </p:nvPicPr>
        <p:blipFill rotWithShape="1">
          <a:blip r:embed="rId5">
            <a:alphaModFix/>
          </a:blip>
          <a:srcRect t="9"/>
          <a:stretch/>
        </p:blipFill>
        <p:spPr>
          <a:xfrm>
            <a:off x="9891667" y="525001"/>
            <a:ext cx="1456435" cy="67479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CA6D8C7-8B67-4792-A914-585711BCF444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797650" y="3949704"/>
            <a:ext cx="8826500" cy="1470025"/>
          </a:xfrm>
        </p:spPr>
        <p:txBody>
          <a:bodyPr>
            <a:noAutofit/>
          </a:bodyPr>
          <a:lstStyle/>
          <a:p>
            <a:br>
              <a:rPr lang="en-US" sz="4000" dirty="0"/>
            </a:br>
            <a:br>
              <a:rPr lang="en-US" sz="4000" dirty="0"/>
            </a:br>
            <a:br>
              <a:rPr lang="en-US" sz="4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4000" dirty="0"/>
            </a:b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87A9B-F517-28A0-77CA-0DC145C49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3F663-F9B8-564E-3004-0737BF486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015A9-0B95-DE9C-5A3C-4FBDD125D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050" y="1285634"/>
            <a:ext cx="10309550" cy="40157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468864FA-7C99-3CC5-5B7D-4F3592DDBE42}"/>
              </a:ext>
            </a:extLst>
          </p:cNvPr>
          <p:cNvGrpSpPr/>
          <p:nvPr/>
        </p:nvGrpSpPr>
        <p:grpSpPr>
          <a:xfrm>
            <a:off x="-33453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06AA7844-BBE2-B91D-A495-456407C93AD2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2218C649-C00B-38AE-8C4B-CEBF3E7CD245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37DE6755-9BCE-F55F-1AA0-6D27340B35F3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8426A41A-908D-C783-505A-7913B5C60160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75864789-03F5-DC3B-B9B9-15D14518E8A3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6CE94FD9-1874-56F5-DC13-86F21412D60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67;p14">
            <a:extLst>
              <a:ext uri="{FF2B5EF4-FFF2-40B4-BE49-F238E27FC236}">
                <a16:creationId xmlns:a16="http://schemas.microsoft.com/office/drawing/2014/main" id="{C8D5E9F8-5FC7-BACC-2306-7296ADD50A8F}"/>
              </a:ext>
            </a:extLst>
          </p:cNvPr>
          <p:cNvSpPr txBox="1"/>
          <p:nvPr/>
        </p:nvSpPr>
        <p:spPr>
          <a:xfrm>
            <a:off x="615960" y="143254"/>
            <a:ext cx="543908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/>
                <a:ea typeface="Montserrat SemiBold"/>
                <a:cs typeface="Montserrat SemiBold"/>
                <a:sym typeface="Montserrat SemiBold"/>
              </a:rPr>
              <a:t>Agenda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B1D1B0A9-2E28-481B-E5F1-163233A12846}"/>
              </a:ext>
            </a:extLst>
          </p:cNvPr>
          <p:cNvSpPr/>
          <p:nvPr/>
        </p:nvSpPr>
        <p:spPr>
          <a:xfrm>
            <a:off x="943525" y="590635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defTabSz="914400"/>
            <a:r>
              <a:rPr lang="en-US" sz="2000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 </a:t>
            </a:r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New HUD Requirements and Provisions 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08A7A4-3D75-FBDC-CB2A-122F0C119D9E}"/>
              </a:ext>
            </a:extLst>
          </p:cNvPr>
          <p:cNvSpPr txBox="1"/>
          <p:nvPr/>
        </p:nvSpPr>
        <p:spPr>
          <a:xfrm>
            <a:off x="943525" y="1257653"/>
            <a:ext cx="966336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Project Types &amp; Restrictions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new Joint Component TH-RRH or Safe Haven applications (renewals allowed)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Applications can include Transitional Housing, Supportive Services Only (SSO), RRH and PSH, with new conditions, restrictions, and certifications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Transition grants available to shift existing projects between program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New DV Bonus: DV TH projects require $50K minimum</a:t>
            </a:r>
          </a:p>
          <a:p>
            <a:endParaRPr lang="en-US" dirty="0"/>
          </a:p>
          <a:p>
            <a:r>
              <a:rPr lang="en-US" sz="2000" b="1" dirty="0"/>
              <a:t>Project Rating &amp; Scoring Criteria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New TH and PH projects scored on extent of required service participation (onsite services preferred)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New TH projects scored on providing 40 hours/week of customized services per participant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Street outreach projects scored on cooperation with law enforcement to enforce local laws (camping, public drug use)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Quality threshold elements include new language regarding HUD disallowance of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Recipients must agree to and adhere to all post-award requirements and certifications</a:t>
            </a:r>
          </a:p>
        </p:txBody>
      </p:sp>
    </p:spTree>
    <p:extLst>
      <p:ext uri="{BB962C8B-B14F-4D97-AF65-F5344CB8AC3E}">
        <p14:creationId xmlns:p14="http://schemas.microsoft.com/office/powerpoint/2010/main" val="1108140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9C9CE-B6C7-8447-E1AF-AE9A32227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DBE9-E6C5-33E5-A188-34C2A882E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693C4-8F19-17C6-677A-2EB081017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050" y="1285634"/>
            <a:ext cx="10309550" cy="46450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sz="2000" b="1" dirty="0"/>
              <a:t>CoC-Level Requirements &amp; Scoring Changes</a:t>
            </a:r>
          </a:p>
          <a:p>
            <a:pPr marL="365760" indent="-182880" algn="l">
              <a:buChar char="•"/>
            </a:pPr>
            <a:r>
              <a:rPr sz="1800" dirty="0"/>
              <a:t>Trauma-informed design now weighted at the system level</a:t>
            </a:r>
          </a:p>
          <a:p>
            <a:pPr marL="365760" indent="-182880" algn="l">
              <a:buChar char="•"/>
            </a:pPr>
            <a:r>
              <a:rPr sz="1800" dirty="0"/>
              <a:t>YHDP projects included in competitive scoring</a:t>
            </a:r>
          </a:p>
          <a:p>
            <a:pPr marL="365760" indent="-182880" algn="l">
              <a:buChar char="•"/>
            </a:pPr>
            <a:r>
              <a:rPr sz="1800" dirty="0"/>
              <a:t>Removal of first-time renewal protection—now subject to reallocation</a:t>
            </a:r>
          </a:p>
          <a:p>
            <a:pPr marL="365760" indent="-182880" algn="l">
              <a:buChar char="•"/>
            </a:pPr>
            <a:r>
              <a:rPr sz="1800" dirty="0"/>
              <a:t>Changes in verifications/assurances, including HUD 424B</a:t>
            </a:r>
          </a:p>
          <a:p>
            <a:pPr marL="365760" indent="-182880" algn="l">
              <a:buChar char="•"/>
            </a:pPr>
            <a:r>
              <a:rPr sz="1800" dirty="0"/>
              <a:t>New system performance thresholds and updated risk review language</a:t>
            </a:r>
          </a:p>
          <a:p>
            <a:pPr marL="365760" indent="-182880" algn="l">
              <a:buChar char="•"/>
            </a:pPr>
            <a:r>
              <a:rPr sz="1800" dirty="0"/>
              <a:t>CoC ranking must reflect commitment to service participation requirements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sz="2000" b="1" dirty="0"/>
              <a:t>Collaborative Applicant Policy Changes</a:t>
            </a:r>
          </a:p>
          <a:p>
            <a:pPr marL="365760" indent="-182880" algn="l">
              <a:buChar char="•"/>
            </a:pPr>
            <a:r>
              <a:rPr sz="1800" dirty="0"/>
              <a:t>30% cap on Permanent Housing (PSH, RRH, Joint TH-RRH)</a:t>
            </a:r>
          </a:p>
          <a:p>
            <a:pPr marL="365760" indent="-182880" algn="l">
              <a:buChar char="•"/>
            </a:pPr>
            <a:r>
              <a:rPr sz="1800" dirty="0"/>
              <a:t>CoC Bonus increased to 20% of ARD; DV Bonus reduced to 10% of PPRN</a:t>
            </a:r>
          </a:p>
          <a:p>
            <a:pPr marL="365760" indent="-182880" algn="l">
              <a:buChar char="•"/>
            </a:pPr>
            <a:r>
              <a:rPr sz="1800" dirty="0"/>
              <a:t>Scoring shift toward treatment, recovery, and behavioral health partnerships</a:t>
            </a:r>
          </a:p>
          <a:p>
            <a:pPr marL="365760" indent="-182880" algn="l">
              <a:buChar char="•"/>
            </a:pPr>
            <a:r>
              <a:rPr sz="1800" dirty="0"/>
              <a:t>Prioritization of SSO-Outreach and Transitional Housing as key crisis-response components</a:t>
            </a:r>
          </a:p>
          <a:p>
            <a:pPr marL="365760" indent="-182880" algn="l">
              <a:buChar char="•"/>
            </a:pPr>
            <a:r>
              <a:rPr sz="1800" dirty="0"/>
              <a:t>Stronger coordination required with law enforcement, first responders, and public safety</a:t>
            </a:r>
          </a:p>
          <a:p>
            <a:pPr marL="365760" indent="-182880" algn="l">
              <a:buChar char="•"/>
            </a:pPr>
            <a:r>
              <a:rPr sz="1800" dirty="0"/>
              <a:t>Encampment reductions now tied to 20% of scoring</a:t>
            </a:r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85610FF2-BD29-80EA-3F89-B83AF6E672E1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49E62772-1B7F-CDFA-9E59-DA301C351C70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1E9346FC-C571-0028-273F-ACC475449593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67886550-6765-FCB2-7295-AEF1A683C80A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131E8E03-958F-CCF6-4308-2ABD23E3436E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B2594419-E03F-A251-CEC9-1AC140F03606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D6804AB7-CBCC-7BB8-BE25-19E6D2713DA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295066B2-CDF9-A629-3D5C-5AC07E5ECA82}"/>
              </a:ext>
            </a:extLst>
          </p:cNvPr>
          <p:cNvSpPr/>
          <p:nvPr/>
        </p:nvSpPr>
        <p:spPr>
          <a:xfrm>
            <a:off x="943525" y="590635"/>
            <a:ext cx="7671086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defTabSz="914400">
              <a:buNone/>
            </a:pPr>
            <a:r>
              <a:rPr lang="en-US" sz="2000" b="1" dirty="0">
                <a:solidFill>
                  <a:srgbClr val="006DB8"/>
                </a:solidFill>
                <a:latin typeface="Lato"/>
              </a:rPr>
              <a:t>HUD </a:t>
            </a:r>
            <a:r>
              <a:rPr sz="2000" b="1" dirty="0">
                <a:solidFill>
                  <a:srgbClr val="006DB8"/>
                </a:solidFill>
                <a:latin typeface="Lato"/>
              </a:rPr>
              <a:t>Key Policy Shifts - System Level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230060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289D5A-AFE2-40D3-B062-B4B1098CE211}"/>
              </a:ext>
            </a:extLst>
          </p:cNvPr>
          <p:cNvSpPr/>
          <p:nvPr/>
        </p:nvSpPr>
        <p:spPr>
          <a:xfrm>
            <a:off x="1405450" y="1474805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40 Hours of Customized Services (Weekly)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New TH projects appear required to provide 40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hrs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/week of individualized services per participant (case management, employment training, substance use treatment).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Exceptions: participants who are employed, 62+, or have physical/developmental disabilities (not including SUD).</a:t>
            </a:r>
          </a:p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Required Treatment &amp; Recovery Services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HUD awards points based on requiring treatment/recovery services in a written agreement with participants.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Must include substance use treatment and recovery expectations.</a:t>
            </a:r>
          </a:p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Service Participation – Scoring (Up to 10 Points)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Points awarded for projects that require supportive service participation, based on individual need.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Requirements must be documented in an occupancy agreement or equivalent.</a:t>
            </a:r>
          </a:p>
        </p:txBody>
      </p:sp>
      <p:sp>
        <p:nvSpPr>
          <p:cNvPr id="3" name="Google Shape;66;p14">
            <a:extLst>
              <a:ext uri="{FF2B5EF4-FFF2-40B4-BE49-F238E27FC236}">
                <a16:creationId xmlns:a16="http://schemas.microsoft.com/office/drawing/2014/main" id="{01183A9B-75F2-4670-8A3C-045DB84F6CC7}"/>
              </a:ext>
            </a:extLst>
          </p:cNvPr>
          <p:cNvSpPr/>
          <p:nvPr/>
        </p:nvSpPr>
        <p:spPr>
          <a:xfrm>
            <a:off x="482795" y="385306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914400"/>
            <a:r>
              <a:rPr lang="en-US" sz="2000" b="1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 New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6DB8"/>
                </a:solidFill>
                <a:effectLst/>
                <a:uLnTx/>
                <a:uFillTx/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Service Participation Agreement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  <p:pic>
        <p:nvPicPr>
          <p:cNvPr id="4" name="Google Shape;104;p25">
            <a:extLst>
              <a:ext uri="{FF2B5EF4-FFF2-40B4-BE49-F238E27FC236}">
                <a16:creationId xmlns:a16="http://schemas.microsoft.com/office/drawing/2014/main" id="{C57E2168-E760-4179-8765-C2DF36CFDA8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9"/>
          <a:stretch/>
        </p:blipFill>
        <p:spPr>
          <a:xfrm>
            <a:off x="10146800" y="437075"/>
            <a:ext cx="1096800" cy="5399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oogle Shape;131;p27">
            <a:extLst>
              <a:ext uri="{FF2B5EF4-FFF2-40B4-BE49-F238E27FC236}">
                <a16:creationId xmlns:a16="http://schemas.microsoft.com/office/drawing/2014/main" id="{5B792598-6625-4613-A0BE-907CBEEC79BF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6" name="Google Shape;132;p27">
              <a:extLst>
                <a:ext uri="{FF2B5EF4-FFF2-40B4-BE49-F238E27FC236}">
                  <a16:creationId xmlns:a16="http://schemas.microsoft.com/office/drawing/2014/main" id="{4E36235B-69F0-4310-BB5F-574D1D8B67CB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3;p27">
              <a:extLst>
                <a:ext uri="{FF2B5EF4-FFF2-40B4-BE49-F238E27FC236}">
                  <a16:creationId xmlns:a16="http://schemas.microsoft.com/office/drawing/2014/main" id="{FAD44E78-9F7E-4145-B0EB-6AF31E5EE2F0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4;p27">
              <a:extLst>
                <a:ext uri="{FF2B5EF4-FFF2-40B4-BE49-F238E27FC236}">
                  <a16:creationId xmlns:a16="http://schemas.microsoft.com/office/drawing/2014/main" id="{5EB213C0-285B-4B3D-B0FC-4C75EED6777C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5;p27">
              <a:extLst>
                <a:ext uri="{FF2B5EF4-FFF2-40B4-BE49-F238E27FC236}">
                  <a16:creationId xmlns:a16="http://schemas.microsoft.com/office/drawing/2014/main" id="{D8C779F0-B544-495F-AE2B-E69B8C5CCA57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Google Shape;136;p27">
              <a:extLst>
                <a:ext uri="{FF2B5EF4-FFF2-40B4-BE49-F238E27FC236}">
                  <a16:creationId xmlns:a16="http://schemas.microsoft.com/office/drawing/2014/main" id="{82CA507C-160C-496A-8DCD-30FFF803F132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336459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4F76E-3BBD-C06A-465D-6D8F30FD3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5FAEA-4566-BA1B-1AED-59A9FF167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89425-CD5F-A925-3B68-4DF24FE2E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050" y="1285634"/>
            <a:ext cx="10309550" cy="4015701"/>
          </a:xfrm>
        </p:spPr>
        <p:txBody>
          <a:bodyPr>
            <a:normAutofit fontScale="62500" lnSpcReduction="20000"/>
          </a:bodyPr>
          <a:lstStyle/>
          <a:p>
            <a:pPr marL="152396" indent="0">
              <a:buNone/>
            </a:pPr>
            <a:r>
              <a:rPr lang="en-US" b="1" dirty="0"/>
              <a:t>What is a Transition Grant?</a:t>
            </a:r>
            <a:endParaRPr lang="en-US" sz="2400" b="1" dirty="0"/>
          </a:p>
          <a:p>
            <a:pPr lvl="1"/>
            <a:r>
              <a:rPr lang="en-US" dirty="0"/>
              <a:t>Allows a renewal </a:t>
            </a:r>
            <a:r>
              <a:rPr lang="en-US" dirty="0" err="1"/>
              <a:t>CoC</a:t>
            </a:r>
            <a:r>
              <a:rPr lang="en-US" dirty="0"/>
              <a:t> project to transition to a new eligible component over 1 year through reallocation.</a:t>
            </a:r>
            <a:endParaRPr lang="en-US" sz="2000" dirty="0"/>
          </a:p>
          <a:p>
            <a:pPr lvl="1"/>
            <a:r>
              <a:rPr lang="en-US" dirty="0"/>
              <a:t>The original renewal project must be fully eliminated.</a:t>
            </a:r>
            <a:endParaRPr lang="en-US" sz="2000" dirty="0"/>
          </a:p>
          <a:p>
            <a:pPr lvl="1"/>
            <a:r>
              <a:rPr lang="en-US" dirty="0"/>
              <a:t>Must fully convert to the new component by the end of the 1-year term to be eligible for renewal in the next competition.</a:t>
            </a:r>
            <a:endParaRPr lang="en-US" sz="2000" dirty="0"/>
          </a:p>
          <a:p>
            <a:pPr marL="152396" indent="0">
              <a:buNone/>
            </a:pPr>
            <a:r>
              <a:rPr lang="en-US" b="1" dirty="0"/>
              <a:t>Eligibility &amp; Requirements</a:t>
            </a:r>
            <a:endParaRPr lang="en-US" sz="2400" b="1" dirty="0"/>
          </a:p>
          <a:p>
            <a:pPr lvl="1"/>
            <a:r>
              <a:rPr lang="en-US" dirty="0"/>
              <a:t>Applicant must be the current recipient of the renewal grant(s) being eliminated.</a:t>
            </a:r>
            <a:endParaRPr lang="en-US" sz="2000" dirty="0"/>
          </a:p>
          <a:p>
            <a:pPr lvl="1"/>
            <a:r>
              <a:rPr lang="en-US" dirty="0"/>
              <a:t>Renewals expiring in CY 2026 may apply as transition grants in FY 2025.</a:t>
            </a:r>
            <a:endParaRPr lang="en-US" sz="2000" dirty="0"/>
          </a:p>
          <a:p>
            <a:pPr marL="152396" indent="0">
              <a:buNone/>
            </a:pPr>
            <a:r>
              <a:rPr lang="en-US" b="1" dirty="0"/>
              <a:t>Restrictions</a:t>
            </a:r>
            <a:endParaRPr lang="en-US" sz="2400" b="1" dirty="0"/>
          </a:p>
          <a:p>
            <a:pPr lvl="1"/>
            <a:r>
              <a:rPr lang="en-US" dirty="0"/>
              <a:t>Not allowed for:</a:t>
            </a:r>
            <a:endParaRPr lang="en-US" sz="2000" dirty="0"/>
          </a:p>
          <a:p>
            <a:pPr lvl="1"/>
            <a:r>
              <a:rPr lang="en-US" dirty="0"/>
              <a:t>YHDP Renewal grants</a:t>
            </a:r>
            <a:endParaRPr lang="en-US" sz="2000" dirty="0"/>
          </a:p>
          <a:p>
            <a:pPr lvl="1"/>
            <a:r>
              <a:rPr lang="en-US" dirty="0"/>
              <a:t>DV Renewal grants</a:t>
            </a:r>
            <a:endParaRPr lang="en-US" sz="2000" dirty="0"/>
          </a:p>
          <a:p>
            <a:pPr marL="152396" indent="0">
              <a:buNone/>
            </a:pPr>
            <a:r>
              <a:rPr lang="en-US" b="1" dirty="0"/>
              <a:t>Additional Notes</a:t>
            </a:r>
            <a:endParaRPr lang="en-US" sz="2400" b="1" dirty="0"/>
          </a:p>
          <a:p>
            <a:pPr lvl="1"/>
            <a:r>
              <a:rPr lang="en-US" dirty="0"/>
              <a:t>Operating start date = day after the end of the previous grant term (or earliest grant term when combining projects).</a:t>
            </a:r>
            <a:endParaRPr lang="en-US" sz="2000" dirty="0"/>
          </a:p>
          <a:p>
            <a:pPr lvl="1"/>
            <a:r>
              <a:rPr lang="en-US" dirty="0"/>
              <a:t>Must meet all eligibility and quality thresholds and have the </a:t>
            </a:r>
            <a:r>
              <a:rPr lang="en-US" dirty="0" err="1"/>
              <a:t>CoC’s</a:t>
            </a:r>
            <a:r>
              <a:rPr lang="en-US" dirty="0"/>
              <a:t> consent.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6D35250C-D9C5-E556-4ED7-2089BBECB184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282C0993-840F-0D57-4CA9-4C423087AA22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325B407C-3532-E61A-3FDB-6DFD0987607A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E426DB15-3B4D-5EB1-6672-0E2B40330279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7C4D9CC4-BDEB-BABF-D0A2-70CF03E25BC7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1D37EB0C-005B-3DC9-9CF1-B65653E20D5F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E2928A48-D345-6269-3ABC-1331A68C78E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9"/>
          <a:stretch/>
        </p:blipFill>
        <p:spPr>
          <a:xfrm>
            <a:off x="10146800" y="437075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67;p14">
            <a:extLst>
              <a:ext uri="{FF2B5EF4-FFF2-40B4-BE49-F238E27FC236}">
                <a16:creationId xmlns:a16="http://schemas.microsoft.com/office/drawing/2014/main" id="{4E62335E-4B4C-F157-8E1C-EB7A7182A788}"/>
              </a:ext>
            </a:extLst>
          </p:cNvPr>
          <p:cNvSpPr txBox="1"/>
          <p:nvPr/>
        </p:nvSpPr>
        <p:spPr>
          <a:xfrm>
            <a:off x="615960" y="143254"/>
            <a:ext cx="543908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/>
                <a:ea typeface="Montserrat SemiBold"/>
                <a:cs typeface="Montserrat SemiBold"/>
                <a:sym typeface="Montserrat SemiBold"/>
              </a:rPr>
              <a:t>Agenda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68B3D374-6D86-8EDC-6C28-01FE9FED664B}"/>
              </a:ext>
            </a:extLst>
          </p:cNvPr>
          <p:cNvSpPr/>
          <p:nvPr/>
        </p:nvSpPr>
        <p:spPr>
          <a:xfrm>
            <a:off x="837797" y="437075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914400"/>
            <a:r>
              <a:rPr lang="en-US" sz="2000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 </a:t>
            </a:r>
          </a:p>
          <a:p>
            <a:pPr defTabSz="914400"/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New Transition Grants</a:t>
            </a:r>
            <a:endParaRPr lang="en-US" sz="2000" b="1" dirty="0"/>
          </a:p>
          <a:p>
            <a:pPr lvl="0" defTabSz="914400"/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723680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71;p6">
            <a:extLst>
              <a:ext uri="{FF2B5EF4-FFF2-40B4-BE49-F238E27FC236}">
                <a16:creationId xmlns:a16="http://schemas.microsoft.com/office/drawing/2014/main" id="{7EBD9C38-0AE6-476D-AE8D-A1711CAC42B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275C2"/>
          </a:solidFill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7AC6BF-38BF-4216-AE43-1A833CF0CD24}"/>
              </a:ext>
            </a:extLst>
          </p:cNvPr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F2E7D7-F34B-404D-AAE0-94ACF52DEDD2}"/>
              </a:ext>
            </a:extLst>
          </p:cNvPr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  <p:pic>
        <p:nvPicPr>
          <p:cNvPr id="10" name="Google Shape;178;p6">
            <a:extLst>
              <a:ext uri="{FF2B5EF4-FFF2-40B4-BE49-F238E27FC236}">
                <a16:creationId xmlns:a16="http://schemas.microsoft.com/office/drawing/2014/main" id="{BE0D40AD-95E2-48E3-AD90-0AC9A2C01EF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9"/>
          <a:stretch/>
        </p:blipFill>
        <p:spPr>
          <a:xfrm>
            <a:off x="10557680" y="293267"/>
            <a:ext cx="1092326" cy="50609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72;p6">
            <a:extLst>
              <a:ext uri="{FF2B5EF4-FFF2-40B4-BE49-F238E27FC236}">
                <a16:creationId xmlns:a16="http://schemas.microsoft.com/office/drawing/2014/main" id="{6B38F7F5-E733-44AF-B54C-F04E07854F06}"/>
              </a:ext>
            </a:extLst>
          </p:cNvPr>
          <p:cNvSpPr txBox="1"/>
          <p:nvPr/>
        </p:nvSpPr>
        <p:spPr>
          <a:xfrm>
            <a:off x="2533025" y="2326314"/>
            <a:ext cx="7706246" cy="279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endParaRPr lang="en-US" sz="3200" dirty="0">
              <a:solidFill>
                <a:srgbClr val="0070C0"/>
              </a:solidFill>
            </a:endParaRPr>
          </a:p>
          <a:p>
            <a:pPr algn="ctr"/>
            <a:r>
              <a:rPr lang="en-US" sz="4400" dirty="0">
                <a:solidFill>
                  <a:schemeClr val="bg1"/>
                </a:solidFill>
              </a:rPr>
              <a:t>Local Application Process</a:t>
            </a:r>
            <a:endParaRPr sz="4400" dirty="0">
              <a:solidFill>
                <a:schemeClr val="bg1"/>
              </a:solidFill>
              <a:sym typeface="Montserrat"/>
            </a:endParaRPr>
          </a:p>
        </p:txBody>
      </p:sp>
      <p:grpSp>
        <p:nvGrpSpPr>
          <p:cNvPr id="7" name="Google Shape;174;p6">
            <a:extLst>
              <a:ext uri="{FF2B5EF4-FFF2-40B4-BE49-F238E27FC236}">
                <a16:creationId xmlns:a16="http://schemas.microsoft.com/office/drawing/2014/main" id="{38B368C8-13C5-41C2-BDF0-6D07B233EA05}"/>
              </a:ext>
            </a:extLst>
          </p:cNvPr>
          <p:cNvGrpSpPr/>
          <p:nvPr/>
        </p:nvGrpSpPr>
        <p:grpSpPr>
          <a:xfrm>
            <a:off x="361069" y="191700"/>
            <a:ext cx="371475" cy="1285875"/>
            <a:chOff x="361069" y="191700"/>
            <a:chExt cx="371475" cy="1285875"/>
          </a:xfrm>
        </p:grpSpPr>
        <p:pic>
          <p:nvPicPr>
            <p:cNvPr id="8" name="Google Shape;175;p6">
              <a:extLst>
                <a:ext uri="{FF2B5EF4-FFF2-40B4-BE49-F238E27FC236}">
                  <a16:creationId xmlns:a16="http://schemas.microsoft.com/office/drawing/2014/main" id="{CBB5B3D4-87F8-4A34-97E6-B24BBF565323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l="48704"/>
            <a:stretch/>
          </p:blipFill>
          <p:spPr>
            <a:xfrm>
              <a:off x="541994" y="191700"/>
              <a:ext cx="190550" cy="12858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76;p6">
              <a:extLst>
                <a:ext uri="{FF2B5EF4-FFF2-40B4-BE49-F238E27FC236}">
                  <a16:creationId xmlns:a16="http://schemas.microsoft.com/office/drawing/2014/main" id="{6725C8B6-F04D-42FD-ADCC-208C7F8C4811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l="48704"/>
            <a:stretch/>
          </p:blipFill>
          <p:spPr>
            <a:xfrm>
              <a:off x="361069" y="191700"/>
              <a:ext cx="190550" cy="12858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700738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B8994-90F0-F532-849E-B64B42432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A94-17D9-5807-2ADD-28CCAF4B5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D432A-8601-5584-E212-69CE37D5A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4630" y="1494772"/>
            <a:ext cx="10309550" cy="40157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7E390BD5-8D3C-D3B3-3BAC-711FFADC4EBE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8EB6E9D0-F995-7ED0-6B6B-14AF24DC36AF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055A7BBD-9466-4D7F-4A0E-90915CCD6948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E2FF685E-D725-48E5-F9DF-DE20AE493C79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B4B3F6CB-35F4-4C5C-CBD4-CB163464FD79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2CCB57D4-381A-66BB-7EB8-D42A68D60B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47BADCB4-21E4-3984-CA1F-59E9112ECFB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67;p14">
            <a:extLst>
              <a:ext uri="{FF2B5EF4-FFF2-40B4-BE49-F238E27FC236}">
                <a16:creationId xmlns:a16="http://schemas.microsoft.com/office/drawing/2014/main" id="{D6123B32-4E12-C028-34A8-21FF9D5A6393}"/>
              </a:ext>
            </a:extLst>
          </p:cNvPr>
          <p:cNvSpPr txBox="1"/>
          <p:nvPr/>
        </p:nvSpPr>
        <p:spPr>
          <a:xfrm>
            <a:off x="615960" y="143254"/>
            <a:ext cx="543908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/>
                <a:ea typeface="Montserrat SemiBold"/>
                <a:cs typeface="Montserrat SemiBold"/>
                <a:sym typeface="Montserrat SemiBold"/>
              </a:rPr>
              <a:t>Agenda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BF7B40BF-4B37-88B0-E2F9-3740947ED743}"/>
              </a:ext>
            </a:extLst>
          </p:cNvPr>
          <p:cNvSpPr/>
          <p:nvPr/>
        </p:nvSpPr>
        <p:spPr>
          <a:xfrm>
            <a:off x="799146" y="522033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defTabSz="914400"/>
            <a:r>
              <a:rPr lang="en-US" sz="2000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 </a:t>
            </a:r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Local Application Timeline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513EA02-42D0-4E14-BF0C-C8B642E384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538493"/>
              </p:ext>
            </p:extLst>
          </p:nvPr>
        </p:nvGraphicFramePr>
        <p:xfrm>
          <a:off x="1295218" y="1705887"/>
          <a:ext cx="9208149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170">
                  <a:extLst>
                    <a:ext uri="{9D8B030D-6E8A-4147-A177-3AD203B41FA5}">
                      <a16:colId xmlns:a16="http://schemas.microsoft.com/office/drawing/2014/main" val="2612240644"/>
                    </a:ext>
                  </a:extLst>
                </a:gridCol>
                <a:gridCol w="2781596">
                  <a:extLst>
                    <a:ext uri="{9D8B030D-6E8A-4147-A177-3AD203B41FA5}">
                      <a16:colId xmlns:a16="http://schemas.microsoft.com/office/drawing/2014/main" val="3858197661"/>
                    </a:ext>
                  </a:extLst>
                </a:gridCol>
                <a:gridCol w="3069383">
                  <a:extLst>
                    <a:ext uri="{9D8B030D-6E8A-4147-A177-3AD203B41FA5}">
                      <a16:colId xmlns:a16="http://schemas.microsoft.com/office/drawing/2014/main" val="1804934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3408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All Applications due to RTFH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December 15,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Minimum 30 days in advance of HUD due date.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240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Notification of Projects Accepted, Rejected, or reduced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December 29,2025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Minimum 15 days in advance of HUD due date.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740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CoC Website Posting of Completed Application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January 12, 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Minimum 2 days in advance of HUD submittal.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87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Submittal of all required Application and Priority Listing documents to HUD via E-SNAPS.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January 14, 2026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HUD NOFO Final date for submittal.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471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172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421002-D8DA-4D37-B0FE-BA574322A3BE}"/>
              </a:ext>
            </a:extLst>
          </p:cNvPr>
          <p:cNvSpPr txBox="1"/>
          <p:nvPr/>
        </p:nvSpPr>
        <p:spPr>
          <a:xfrm>
            <a:off x="837797" y="1166842"/>
            <a:ext cx="894875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Funding Available: ARD + CoC Bonus &amp; DV Bonus Funds</a:t>
            </a:r>
          </a:p>
          <a:p>
            <a:r>
              <a:rPr lang="en-US" dirty="0"/>
              <a:t>Local Eligible Project Types</a:t>
            </a:r>
          </a:p>
          <a:p>
            <a:pPr lvl="1"/>
            <a:r>
              <a:rPr lang="en-US" b="1" dirty="0"/>
              <a:t>New 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Transitional Housing (CoC Bonus &amp; DV Funds)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Supportive Services SSO: Outreach (CoC Bonus Funds)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Supportive Services SSO: Standalone (CoC Bonus Funds)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Expansion 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Transition Projects</a:t>
            </a:r>
          </a:p>
          <a:p>
            <a:pPr lvl="1"/>
            <a:endParaRPr lang="en-US" dirty="0"/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Match Requirements- no less than 25 percent (excluding leasing)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Application Submission Information-</a:t>
            </a:r>
            <a:r>
              <a:rPr lang="en-US" dirty="0" err="1"/>
              <a:t>eSNAPS</a:t>
            </a:r>
            <a:r>
              <a:rPr lang="en-US" dirty="0"/>
              <a:t> currently not open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Technical Assistance (Renewal Applicants and New Applicants)-Kathryn.Durant@rtfhsd.org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Project Evaluation Process- local and HUD</a:t>
            </a:r>
          </a:p>
          <a:p>
            <a:endParaRPr lang="en-US" dirty="0"/>
          </a:p>
        </p:txBody>
      </p:sp>
      <p:grpSp>
        <p:nvGrpSpPr>
          <p:cNvPr id="3" name="Google Shape;131;p27">
            <a:extLst>
              <a:ext uri="{FF2B5EF4-FFF2-40B4-BE49-F238E27FC236}">
                <a16:creationId xmlns:a16="http://schemas.microsoft.com/office/drawing/2014/main" id="{0AB0C043-D3BF-4BC6-B5A2-5FE7118460A2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4" name="Google Shape;132;p27">
              <a:extLst>
                <a:ext uri="{FF2B5EF4-FFF2-40B4-BE49-F238E27FC236}">
                  <a16:creationId xmlns:a16="http://schemas.microsoft.com/office/drawing/2014/main" id="{8DFF180B-79A7-4F02-B14B-FAEA0F983A8A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3;p27">
              <a:extLst>
                <a:ext uri="{FF2B5EF4-FFF2-40B4-BE49-F238E27FC236}">
                  <a16:creationId xmlns:a16="http://schemas.microsoft.com/office/drawing/2014/main" id="{E2A5DC80-9E5D-46C5-BEFB-158F27E48A09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4;p27">
              <a:extLst>
                <a:ext uri="{FF2B5EF4-FFF2-40B4-BE49-F238E27FC236}">
                  <a16:creationId xmlns:a16="http://schemas.microsoft.com/office/drawing/2014/main" id="{87542662-D682-4B61-AD42-F3E0325AEB0F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5;p27">
              <a:extLst>
                <a:ext uri="{FF2B5EF4-FFF2-40B4-BE49-F238E27FC236}">
                  <a16:creationId xmlns:a16="http://schemas.microsoft.com/office/drawing/2014/main" id="{897B7456-14D3-4957-813C-E60DAE45F473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6;p27">
              <a:extLst>
                <a:ext uri="{FF2B5EF4-FFF2-40B4-BE49-F238E27FC236}">
                  <a16:creationId xmlns:a16="http://schemas.microsoft.com/office/drawing/2014/main" id="{759214D1-3FBE-42F0-8AF0-74FB74FCC092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" name="Google Shape;104;p25">
            <a:extLst>
              <a:ext uri="{FF2B5EF4-FFF2-40B4-BE49-F238E27FC236}">
                <a16:creationId xmlns:a16="http://schemas.microsoft.com/office/drawing/2014/main" id="{60A1CCC0-0989-42D8-B307-69737D9F331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9"/>
          <a:stretch/>
        </p:blipFill>
        <p:spPr>
          <a:xfrm>
            <a:off x="10146800" y="437075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6;p14">
            <a:extLst>
              <a:ext uri="{FF2B5EF4-FFF2-40B4-BE49-F238E27FC236}">
                <a16:creationId xmlns:a16="http://schemas.microsoft.com/office/drawing/2014/main" id="{56A23CD9-80FB-45E9-AACD-8CE9615C8C28}"/>
              </a:ext>
            </a:extLst>
          </p:cNvPr>
          <p:cNvSpPr/>
          <p:nvPr/>
        </p:nvSpPr>
        <p:spPr>
          <a:xfrm>
            <a:off x="837797" y="437075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914400"/>
            <a:r>
              <a:rPr lang="en-US" sz="2000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 </a:t>
            </a:r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Local Applications Process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4209871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FB577-8BE0-4C85-27A0-41EC07668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6812C-ED7D-FC5D-834A-CB0F5714D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33DF3-CAC1-50F4-DA94-136007D8E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050" y="1285634"/>
            <a:ext cx="10309550" cy="40157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1AD1207C-A062-1154-10B0-A39CE7B42BFB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552D83B3-B0BF-DC91-C51F-7F012182931A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574D0F68-B820-9978-C368-06DBEA4E175B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C76842C4-90C4-B4DA-4C7E-BAED2B25FBBB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5AC83B37-98F6-0F27-D528-71A5CA4A4833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98131943-CE83-4848-8CD4-1C77DFB99B25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758CF512-CD1D-8259-944C-C07A76660B5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67;p14">
            <a:extLst>
              <a:ext uri="{FF2B5EF4-FFF2-40B4-BE49-F238E27FC236}">
                <a16:creationId xmlns:a16="http://schemas.microsoft.com/office/drawing/2014/main" id="{BEB17127-A34C-4204-D203-F634A5A2CD4D}"/>
              </a:ext>
            </a:extLst>
          </p:cNvPr>
          <p:cNvSpPr txBox="1"/>
          <p:nvPr/>
        </p:nvSpPr>
        <p:spPr>
          <a:xfrm>
            <a:off x="615960" y="143254"/>
            <a:ext cx="543908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/>
                <a:ea typeface="Montserrat SemiBold"/>
                <a:cs typeface="Montserrat SemiBold"/>
                <a:sym typeface="Montserrat SemiBold"/>
              </a:rPr>
              <a:t>Agenda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8457B555-C0A5-0624-74F1-EB9DA1D87DA1}"/>
              </a:ext>
            </a:extLst>
          </p:cNvPr>
          <p:cNvSpPr/>
          <p:nvPr/>
        </p:nvSpPr>
        <p:spPr>
          <a:xfrm>
            <a:off x="943525" y="590635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defTabSz="914400"/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 Project Level Applications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CCB26F5-1A5D-6698-7C0E-FA8DFA4A32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12210"/>
              </p:ext>
            </p:extLst>
          </p:nvPr>
        </p:nvGraphicFramePr>
        <p:xfrm>
          <a:off x="1405450" y="1522350"/>
          <a:ext cx="9377345" cy="3892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4193">
                  <a:extLst>
                    <a:ext uri="{9D8B030D-6E8A-4147-A177-3AD203B41FA5}">
                      <a16:colId xmlns:a16="http://schemas.microsoft.com/office/drawing/2014/main" val="180454209"/>
                    </a:ext>
                  </a:extLst>
                </a:gridCol>
                <a:gridCol w="6293152">
                  <a:extLst>
                    <a:ext uri="{9D8B030D-6E8A-4147-A177-3AD203B41FA5}">
                      <a16:colId xmlns:a16="http://schemas.microsoft.com/office/drawing/2014/main" val="582868495"/>
                    </a:ext>
                  </a:extLst>
                </a:gridCol>
              </a:tblGrid>
              <a:tr h="452852">
                <a:tc>
                  <a:txBody>
                    <a:bodyPr/>
                    <a:lstStyle/>
                    <a:p>
                      <a:r>
                        <a:rPr lang="en-US" dirty="0"/>
                        <a:t>Area of 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374687"/>
                  </a:ext>
                </a:extLst>
              </a:tr>
              <a:tr h="420630">
                <a:tc>
                  <a:txBody>
                    <a:bodyPr/>
                    <a:lstStyle/>
                    <a:p>
                      <a:r>
                        <a:rPr lang="en-US" dirty="0"/>
                        <a:t>Applicant Profile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Will include HUD form 426 regarding Indirect Costs Rate.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736623"/>
                  </a:ext>
                </a:extLst>
              </a:tr>
              <a:tr h="7260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Applicant Profile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All non-profits will need to attach evidence of 501 C (3) status.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129977"/>
                  </a:ext>
                </a:extLst>
              </a:tr>
              <a:tr h="726019">
                <a:tc>
                  <a:txBody>
                    <a:bodyPr/>
                    <a:lstStyle/>
                    <a:p>
                      <a:r>
                        <a:rPr lang="en-US" dirty="0"/>
                        <a:t>Verification and Support Documents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Includes customized 40-hour services plan for each participant in Transitional Housing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42871"/>
                  </a:ext>
                </a:extLst>
              </a:tr>
              <a:tr h="726019">
                <a:tc>
                  <a:txBody>
                    <a:bodyPr/>
                    <a:lstStyle/>
                    <a:p>
                      <a:r>
                        <a:rPr lang="en-US" dirty="0"/>
                        <a:t>Certification and Scoring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Service participation agreement is part of score. Appears to be included in post-award requirements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069810"/>
                  </a:ext>
                </a:extLst>
              </a:tr>
              <a:tr h="420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Certification and Scoring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Certification of Immigration Status via SAVE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612070"/>
                  </a:ext>
                </a:extLst>
              </a:tr>
              <a:tr h="420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Certification and Scoring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Commitment and Agreements to Leverage Resources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783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164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43F4E-7DFE-4C03-8B7B-C8434BE95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6102" y="1660848"/>
            <a:ext cx="7555328" cy="2578643"/>
          </a:xfrm>
        </p:spPr>
        <p:txBody>
          <a:bodyPr>
            <a:normAutofit/>
          </a:bodyPr>
          <a:lstStyle/>
          <a:p>
            <a:br>
              <a:rPr lang="en-US" dirty="0">
                <a:solidFill>
                  <a:srgbClr val="90C226"/>
                </a:solidFill>
                <a:latin typeface="Trebuchet MS" panose="020B0603020202020204"/>
              </a:rPr>
            </a:br>
            <a:endParaRPr lang="en-US" dirty="0"/>
          </a:p>
        </p:txBody>
      </p: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57DF03E8-A6F6-4857-A0D9-72C6EFE3C70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257D8BF0-CF6B-4A0B-96BA-7A2C50DA86D0}"/>
              </a:ext>
            </a:extLst>
          </p:cNvPr>
          <p:cNvSpPr txBox="1">
            <a:spLocks/>
          </p:cNvSpPr>
          <p:nvPr/>
        </p:nvSpPr>
        <p:spPr>
          <a:xfrm>
            <a:off x="3436102" y="1754155"/>
            <a:ext cx="6680621" cy="22113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pic>
        <p:nvPicPr>
          <p:cNvPr id="23" name="Google Shape;102;p25">
            <a:extLst>
              <a:ext uri="{FF2B5EF4-FFF2-40B4-BE49-F238E27FC236}">
                <a16:creationId xmlns:a16="http://schemas.microsoft.com/office/drawing/2014/main" id="{CDFF3A88-F9D7-4010-8080-7B30960B8BA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33823"/>
          <a:stretch/>
        </p:blipFill>
        <p:spPr>
          <a:xfrm>
            <a:off x="0" y="3055"/>
            <a:ext cx="316572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1F48FEC-654E-4AA0-EB72-11A875F1D178}"/>
              </a:ext>
            </a:extLst>
          </p:cNvPr>
          <p:cNvSpPr txBox="1"/>
          <p:nvPr/>
        </p:nvSpPr>
        <p:spPr>
          <a:xfrm>
            <a:off x="4436755" y="1411500"/>
            <a:ext cx="639425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Keep Updated:</a:t>
            </a:r>
          </a:p>
          <a:p>
            <a:r>
              <a:rPr lang="en-US" sz="4000" dirty="0">
                <a:solidFill>
                  <a:srgbClr val="0070C0"/>
                </a:solidFill>
              </a:rPr>
              <a:t>Rtfhsd.org</a:t>
            </a:r>
          </a:p>
          <a:p>
            <a:r>
              <a:rPr lang="en-US" sz="4000" dirty="0">
                <a:solidFill>
                  <a:srgbClr val="0070C0"/>
                </a:solidFill>
              </a:rPr>
              <a:t>Grants.gov</a:t>
            </a:r>
          </a:p>
          <a:p>
            <a:endParaRPr lang="en-US" sz="4000" dirty="0">
              <a:solidFill>
                <a:srgbClr val="0070C0"/>
              </a:solidFill>
            </a:endParaRPr>
          </a:p>
          <a:p>
            <a:r>
              <a:rPr lang="en-US" sz="4000" dirty="0">
                <a:solidFill>
                  <a:srgbClr val="0070C0"/>
                </a:solidFill>
              </a:rPr>
              <a:t>Dropbox set up:</a:t>
            </a:r>
          </a:p>
          <a:p>
            <a:r>
              <a:rPr lang="en-US" sz="40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Kathryn.Durant@rtfhsd.org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44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0F336-7D8A-CCAA-DE50-09234F895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8B80C-6DEA-77A8-30B8-4D4E444EB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2ED8F63F-F58B-92EB-5E3E-AA2D0E1ED858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250D1190-E7AA-622F-2501-C5E2C8D86FAC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BE957406-97F0-A654-3059-99FCA57BA93D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48F81FA8-33DD-315B-724A-2D494A27760E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329D9AC9-8948-165E-FCD1-4053A2963807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5A2EE088-D8D4-F45C-1227-812DA67D1B25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A4D162D0-4E09-14E6-CDF9-3D8CB2658E4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67;p14">
            <a:extLst>
              <a:ext uri="{FF2B5EF4-FFF2-40B4-BE49-F238E27FC236}">
                <a16:creationId xmlns:a16="http://schemas.microsoft.com/office/drawing/2014/main" id="{53CAE7D3-0BEB-3615-2A79-D9057CDEFEF5}"/>
              </a:ext>
            </a:extLst>
          </p:cNvPr>
          <p:cNvSpPr txBox="1"/>
          <p:nvPr/>
        </p:nvSpPr>
        <p:spPr>
          <a:xfrm>
            <a:off x="615960" y="143254"/>
            <a:ext cx="543908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/>
                <a:ea typeface="Montserrat SemiBold"/>
                <a:cs typeface="Montserrat SemiBold"/>
                <a:sym typeface="Montserrat SemiBold"/>
              </a:rPr>
              <a:t>Agenda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6070DA82-D5C6-2D61-BE40-D100C149FC01}"/>
              </a:ext>
            </a:extLst>
          </p:cNvPr>
          <p:cNvSpPr/>
          <p:nvPr/>
        </p:nvSpPr>
        <p:spPr>
          <a:xfrm>
            <a:off x="941225" y="518159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defTabSz="914400"/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Agenda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7B4B5C7-ACF1-04B7-5A0C-F5F5C0D61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050" y="1285634"/>
            <a:ext cx="10309550" cy="4015701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200" b="1" dirty="0">
                <a:solidFill>
                  <a:srgbClr val="006DB8"/>
                </a:solidFill>
              </a:rPr>
              <a:t>NOFO Overview &amp; Timeline</a:t>
            </a:r>
          </a:p>
          <a:p>
            <a:pPr marL="365760" indent="-182880" algn="l">
              <a:buChar char="•"/>
            </a:pPr>
            <a:r>
              <a:rPr sz="1800" dirty="0"/>
              <a:t>Release date, substantive changes, and local application deadlines</a:t>
            </a:r>
          </a:p>
          <a:p>
            <a:pPr marL="0" indent="0">
              <a:buNone/>
            </a:pPr>
            <a:r>
              <a:rPr sz="2200" b="1" dirty="0">
                <a:solidFill>
                  <a:srgbClr val="006DB8"/>
                </a:solidFill>
              </a:rPr>
              <a:t>Six National Goals</a:t>
            </a:r>
          </a:p>
          <a:p>
            <a:pPr marL="365760" indent="-182880" algn="l">
              <a:buChar char="•"/>
            </a:pPr>
            <a:r>
              <a:rPr lang="en-US" dirty="0"/>
              <a:t>New f</a:t>
            </a:r>
            <a:r>
              <a:rPr sz="1800" dirty="0"/>
              <a:t>ederal priorities for homelessness programs</a:t>
            </a:r>
          </a:p>
          <a:p>
            <a:pPr marL="0" indent="0">
              <a:buNone/>
            </a:pPr>
            <a:r>
              <a:rPr sz="2200" b="1" dirty="0">
                <a:solidFill>
                  <a:srgbClr val="006DB8"/>
                </a:solidFill>
              </a:rPr>
              <a:t>Funding Structure</a:t>
            </a:r>
          </a:p>
          <a:p>
            <a:pPr marL="365760" indent="-182880" algn="l">
              <a:buChar char="•"/>
            </a:pPr>
            <a:r>
              <a:rPr sz="1800" dirty="0"/>
              <a:t>CoC funding allocations, tier structure, and permanent housing cap</a:t>
            </a:r>
          </a:p>
          <a:p>
            <a:pPr marL="0" indent="0">
              <a:buNone/>
            </a:pPr>
            <a:r>
              <a:rPr sz="2200" b="1" dirty="0">
                <a:solidFill>
                  <a:srgbClr val="006DB8"/>
                </a:solidFill>
              </a:rPr>
              <a:t>Policy Changes</a:t>
            </a:r>
          </a:p>
          <a:p>
            <a:pPr marL="365760" indent="-182880" algn="l">
              <a:buChar char="•"/>
            </a:pPr>
            <a:r>
              <a:rPr sz="1800" dirty="0"/>
              <a:t>System-level and project-level shifts in requirements</a:t>
            </a:r>
          </a:p>
          <a:p>
            <a:pPr marL="0" indent="0">
              <a:buNone/>
            </a:pPr>
            <a:r>
              <a:rPr sz="2200" b="1" dirty="0">
                <a:solidFill>
                  <a:srgbClr val="006DB8"/>
                </a:solidFill>
              </a:rPr>
              <a:t>Project Requirements</a:t>
            </a:r>
          </a:p>
          <a:p>
            <a:pPr marL="365760" indent="-182880" algn="l">
              <a:buChar char="•"/>
            </a:pPr>
            <a:r>
              <a:rPr sz="1800" dirty="0"/>
              <a:t>Eligible project types, service participation, and local application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2423012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43F4E-7DFE-4C03-8B7B-C8434BE95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7D033D-065B-47B0-B6B3-54F97F1B6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050" y="1285634"/>
            <a:ext cx="10309550" cy="4015701"/>
          </a:xfrm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marL="457200" indent="-457200"/>
            <a:r>
              <a:rPr lang="en-US" sz="2600" dirty="0"/>
              <a:t>On November 13</a:t>
            </a:r>
            <a:r>
              <a:rPr lang="en-US" sz="2600" baseline="30000" dirty="0"/>
              <a:t>th</a:t>
            </a:r>
            <a:r>
              <a:rPr lang="en-US" sz="2600" dirty="0"/>
              <a:t>, the U.S. Department of Housing and Urban Development (HUD) released a Notice of Funding Opportunity (NOFO)for the Continuum of Care (CoC) and Youth Homeless Demonstration Program (YHDP).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/>
            <a:r>
              <a:rPr lang="en-US" sz="2600" dirty="0"/>
              <a:t>The NOFO provides detailed content about the national competition: eligibility, purpose and goals, allowable activities, application content and review, submission to the national competition, and administrative requirements.</a:t>
            </a:r>
          </a:p>
          <a:p>
            <a:pPr marL="457200" indent="-457200"/>
            <a:endParaRPr lang="en-US" sz="2600" dirty="0"/>
          </a:p>
          <a:p>
            <a:pPr marL="457200" indent="-457200"/>
            <a:r>
              <a:rPr lang="en-US" sz="2600" dirty="0"/>
              <a:t>This NOFO has substantive changes from previous competitions. These changes include new funding allocations and project and participant-level requirements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5E3DD617-4964-4B09-B02E-7849D8395EB3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DA9DBD9F-E277-4ABF-AD5D-C517134F2D14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8A247BCF-554A-4244-A800-01A290E79592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3CCC87F3-5363-42DC-A82A-739158118852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EA9D8004-A76F-40E0-A511-6929F6AD486C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A4F7E488-35E7-4BBE-87C6-DC9F92F43E2E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57DF03E8-A6F6-4857-A0D9-72C6EFE3C70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67;p14">
            <a:extLst>
              <a:ext uri="{FF2B5EF4-FFF2-40B4-BE49-F238E27FC236}">
                <a16:creationId xmlns:a16="http://schemas.microsoft.com/office/drawing/2014/main" id="{A271F29C-6AFC-40F2-86A0-DDE4A50E6F3B}"/>
              </a:ext>
            </a:extLst>
          </p:cNvPr>
          <p:cNvSpPr txBox="1"/>
          <p:nvPr/>
        </p:nvSpPr>
        <p:spPr>
          <a:xfrm>
            <a:off x="615960" y="143254"/>
            <a:ext cx="543908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/>
                <a:ea typeface="Montserrat SemiBold"/>
                <a:cs typeface="Montserrat SemiBold"/>
                <a:sym typeface="Montserrat SemiBold"/>
              </a:rPr>
              <a:t>Agenda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51A1BED0-C4E4-482B-A712-B896064DF263}"/>
              </a:ext>
            </a:extLst>
          </p:cNvPr>
          <p:cNvSpPr/>
          <p:nvPr/>
        </p:nvSpPr>
        <p:spPr>
          <a:xfrm>
            <a:off x="941225" y="518159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defTabSz="914400"/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FY25 NOFO Details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358493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212ED-66B0-11F7-48F8-A20A528E5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D3A6B-D8D5-C616-E352-CDAECAD7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DCAC2B-2BCE-F64B-3A36-49FB0CB04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050" y="1477757"/>
            <a:ext cx="10309550" cy="40098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b="1" dirty="0"/>
              <a:t>The NOFO is tied to six explicit goals*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Ending the Crisis of Unsheltered Homelessness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Prioritizing Treatment and Recovery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Advancing Public Safety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Promoting Self-Sufficiency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Improving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Minimizing Trauma</a:t>
            </a:r>
          </a:p>
          <a:p>
            <a:pPr marL="0" indent="0">
              <a:buNone/>
            </a:pPr>
            <a:endParaRPr lang="en-US" sz="2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200" dirty="0"/>
              <a:t>Refer to Appendix B in the </a:t>
            </a:r>
            <a:r>
              <a:rPr lang="en-US" sz="2200" dirty="0">
                <a:solidFill>
                  <a:srgbClr val="0070C0"/>
                </a:solidFill>
                <a:hlinkClick r:id="rId3"/>
              </a:rPr>
              <a:t>HUD NOFO announcement </a:t>
            </a:r>
            <a:endParaRPr lang="en-US" sz="2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200" dirty="0"/>
              <a:t>Link to HUD Published CoC 2025 Overview (2 pages)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  <a:hlinkClick r:id="rId4"/>
              </a:rPr>
              <a:t>HUD Published NOFO Summary</a:t>
            </a: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F1DF676B-BAAD-2C0D-1594-B9BEF5C650A9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AFB9F1F2-B79A-4A7D-14CD-BC874470A792}"/>
                </a:ext>
              </a:extLst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D29FEC4F-6892-6C79-BC4B-0CC394E69DC5}"/>
                </a:ext>
              </a:extLst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E9E54C29-C3B4-D173-3B28-CB2E3A7942AD}"/>
                </a:ext>
              </a:extLst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D27C312E-6D9D-4D6C-6807-5532312ADDE1}"/>
                </a:ext>
              </a:extLst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5BEC39A0-6AA0-E778-E922-65B451E7B467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67E6FDB2-5510-7E70-CC11-53868B0D15AA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67;p14">
            <a:extLst>
              <a:ext uri="{FF2B5EF4-FFF2-40B4-BE49-F238E27FC236}">
                <a16:creationId xmlns:a16="http://schemas.microsoft.com/office/drawing/2014/main" id="{B6962A3B-09B4-B876-E11D-71B1A336BA6E}"/>
              </a:ext>
            </a:extLst>
          </p:cNvPr>
          <p:cNvSpPr txBox="1"/>
          <p:nvPr/>
        </p:nvSpPr>
        <p:spPr>
          <a:xfrm>
            <a:off x="615960" y="143254"/>
            <a:ext cx="543908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/>
                <a:ea typeface="Montserrat SemiBold"/>
                <a:cs typeface="Montserrat SemiBold"/>
                <a:sym typeface="Montserrat SemiBold"/>
              </a:rPr>
              <a:t>Agenda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B47D5753-5BBA-4A47-B471-F03A2A0F32F4}"/>
              </a:ext>
            </a:extLst>
          </p:cNvPr>
          <p:cNvSpPr/>
          <p:nvPr/>
        </p:nvSpPr>
        <p:spPr>
          <a:xfrm>
            <a:off x="943525" y="590635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defTabSz="914400"/>
            <a:r>
              <a:rPr lang="en-US" sz="2000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 </a:t>
            </a:r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NOFO National Goals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483346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C54A9-E19A-1DB5-6BC9-9464B9284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39CB-9DA2-610B-CA00-87414745C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1E433-53E0-EAC3-110E-D2DEF5302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050" y="1285634"/>
            <a:ext cx="10309550" cy="40157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5D42BC11-74F7-E4D2-BF6F-182A8381F95C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5E7CAC16-7725-08FE-A55D-4C6F901B4912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3D828178-385E-4E7F-7A4D-13C1669C6C3C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FC3CC32B-F5D2-6BE6-3490-CC9C0408D881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A6D33810-8694-3583-7D44-237B5166DC17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9FD97476-7DBD-FAA9-DF79-DA0981F4F5FF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D9D27285-04D2-2B3E-9901-1B4C1F3465E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96B6FFE7-040B-A2B2-8643-C97AE3490340}"/>
              </a:ext>
            </a:extLst>
          </p:cNvPr>
          <p:cNvSpPr/>
          <p:nvPr/>
        </p:nvSpPr>
        <p:spPr>
          <a:xfrm>
            <a:off x="943525" y="590635"/>
            <a:ext cx="8398183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defTabSz="914400">
              <a:buNone/>
            </a:pPr>
            <a:r>
              <a:rPr lang="en-US" sz="2000" b="1" dirty="0">
                <a:solidFill>
                  <a:srgbClr val="006DB8"/>
                </a:solidFill>
                <a:latin typeface="Lato"/>
              </a:rPr>
              <a:t>HUD Determined </a:t>
            </a:r>
            <a:r>
              <a:rPr sz="2000" b="1" dirty="0">
                <a:solidFill>
                  <a:srgbClr val="006DB8"/>
                </a:solidFill>
                <a:latin typeface="Lato"/>
              </a:rPr>
              <a:t>Funding Allocations - FY 2025</a:t>
            </a:r>
            <a:r>
              <a:rPr lang="en-US" sz="2000" b="1" dirty="0">
                <a:solidFill>
                  <a:srgbClr val="006DB8"/>
                </a:solidFill>
                <a:latin typeface="Lato"/>
              </a:rPr>
              <a:t> by Component Type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C88ECB9-0822-B97F-FE4F-DE472F51C6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203864"/>
              </p:ext>
            </p:extLst>
          </p:nvPr>
        </p:nvGraphicFramePr>
        <p:xfrm>
          <a:off x="943525" y="1103236"/>
          <a:ext cx="9670075" cy="47018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47605">
                  <a:extLst>
                    <a:ext uri="{9D8B030D-6E8A-4147-A177-3AD203B41FA5}">
                      <a16:colId xmlns:a16="http://schemas.microsoft.com/office/drawing/2014/main" val="3318164432"/>
                    </a:ext>
                  </a:extLst>
                </a:gridCol>
                <a:gridCol w="2306854">
                  <a:extLst>
                    <a:ext uri="{9D8B030D-6E8A-4147-A177-3AD203B41FA5}">
                      <a16:colId xmlns:a16="http://schemas.microsoft.com/office/drawing/2014/main" val="3044709"/>
                    </a:ext>
                  </a:extLst>
                </a:gridCol>
                <a:gridCol w="3915616">
                  <a:extLst>
                    <a:ext uri="{9D8B030D-6E8A-4147-A177-3AD203B41FA5}">
                      <a16:colId xmlns:a16="http://schemas.microsoft.com/office/drawing/2014/main" val="1664374104"/>
                    </a:ext>
                  </a:extLst>
                </a:gridCol>
              </a:tblGrid>
              <a:tr h="504710"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b="1" dirty="0">
                          <a:effectLst/>
                        </a:rPr>
                        <a:t>Category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dirty="0">
                          <a:effectLst/>
                        </a:rPr>
                        <a:t>Amount (estimated based  on PPRN &amp; FPRN) *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dirty="0">
                          <a:effectLst/>
                        </a:rPr>
                        <a:t>Description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550240"/>
                  </a:ext>
                </a:extLst>
              </a:tr>
              <a:tr h="759319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Annual Renewal Demand</a:t>
                      </a:r>
                    </a:p>
                    <a:p>
                      <a:pPr marL="67945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(ARD) aka Final Pro Rata Need (FPPRN)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$42,553,677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298450">
                        <a:lnSpc>
                          <a:spcPct val="100000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Funds needed to support all eligible renewals, expiring</a:t>
                      </a:r>
                      <a:r>
                        <a:rPr lang="en-US" sz="1600" b="0" spc="-14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in calendar </a:t>
                      </a:r>
                      <a:r>
                        <a:rPr lang="en-US" sz="1600" b="0" spc="-25" dirty="0">
                          <a:solidFill>
                            <a:schemeClr val="tx1"/>
                          </a:solidFill>
                          <a:effectLst/>
                        </a:rPr>
                        <a:t>year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2026.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8032688"/>
                  </a:ext>
                </a:extLst>
              </a:tr>
              <a:tr h="859457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spc="-25" dirty="0">
                          <a:solidFill>
                            <a:schemeClr val="tx1"/>
                          </a:solidFill>
                          <a:effectLst/>
                        </a:rPr>
                        <a:t>Youth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Homeless </a:t>
                      </a:r>
                      <a:r>
                        <a:rPr lang="en-US" sz="1600" spc="-65" dirty="0">
                          <a:solidFill>
                            <a:schemeClr val="tx1"/>
                          </a:solidFill>
                          <a:effectLst/>
                        </a:rPr>
                        <a:t>Demonstration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Program Renewal Projects (YHDP)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 algn="ctr">
                        <a:lnSpc>
                          <a:spcPct val="100000"/>
                        </a:lnSpc>
                        <a:buNone/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8580" marR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$4,458,457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190500">
                        <a:lnSpc>
                          <a:spcPct val="100000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Funds reserved for YHDP renewal or replacement projects (included in ARD above)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805290"/>
                  </a:ext>
                </a:extLst>
              </a:tr>
              <a:tr h="859457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Permanent Housing CAP (30% of ARD)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$12,766,103 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No more than 30% of the CoC’s ARD can fund Permanent Housing projects (PSH, RRH, Joint TH–PH-RRH).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694890"/>
                  </a:ext>
                </a:extLst>
              </a:tr>
              <a:tr h="572971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Domestic Violence Bonus Restricted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$3,231,676</a:t>
                      </a:r>
                    </a:p>
                  </a:txBody>
                  <a:tcPr marL="228600" marR="6350" marT="635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Funds reserved for DV Bonus renewal projects. 10% PPRN (down 5%)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4588410"/>
                  </a:ext>
                </a:extLst>
              </a:tr>
              <a:tr h="572971">
                <a:tc>
                  <a:txBody>
                    <a:bodyPr/>
                    <a:lstStyle/>
                    <a:p>
                      <a:pPr marL="67945" marR="0"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CoC Bonus Funds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695" marR="0" algn="ctr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$8,510,735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Maximum funds for CoC Bonus Projects </a:t>
                      </a:r>
                    </a:p>
                    <a:p>
                      <a:pPr marL="68580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(20% FPRN, formula increase of 5%)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3644942"/>
                  </a:ext>
                </a:extLst>
              </a:tr>
              <a:tr h="572971">
                <a:tc>
                  <a:txBody>
                    <a:bodyPr/>
                    <a:lstStyle/>
                    <a:p>
                      <a:pPr marL="67945" marR="0">
                        <a:spcBef>
                          <a:spcPts val="5"/>
                        </a:spcBef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Planning Grant Funds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 algn="ctr">
                        <a:spcBef>
                          <a:spcPts val="5"/>
                        </a:spcBef>
                        <a:buNone/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8580" marR="0" algn="ctr">
                        <a:spcBef>
                          <a:spcPts val="5"/>
                        </a:spcBef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$1,500,000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Funds reserved for </a:t>
                      </a:r>
                      <a:r>
                        <a:rPr lang="en-US" sz="1600" b="0" spc="-55" dirty="0">
                          <a:solidFill>
                            <a:schemeClr val="tx1"/>
                          </a:solidFill>
                          <a:effectLst/>
                        </a:rPr>
                        <a:t>Collaborate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Applicant Planning Grant Application (5% of ARD).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081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473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A4411-58A8-B814-05F5-533E65F16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8400C-9EDD-4AEF-D6B0-5DF560222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F9AEA-15AC-A667-D5BD-DD07CE135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2624" y="1120140"/>
            <a:ext cx="10360975" cy="50615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1600" b="1" dirty="0"/>
              <a:t>FY 2025 NOFO continues CoC allocations based on Annual Renewal Demand (ARD) and Preliminary Pro-Rata Need (PPRN).</a:t>
            </a:r>
          </a:p>
          <a:p>
            <a:pPr marL="0" indent="0">
              <a:buNone/>
            </a:pPr>
            <a:r>
              <a:rPr sz="1600" b="1" dirty="0"/>
              <a:t>Projects are Ranked in 2 Tiers</a:t>
            </a:r>
          </a:p>
          <a:p>
            <a:pPr marL="325120" indent="-162560" algn="l">
              <a:buChar char="•"/>
            </a:pPr>
            <a:r>
              <a:rPr sz="1600" dirty="0"/>
              <a:t>Tier 1 reduced from 90% (2024) to 30% of ARD (2025)</a:t>
            </a:r>
          </a:p>
          <a:p>
            <a:pPr marL="325120" indent="-162560" algn="l">
              <a:buChar char="•"/>
            </a:pPr>
            <a:r>
              <a:rPr sz="1600" dirty="0"/>
              <a:t>HUD selects all Tier 1 projects that pass quality, eligibility thresholds, and risk review</a:t>
            </a:r>
          </a:p>
          <a:p>
            <a:pPr marL="325120" indent="-162560" algn="l">
              <a:buChar char="•"/>
            </a:pPr>
            <a:r>
              <a:rPr sz="1600" dirty="0"/>
              <a:t>Tier 2 projects competitively awarded using 100-point scale based on: (1) CoC Merit Score (up to 50 pts), (2) CoC Project Ranking (up to 40 pts), (3) Service Participation (up to 10 pts)</a:t>
            </a:r>
          </a:p>
          <a:p>
            <a:pPr marL="0" indent="0">
              <a:buNone/>
            </a:pPr>
            <a:r>
              <a:rPr sz="1600" b="1" dirty="0"/>
              <a:t>Permanent Housing Funding Cap</a:t>
            </a:r>
          </a:p>
          <a:p>
            <a:pPr marL="325120" indent="-162560" algn="l">
              <a:buChar char="•"/>
            </a:pPr>
            <a:r>
              <a:rPr sz="1600" dirty="0"/>
              <a:t>Maximum 30% of ARD can fund Permanent Housing (PSH, RRH, Joint TH-RRH)</a:t>
            </a:r>
          </a:p>
          <a:p>
            <a:pPr marL="325120" indent="-162560" algn="l">
              <a:buChar char="•"/>
            </a:pPr>
            <a:r>
              <a:rPr sz="1600" dirty="0"/>
              <a:t>No new PH project proposals will be accepted locally due to this cap</a:t>
            </a:r>
          </a:p>
          <a:p>
            <a:pPr marL="325120" indent="-162560" algn="l">
              <a:buChar char="•"/>
            </a:pPr>
            <a:r>
              <a:rPr sz="1600" dirty="0"/>
              <a:t>San Diego CoC</a:t>
            </a:r>
            <a:r>
              <a:rPr lang="en-US" sz="1600" dirty="0"/>
              <a:t> is</a:t>
            </a:r>
            <a:r>
              <a:rPr sz="1600" dirty="0"/>
              <a:t> prioritizing </a:t>
            </a:r>
            <a:r>
              <a:rPr lang="en-US" sz="1600" dirty="0"/>
              <a:t>the </a:t>
            </a:r>
            <a:r>
              <a:rPr sz="1600" dirty="0"/>
              <a:t>majority of Tier 1 for PSH projects and system-level projects (HMIS &amp; CES)</a:t>
            </a:r>
          </a:p>
          <a:p>
            <a:pPr marL="0" indent="0">
              <a:buNone/>
            </a:pPr>
            <a:r>
              <a:rPr sz="1600" b="1" dirty="0"/>
              <a:t>Special Funding Categories</a:t>
            </a:r>
          </a:p>
          <a:p>
            <a:pPr marL="325120" indent="-162560" algn="l">
              <a:buChar char="•"/>
            </a:pPr>
            <a:r>
              <a:rPr sz="1600" dirty="0"/>
              <a:t>YHDP projects must be competitively ranked (no longer protected)</a:t>
            </a:r>
          </a:p>
          <a:p>
            <a:pPr marL="325120" indent="-162560" algn="l">
              <a:buChar char="•"/>
            </a:pPr>
            <a:r>
              <a:rPr sz="1600" dirty="0"/>
              <a:t>CoC Bonus and DV Bonus projects competitively ranked</a:t>
            </a:r>
          </a:p>
          <a:p>
            <a:pPr marL="325120" indent="-162560" algn="l">
              <a:buChar char="•"/>
            </a:pPr>
            <a:r>
              <a:rPr sz="1600" dirty="0"/>
              <a:t>No protection for first-time renewals</a:t>
            </a:r>
          </a:p>
          <a:p>
            <a:pPr marL="325120" indent="-162560" algn="l">
              <a:buChar char="•"/>
            </a:pPr>
            <a:r>
              <a:rPr sz="1600" dirty="0"/>
              <a:t>YHDP and DV Bonus funds restricted to those program categories</a:t>
            </a:r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8114CE4A-C870-BBEA-03D8-E39A8A911C26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20A993ED-46C3-B26E-F13B-7C6B3AAE3984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52F800CB-7498-3396-D73E-1C984CAE8787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014803E9-3CCA-554C-A0B2-574F4D4C5961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8B3C6ECC-E449-6874-8E4E-F2AD5D1DE959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955E2F45-0DEB-0DA9-29DB-213B426D646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57D7F576-6E69-9863-BF98-EF0D0B78A1D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585E2DDF-AF11-D2D3-EB97-7C5C4E23B684}"/>
              </a:ext>
            </a:extLst>
          </p:cNvPr>
          <p:cNvSpPr/>
          <p:nvPr/>
        </p:nvSpPr>
        <p:spPr>
          <a:xfrm>
            <a:off x="952376" y="518159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defTabSz="914400">
              <a:buNone/>
            </a:pPr>
            <a:r>
              <a:rPr sz="2000" b="1">
                <a:solidFill>
                  <a:srgbClr val="006DB8"/>
                </a:solidFill>
                <a:latin typeface="Lato"/>
              </a:rPr>
              <a:t>Project Ranking &amp; Tier Structure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363860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68638-A766-8C24-522A-E1F7CA9B8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24336-F131-46EC-ABA8-EBD60B914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6E021-3D7E-2181-C0D2-398581B98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050" y="1285634"/>
            <a:ext cx="10309550" cy="40157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505464E4-4F5F-A3B1-DD3B-5110FE91EBEB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5818800B-B851-1955-36DA-3E53F89193AA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2A5A2312-8FB0-D2DF-5885-B707E9CA36A3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59DFF63B-4473-012B-D66B-85D1950A3904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F565E5BC-FCDD-C2CC-BDAD-32C3DFAD7659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A7606ED5-84BC-7529-0654-4766A0F18665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72F773F6-48EA-DF36-F50F-EB6676590A7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67;p14">
            <a:extLst>
              <a:ext uri="{FF2B5EF4-FFF2-40B4-BE49-F238E27FC236}">
                <a16:creationId xmlns:a16="http://schemas.microsoft.com/office/drawing/2014/main" id="{1C802CCF-87C7-005C-C535-69ECFD7C3560}"/>
              </a:ext>
            </a:extLst>
          </p:cNvPr>
          <p:cNvSpPr txBox="1"/>
          <p:nvPr/>
        </p:nvSpPr>
        <p:spPr>
          <a:xfrm>
            <a:off x="615960" y="143254"/>
            <a:ext cx="543908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/>
                <a:ea typeface="Montserrat SemiBold"/>
                <a:cs typeface="Montserrat SemiBold"/>
                <a:sym typeface="Montserrat SemiBold"/>
              </a:rPr>
              <a:t>Agenda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2C5B389B-B546-6EDE-C57E-D7323365273D}"/>
              </a:ext>
            </a:extLst>
          </p:cNvPr>
          <p:cNvSpPr/>
          <p:nvPr/>
        </p:nvSpPr>
        <p:spPr>
          <a:xfrm>
            <a:off x="943525" y="590635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defTabSz="914400"/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HUD</a:t>
            </a:r>
            <a:r>
              <a:rPr lang="en-US" sz="2000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 </a:t>
            </a:r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Funding Levels for the CoC by Tier  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5F51C52-4DD2-B635-EEB4-B74E92CC2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950865"/>
              </p:ext>
            </p:extLst>
          </p:nvPr>
        </p:nvGraphicFramePr>
        <p:xfrm>
          <a:off x="943525" y="1313008"/>
          <a:ext cx="9856020" cy="23805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82787">
                  <a:extLst>
                    <a:ext uri="{9D8B030D-6E8A-4147-A177-3AD203B41FA5}">
                      <a16:colId xmlns:a16="http://schemas.microsoft.com/office/drawing/2014/main" val="3318164432"/>
                    </a:ext>
                  </a:extLst>
                </a:gridCol>
                <a:gridCol w="2129883">
                  <a:extLst>
                    <a:ext uri="{9D8B030D-6E8A-4147-A177-3AD203B41FA5}">
                      <a16:colId xmlns:a16="http://schemas.microsoft.com/office/drawing/2014/main" val="3044709"/>
                    </a:ext>
                  </a:extLst>
                </a:gridCol>
                <a:gridCol w="4443350">
                  <a:extLst>
                    <a:ext uri="{9D8B030D-6E8A-4147-A177-3AD203B41FA5}">
                      <a16:colId xmlns:a16="http://schemas.microsoft.com/office/drawing/2014/main" val="1664374104"/>
                    </a:ext>
                  </a:extLst>
                </a:gridCol>
              </a:tblGrid>
              <a:tr h="443952">
                <a:tc>
                  <a:txBody>
                    <a:bodyPr/>
                    <a:lstStyle/>
                    <a:p>
                      <a:pPr marL="67945" marR="0">
                        <a:lnSpc>
                          <a:spcPts val="1330"/>
                        </a:lnSpc>
                        <a:buNone/>
                      </a:pPr>
                      <a:b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Category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Amount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240"/>
                        </a:lnSpc>
                        <a:buNone/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 marR="0">
                        <a:lnSpc>
                          <a:spcPts val="1240"/>
                        </a:lnSpc>
                        <a:buNone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521673"/>
                  </a:ext>
                </a:extLst>
              </a:tr>
              <a:tr h="710326">
                <a:tc>
                  <a:txBody>
                    <a:bodyPr/>
                    <a:lstStyle/>
                    <a:p>
                      <a:pPr marL="67945" marR="0">
                        <a:lnSpc>
                          <a:spcPts val="1330"/>
                        </a:lnSpc>
                        <a:buNone/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7945" marR="0">
                        <a:lnSpc>
                          <a:spcPts val="1330"/>
                        </a:lnSpc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Tier 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 algn="ctr">
                        <a:lnSpc>
                          <a:spcPts val="1330"/>
                        </a:lnSpc>
                        <a:buNone/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8580" marR="0" algn="ctr">
                        <a:lnSpc>
                          <a:spcPts val="1330"/>
                        </a:lnSpc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$12,766,103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Maximum funds Available in</a:t>
                      </a:r>
                    </a:p>
                    <a:p>
                      <a:pPr marL="68580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Tier 1 (30% of ARD)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334047"/>
                  </a:ext>
                </a:extLst>
              </a:tr>
              <a:tr h="473550">
                <a:tc>
                  <a:txBody>
                    <a:bodyPr/>
                    <a:lstStyle/>
                    <a:p>
                      <a:pPr marL="67945" marR="0">
                        <a:spcBef>
                          <a:spcPts val="5"/>
                        </a:spcBef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Tier 2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$29,787,574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Difference between total ARD and Tier 1 maximum.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2921663"/>
                  </a:ext>
                </a:extLst>
              </a:tr>
              <a:tr h="473550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Annual Renewal Demand</a:t>
                      </a:r>
                    </a:p>
                    <a:p>
                      <a:pPr marL="67945" marR="0">
                        <a:lnSpc>
                          <a:spcPct val="100000"/>
                        </a:lnSpc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(ARD) aka Final Pro Rata Need (FPPRN)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$42,553,677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8580" marR="298450">
                        <a:lnSpc>
                          <a:spcPct val="100000"/>
                        </a:lnSpc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Funds needed to support all eligible renewals, expiring</a:t>
                      </a:r>
                      <a:r>
                        <a:rPr lang="en-US" sz="1600" b="0" spc="-14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in calendar </a:t>
                      </a:r>
                      <a:r>
                        <a:rPr lang="en-US" sz="1600" b="0" spc="-25" dirty="0">
                          <a:solidFill>
                            <a:schemeClr val="tx1"/>
                          </a:solidFill>
                          <a:effectLst/>
                        </a:rPr>
                        <a:t>year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2026.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924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089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B5F93-E5D6-4A73-95AA-BDF4BC903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163757"/>
            <a:ext cx="11360800" cy="4555200"/>
          </a:xfrm>
        </p:spPr>
        <p:txBody>
          <a:bodyPr>
            <a:normAutofit/>
          </a:bodyPr>
          <a:lstStyle/>
          <a:p>
            <a:pPr>
              <a:buSzPct val="100000"/>
            </a:pPr>
            <a:r>
              <a:rPr lang="en-US" sz="2200" dirty="0"/>
              <a:t>No more than an amount equal to 30% of the CoC’s Annual Renewal Demand (ARD) can be used to fund Permanent Housing (permanent supportive housing, rapid re-housing, and joint component) </a:t>
            </a:r>
          </a:p>
          <a:p>
            <a:pPr>
              <a:buSzPct val="100000"/>
            </a:pPr>
            <a:r>
              <a:rPr lang="en-US" sz="2200" dirty="0"/>
              <a:t> Any permanent housing project funding request that exceeds this limit will need to be reallocated to fund an eligible project type (non-PH projects)</a:t>
            </a:r>
          </a:p>
          <a:p>
            <a:pPr>
              <a:buSzPct val="100000"/>
            </a:pPr>
            <a:r>
              <a:rPr lang="en-US" sz="2200" dirty="0"/>
              <a:t>Due to the PH Funding Cap limitation, the CoC will not be accepting any NEW PH project proposals</a:t>
            </a:r>
          </a:p>
          <a:p>
            <a:pPr>
              <a:buSzPct val="100000"/>
            </a:pPr>
            <a:r>
              <a:rPr lang="en-US" sz="2200" dirty="0"/>
              <a:t>Tier 1- San Diego CoC is prioritizing Tier 1 (30% ARD) for PSH projects and system-level projects (HMIS &amp; CES)</a:t>
            </a:r>
          </a:p>
          <a:p>
            <a:pPr>
              <a:buSzPct val="100000"/>
            </a:pPr>
            <a:endParaRPr lang="en-US" sz="2200" dirty="0"/>
          </a:p>
          <a:p>
            <a:pPr>
              <a:buSzPct val="100000"/>
            </a:pPr>
            <a:endParaRPr lang="en-US" dirty="0"/>
          </a:p>
        </p:txBody>
      </p:sp>
      <p:sp>
        <p:nvSpPr>
          <p:cNvPr id="4" name="Google Shape;66;p14">
            <a:extLst>
              <a:ext uri="{FF2B5EF4-FFF2-40B4-BE49-F238E27FC236}">
                <a16:creationId xmlns:a16="http://schemas.microsoft.com/office/drawing/2014/main" id="{AC0DEC35-DC40-4424-B23F-F7583115983B}"/>
              </a:ext>
            </a:extLst>
          </p:cNvPr>
          <p:cNvSpPr/>
          <p:nvPr/>
        </p:nvSpPr>
        <p:spPr>
          <a:xfrm>
            <a:off x="624789" y="518549"/>
            <a:ext cx="640246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defTabSz="914400"/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6DB8"/>
                </a:solidFill>
                <a:effectLst/>
                <a:uLnTx/>
                <a:uFillTx/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Major Change: Cap on Permanent Housing Funds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  <p:grpSp>
        <p:nvGrpSpPr>
          <p:cNvPr id="5" name="Google Shape;131;p27">
            <a:extLst>
              <a:ext uri="{FF2B5EF4-FFF2-40B4-BE49-F238E27FC236}">
                <a16:creationId xmlns:a16="http://schemas.microsoft.com/office/drawing/2014/main" id="{AB7827FA-26F8-42E9-8FB0-61BAEAB39A59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6" name="Google Shape;132;p27">
              <a:extLst>
                <a:ext uri="{FF2B5EF4-FFF2-40B4-BE49-F238E27FC236}">
                  <a16:creationId xmlns:a16="http://schemas.microsoft.com/office/drawing/2014/main" id="{D41462C4-F23A-4511-AF0F-8C64BCD58336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3;p27">
              <a:extLst>
                <a:ext uri="{FF2B5EF4-FFF2-40B4-BE49-F238E27FC236}">
                  <a16:creationId xmlns:a16="http://schemas.microsoft.com/office/drawing/2014/main" id="{D22E4850-5A40-4A1D-BF3E-D7489B132565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4;p27">
              <a:extLst>
                <a:ext uri="{FF2B5EF4-FFF2-40B4-BE49-F238E27FC236}">
                  <a16:creationId xmlns:a16="http://schemas.microsoft.com/office/drawing/2014/main" id="{A9897799-7B3E-49CC-9F3E-FD048CF91AF0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5;p27">
              <a:extLst>
                <a:ext uri="{FF2B5EF4-FFF2-40B4-BE49-F238E27FC236}">
                  <a16:creationId xmlns:a16="http://schemas.microsoft.com/office/drawing/2014/main" id="{8DDCEAC9-D60B-4CC5-9192-4A7362759D80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Google Shape;136;p27">
              <a:extLst>
                <a:ext uri="{FF2B5EF4-FFF2-40B4-BE49-F238E27FC236}">
                  <a16:creationId xmlns:a16="http://schemas.microsoft.com/office/drawing/2014/main" id="{76EB6DB0-5214-4AA3-9C06-460D5E2F0155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1" name="Google Shape;104;p25">
            <a:extLst>
              <a:ext uri="{FF2B5EF4-FFF2-40B4-BE49-F238E27FC236}">
                <a16:creationId xmlns:a16="http://schemas.microsoft.com/office/drawing/2014/main" id="{7FE0C5B4-EF9E-401B-AB5F-70635E9011E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585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212ED-66B0-11F7-48F8-A20A528E5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D3A6B-D8D5-C616-E352-CDAECAD7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00" y="522034"/>
            <a:ext cx="11360800" cy="7636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endParaRPr lang="en-US" dirty="0"/>
          </a:p>
        </p:txBody>
      </p:sp>
      <p:grpSp>
        <p:nvGrpSpPr>
          <p:cNvPr id="4" name="Google Shape;131;p27">
            <a:extLst>
              <a:ext uri="{FF2B5EF4-FFF2-40B4-BE49-F238E27FC236}">
                <a16:creationId xmlns:a16="http://schemas.microsoft.com/office/drawing/2014/main" id="{F1DF676B-BAAD-2C0D-1594-B9BEF5C650A9}"/>
              </a:ext>
            </a:extLst>
          </p:cNvPr>
          <p:cNvGrpSpPr/>
          <p:nvPr/>
        </p:nvGrpSpPr>
        <p:grpSpPr>
          <a:xfrm>
            <a:off x="0" y="6181725"/>
            <a:ext cx="12192000" cy="676275"/>
            <a:chOff x="0" y="4467225"/>
            <a:chExt cx="9144000" cy="676275"/>
          </a:xfrm>
        </p:grpSpPr>
        <p:pic>
          <p:nvPicPr>
            <p:cNvPr id="5" name="Google Shape;132;p27">
              <a:extLst>
                <a:ext uri="{FF2B5EF4-FFF2-40B4-BE49-F238E27FC236}">
                  <a16:creationId xmlns:a16="http://schemas.microsoft.com/office/drawing/2014/main" id="{AFB9F1F2-B79A-4A7D-14CD-BC874470A792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3;p27">
              <a:extLst>
                <a:ext uri="{FF2B5EF4-FFF2-40B4-BE49-F238E27FC236}">
                  <a16:creationId xmlns:a16="http://schemas.microsoft.com/office/drawing/2014/main" id="{D29FEC4F-6892-6C79-BC4B-0CC394E69DC5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210817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4;p27">
              <a:extLst>
                <a:ext uri="{FF2B5EF4-FFF2-40B4-BE49-F238E27FC236}">
                  <a16:creationId xmlns:a16="http://schemas.microsoft.com/office/drawing/2014/main" id="{E9E54C29-C3B4-D173-3B28-CB2E3A7942AD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4216350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135;p27">
              <a:extLst>
                <a:ext uri="{FF2B5EF4-FFF2-40B4-BE49-F238E27FC236}">
                  <a16:creationId xmlns:a16="http://schemas.microsoft.com/office/drawing/2014/main" id="{D27C312E-6D9D-4D6C-6807-5532312ADDE1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0800000">
              <a:off x="6324525" y="4467225"/>
              <a:ext cx="2108175" cy="676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136;p27">
              <a:extLst>
                <a:ext uri="{FF2B5EF4-FFF2-40B4-BE49-F238E27FC236}">
                  <a16:creationId xmlns:a16="http://schemas.microsoft.com/office/drawing/2014/main" id="{5BEC39A0-6AA0-E778-E922-65B451E7B467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 r="68936"/>
            <a:stretch/>
          </p:blipFill>
          <p:spPr>
            <a:xfrm>
              <a:off x="8432700" y="4467225"/>
              <a:ext cx="711300" cy="6762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Google Shape;104;p25">
            <a:extLst>
              <a:ext uri="{FF2B5EF4-FFF2-40B4-BE49-F238E27FC236}">
                <a16:creationId xmlns:a16="http://schemas.microsoft.com/office/drawing/2014/main" id="{67E6FDB2-5510-7E70-CC11-53868B0D15A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9"/>
          <a:stretch/>
        </p:blipFill>
        <p:spPr>
          <a:xfrm>
            <a:off x="10151675" y="494660"/>
            <a:ext cx="1096800" cy="53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67;p14">
            <a:extLst>
              <a:ext uri="{FF2B5EF4-FFF2-40B4-BE49-F238E27FC236}">
                <a16:creationId xmlns:a16="http://schemas.microsoft.com/office/drawing/2014/main" id="{B6962A3B-09B4-B876-E11D-71B1A336BA6E}"/>
              </a:ext>
            </a:extLst>
          </p:cNvPr>
          <p:cNvSpPr txBox="1"/>
          <p:nvPr/>
        </p:nvSpPr>
        <p:spPr>
          <a:xfrm>
            <a:off x="615960" y="143254"/>
            <a:ext cx="5439084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/>
                <a:ea typeface="Montserrat SemiBold"/>
                <a:cs typeface="Montserrat SemiBold"/>
                <a:sym typeface="Montserrat SemiBold"/>
              </a:rPr>
              <a:t>Agenda</a:t>
            </a: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66;p14">
            <a:extLst>
              <a:ext uri="{FF2B5EF4-FFF2-40B4-BE49-F238E27FC236}">
                <a16:creationId xmlns:a16="http://schemas.microsoft.com/office/drawing/2014/main" id="{B47D5753-5BBA-4A47-B471-F03A2A0F32F4}"/>
              </a:ext>
            </a:extLst>
          </p:cNvPr>
          <p:cNvSpPr/>
          <p:nvPr/>
        </p:nvSpPr>
        <p:spPr>
          <a:xfrm>
            <a:off x="615959" y="558511"/>
            <a:ext cx="7632891" cy="444000"/>
          </a:xfrm>
          <a:prstGeom prst="rect">
            <a:avLst/>
          </a:prstGeom>
          <a:solidFill>
            <a:srgbClr val="F8C0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defTabSz="914400"/>
            <a:r>
              <a:rPr lang="en-US" sz="2000" b="1" dirty="0">
                <a:solidFill>
                  <a:srgbClr val="006DB8"/>
                </a:solidFill>
                <a:latin typeface="Lato" panose="020B0604020202020204" charset="0"/>
                <a:ea typeface="Lato"/>
                <a:cs typeface="Lato" panose="020B0604020202020204" charset="0"/>
                <a:sym typeface="Lato"/>
              </a:rPr>
              <a:t>HUD Key FY2025 NOFO Shifts: Project &amp; Participant Level</a:t>
            </a:r>
            <a:endParaRPr kumimoji="0" sz="2000" b="1" i="0" u="none" strike="noStrike" kern="1200" cap="none" spc="0" normalizeH="0" baseline="0" noProof="0" dirty="0">
              <a:ln>
                <a:noFill/>
              </a:ln>
              <a:solidFill>
                <a:srgbClr val="006DB8"/>
              </a:solidFill>
              <a:effectLst/>
              <a:uLnTx/>
              <a:uFillTx/>
              <a:latin typeface="Lato" panose="020B0604020202020204" charset="0"/>
              <a:ea typeface="Lato"/>
              <a:cs typeface="Lato" panose="020B0604020202020204" charset="0"/>
              <a:sym typeface="Lato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C169295-1AE3-4252-9615-DC541A39E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375526"/>
            <a:ext cx="11360800" cy="4555200"/>
          </a:xfrm>
        </p:spPr>
        <p:txBody>
          <a:bodyPr>
            <a:normAutofit/>
          </a:bodyPr>
          <a:lstStyle/>
          <a:p>
            <a:pPr marL="152396" indent="0">
              <a:buNone/>
            </a:pPr>
            <a:r>
              <a:rPr lang="en-US" sz="1800" b="1" dirty="0"/>
              <a:t>Service Participation &amp; Treatment Requirements</a:t>
            </a:r>
            <a:endParaRPr lang="en-US" sz="1800" dirty="0"/>
          </a:p>
          <a:p>
            <a:pPr lvl="1"/>
            <a:r>
              <a:rPr lang="en-US" sz="1800" dirty="0"/>
              <a:t>Required </a:t>
            </a:r>
            <a:r>
              <a:rPr lang="en-US" sz="1800" b="1" dirty="0"/>
              <a:t>service participation agreements</a:t>
            </a:r>
            <a:r>
              <a:rPr lang="en-US" sz="1800" dirty="0"/>
              <a:t> for high-scoring projects.</a:t>
            </a:r>
          </a:p>
          <a:p>
            <a:pPr lvl="1"/>
            <a:r>
              <a:rPr lang="en-US" sz="1800" dirty="0"/>
              <a:t>Shift toward </a:t>
            </a:r>
            <a:r>
              <a:rPr lang="en-US" sz="1800" b="1" dirty="0"/>
              <a:t>transitional housing</a:t>
            </a:r>
            <a:r>
              <a:rPr lang="en-US" sz="1800" dirty="0"/>
              <a:t>, </a:t>
            </a:r>
            <a:r>
              <a:rPr lang="en-US" sz="1800" b="1" dirty="0"/>
              <a:t>treatment</a:t>
            </a:r>
            <a:r>
              <a:rPr lang="en-US" sz="1800" dirty="0"/>
              <a:t>, </a:t>
            </a:r>
            <a:r>
              <a:rPr lang="en-US" sz="1800" b="1" dirty="0"/>
              <a:t>recovery</a:t>
            </a:r>
            <a:r>
              <a:rPr lang="en-US" sz="1800" dirty="0"/>
              <a:t>, and </a:t>
            </a:r>
            <a:r>
              <a:rPr lang="en-US" sz="1800" b="1" dirty="0"/>
              <a:t>customized service plans</a:t>
            </a:r>
            <a:r>
              <a:rPr lang="en-US" sz="1800" dirty="0"/>
              <a:t>.</a:t>
            </a:r>
          </a:p>
          <a:p>
            <a:pPr lvl="1"/>
            <a:r>
              <a:rPr lang="en-US" sz="1800" dirty="0"/>
              <a:t>Greater emphasis on </a:t>
            </a:r>
            <a:r>
              <a:rPr lang="en-US" sz="1800" b="1" dirty="0"/>
              <a:t>employment</a:t>
            </a:r>
            <a:r>
              <a:rPr lang="en-US" sz="1800" dirty="0"/>
              <a:t>, </a:t>
            </a:r>
            <a:r>
              <a:rPr lang="en-US" sz="1800" b="1" dirty="0"/>
              <a:t>increased earned income</a:t>
            </a:r>
            <a:r>
              <a:rPr lang="en-US" sz="1800" dirty="0"/>
              <a:t>, and </a:t>
            </a:r>
            <a:r>
              <a:rPr lang="en-US" sz="1800" b="1" dirty="0"/>
              <a:t>economic mobility</a:t>
            </a:r>
            <a:r>
              <a:rPr lang="en-US" sz="1800" dirty="0"/>
              <a:t>.</a:t>
            </a:r>
          </a:p>
          <a:p>
            <a:pPr lvl="1"/>
            <a:r>
              <a:rPr lang="en-US" sz="1800" dirty="0"/>
              <a:t>Heightened verification requirements (e.g., </a:t>
            </a:r>
            <a:r>
              <a:rPr lang="en-US" sz="1800" b="1" dirty="0"/>
              <a:t>immigration status</a:t>
            </a:r>
            <a:r>
              <a:rPr lang="en-US" sz="1800" dirty="0"/>
              <a:t>).</a:t>
            </a:r>
          </a:p>
          <a:p>
            <a:pPr lvl="1"/>
            <a:r>
              <a:rPr lang="en-US" sz="1800" dirty="0"/>
              <a:t>New project-level </a:t>
            </a:r>
            <a:r>
              <a:rPr lang="en-US" sz="1800" b="1" dirty="0"/>
              <a:t>certifications</a:t>
            </a:r>
            <a:r>
              <a:rPr lang="en-US" sz="1800" dirty="0"/>
              <a:t> and </a:t>
            </a:r>
            <a:r>
              <a:rPr lang="en-US" sz="1800" b="1" dirty="0"/>
              <a:t>participant requirements</a:t>
            </a:r>
            <a:r>
              <a:rPr lang="en-US" sz="1800" dirty="0"/>
              <a:t>.</a:t>
            </a:r>
          </a:p>
          <a:p>
            <a:pPr marL="152396" indent="0">
              <a:buNone/>
            </a:pPr>
            <a:r>
              <a:rPr lang="en-US" sz="1800" b="1" dirty="0"/>
              <a:t>Trauma-Informed &amp; Population-Specific Design</a:t>
            </a:r>
            <a:endParaRPr lang="en-US" sz="1800" dirty="0"/>
          </a:p>
          <a:p>
            <a:pPr lvl="1"/>
            <a:r>
              <a:rPr lang="en-US" sz="1800" dirty="0"/>
              <a:t>Stronger expectations for </a:t>
            </a:r>
            <a:r>
              <a:rPr lang="en-US" sz="1800" b="1" dirty="0"/>
              <a:t>trauma-informed programming</a:t>
            </a:r>
            <a:r>
              <a:rPr lang="en-US" sz="1800" dirty="0"/>
              <a:t>, especially for </a:t>
            </a:r>
            <a:r>
              <a:rPr lang="en-US" sz="1800" b="1" dirty="0"/>
              <a:t>women, youth, and DV survivors</a:t>
            </a:r>
            <a:r>
              <a:rPr lang="en-US" sz="1800" dirty="0"/>
              <a:t>.</a:t>
            </a:r>
          </a:p>
          <a:p>
            <a:pPr marL="152396" indent="0">
              <a:buNone/>
            </a:pPr>
            <a:r>
              <a:rPr lang="en-US" sz="1800" b="1" dirty="0"/>
              <a:t>Compliance &amp; Reviews</a:t>
            </a:r>
            <a:endParaRPr lang="en-US" sz="1800" dirty="0"/>
          </a:p>
          <a:p>
            <a:pPr lvl="1"/>
            <a:r>
              <a:rPr lang="en-US" sz="1800" dirty="0"/>
              <a:t>Increased </a:t>
            </a:r>
            <a:r>
              <a:rPr lang="en-US" sz="1800" b="1" dirty="0"/>
              <a:t>post-award compliance</a:t>
            </a:r>
            <a:r>
              <a:rPr lang="en-US" sz="1800" dirty="0"/>
              <a:t> expectations.</a:t>
            </a:r>
          </a:p>
          <a:p>
            <a:pPr lvl="1"/>
            <a:r>
              <a:rPr lang="en-US" sz="1800" dirty="0"/>
              <a:t>Service participation requirements directly affect </a:t>
            </a:r>
            <a:r>
              <a:rPr lang="en-US" sz="1800" b="1" dirty="0"/>
              <a:t>project ranking</a:t>
            </a:r>
            <a:r>
              <a:rPr lang="en-US" sz="1800" dirty="0"/>
              <a:t> and review results.</a:t>
            </a:r>
          </a:p>
          <a:p>
            <a:pPr marL="1523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371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A9A267AD45EC4EBEEB29DD19466672" ma:contentTypeVersion="4" ma:contentTypeDescription="Create a new document." ma:contentTypeScope="" ma:versionID="4d0df2c4113bff034bbc14b45c19e5cb">
  <xsd:schema xmlns:xsd="http://www.w3.org/2001/XMLSchema" xmlns:xs="http://www.w3.org/2001/XMLSchema" xmlns:p="http://schemas.microsoft.com/office/2006/metadata/properties" xmlns:ns3="7ba04d85-e39c-439c-9b6a-d219e12720be" targetNamespace="http://schemas.microsoft.com/office/2006/metadata/properties" ma:root="true" ma:fieldsID="8996cab905d0342813fd2d74d332cbe5" ns3:_="">
    <xsd:import namespace="7ba04d85-e39c-439c-9b6a-d219e12720b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04d85-e39c-439c-9b6a-d219e12720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6A2499-55FA-4078-9041-8E5A513F8AA7}">
  <ds:schemaRefs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7ba04d85-e39c-439c-9b6a-d219e12720b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CBE00A0-B688-4937-B2C0-27E2E13034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056016-3748-457B-8296-DBF54D183D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a04d85-e39c-439c-9b6a-d219e12720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13253</TotalTime>
  <Words>1838</Words>
  <Application>Microsoft Office PowerPoint</Application>
  <PresentationFormat>Widescreen</PresentationFormat>
  <Paragraphs>269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Calibri</vt:lpstr>
      <vt:lpstr>Calibri Light</vt:lpstr>
      <vt:lpstr>Lato</vt:lpstr>
      <vt:lpstr>Montserrat</vt:lpstr>
      <vt:lpstr>Montserrat Medium</vt:lpstr>
      <vt:lpstr>Montserrat SemiBold</vt:lpstr>
      <vt:lpstr>Symbol</vt:lpstr>
      <vt:lpstr>Times New Roman</vt:lpstr>
      <vt:lpstr>Trebuchet MS</vt:lpstr>
      <vt:lpstr>Simple Light</vt:lpstr>
      <vt:lpstr>Office Theme</vt:lpstr>
      <vt:lpstr>    </vt:lpstr>
      <vt:lpstr> </vt:lpstr>
      <vt:lpstr> </vt:lpstr>
      <vt:lpstr> </vt:lpstr>
      <vt:lpstr> </vt:lpstr>
      <vt:lpstr> </vt:lpstr>
      <vt:lpstr> </vt:lpstr>
      <vt:lpstr>PowerPoint Presentation</vt:lpstr>
      <vt:lpstr> </vt:lpstr>
      <vt:lpstr> </vt:lpstr>
      <vt:lpstr> </vt:lpstr>
      <vt:lpstr>PowerPoint Presentation</vt:lpstr>
      <vt:lpstr> </vt:lpstr>
      <vt:lpstr>PowerPoint Presentation</vt:lpstr>
      <vt:lpstr> </vt:lpstr>
      <vt:lpstr>PowerPoint Presentation</vt:lpstr>
      <vt:lpstr> </vt:lpstr>
      <vt:lpstr>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HMIS 101</dc:title>
  <dc:creator>Sydney Roberts</dc:creator>
  <cp:lastModifiedBy>kathryn.durant</cp:lastModifiedBy>
  <cp:revision>510</cp:revision>
  <cp:lastPrinted>2025-11-21T03:30:21Z</cp:lastPrinted>
  <dcterms:created xsi:type="dcterms:W3CDTF">2015-11-09T22:27:17Z</dcterms:created>
  <dcterms:modified xsi:type="dcterms:W3CDTF">2025-11-21T20:39:21Z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0x010100DBA9A267AD45EC4EBEEB29DD19466672</vt:lpwstr>
  </property>
</Properties>
</file>