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Lst>
  <p:sldSz cy="5143500" cx="9144000"/>
  <p:notesSz cx="6858000" cy="9144000"/>
  <p:embeddedFontLst>
    <p:embeddedFont>
      <p:font typeface="Roboto"/>
      <p:regular r:id="rId46"/>
      <p:bold r:id="rId47"/>
      <p:italic r:id="rId48"/>
      <p:boldItalic r:id="rId49"/>
    </p:embeddedFont>
    <p:embeddedFont>
      <p:font typeface="Libre Franklin"/>
      <p:regular r:id="rId50"/>
      <p:bold r:id="rId51"/>
      <p:italic r:id="rId52"/>
      <p:boldItalic r:id="rId53"/>
    </p:embeddedFont>
    <p:embeddedFont>
      <p:font typeface="Roboto Medium"/>
      <p:regular r:id="rId54"/>
      <p:bold r:id="rId55"/>
      <p:italic r:id="rId56"/>
      <p:boldItalic r:id="rId57"/>
    </p:embeddedFont>
    <p:embeddedFont>
      <p:font typeface="Lato"/>
      <p:regular r:id="rId58"/>
      <p:bold r:id="rId59"/>
      <p:italic r:id="rId60"/>
      <p:boldItalic r:id="rId61"/>
    </p:embeddedFont>
    <p:embeddedFont>
      <p:font typeface="Montserrat"/>
      <p:regular r:id="rId62"/>
      <p:bold r:id="rId63"/>
      <p:italic r:id="rId64"/>
      <p:boldItalic r:id="rId65"/>
    </p:embeddedFont>
    <p:embeddedFont>
      <p:font typeface="Montserrat Medium"/>
      <p:regular r:id="rId66"/>
      <p:bold r:id="rId67"/>
      <p:italic r:id="rId68"/>
      <p:boldItalic r:id="rId69"/>
    </p:embeddedFont>
    <p:embeddedFont>
      <p:font typeface="Libre Franklin Medium"/>
      <p:regular r:id="rId70"/>
      <p:bold r:id="rId71"/>
      <p:italic r:id="rId72"/>
      <p:boldItalic r:id="rId7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85EA256-E737-47AC-853B-76C358B26FD0}">
  <a:tblStyle styleId="{185EA256-E737-47AC-853B-76C358B26FD0}" styleName="Table_0">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0E1E6295-79F6-4BBC-BEBD-C716DA3C237C}"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font" Target="fonts/Roboto-regular.fntdata"/><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Roboto-italic.fntdata"/><Relationship Id="rId47" Type="http://schemas.openxmlformats.org/officeDocument/2006/relationships/font" Target="fonts/Roboto-bold.fntdata"/><Relationship Id="rId49" Type="http://schemas.openxmlformats.org/officeDocument/2006/relationships/font" Target="fonts/Robo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LibreFranklinMedium-boldItalic.fntdata"/><Relationship Id="rId72" Type="http://schemas.openxmlformats.org/officeDocument/2006/relationships/font" Target="fonts/LibreFranklinMedium-italic.fnt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LibreFranklinMedium-bold.fntdata"/><Relationship Id="rId70" Type="http://schemas.openxmlformats.org/officeDocument/2006/relationships/font" Target="fonts/LibreFranklinMedium-regular.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Montserrat-regular.fntdata"/><Relationship Id="rId61" Type="http://schemas.openxmlformats.org/officeDocument/2006/relationships/font" Target="fonts/Lato-boldItalic.fntdata"/><Relationship Id="rId20" Type="http://schemas.openxmlformats.org/officeDocument/2006/relationships/slide" Target="slides/slide14.xml"/><Relationship Id="rId64" Type="http://schemas.openxmlformats.org/officeDocument/2006/relationships/font" Target="fonts/Montserrat-italic.fntdata"/><Relationship Id="rId63" Type="http://schemas.openxmlformats.org/officeDocument/2006/relationships/font" Target="fonts/Montserrat-bold.fntdata"/><Relationship Id="rId22" Type="http://schemas.openxmlformats.org/officeDocument/2006/relationships/slide" Target="slides/slide16.xml"/><Relationship Id="rId66" Type="http://schemas.openxmlformats.org/officeDocument/2006/relationships/font" Target="fonts/MontserratMedium-regular.fntdata"/><Relationship Id="rId21" Type="http://schemas.openxmlformats.org/officeDocument/2006/relationships/slide" Target="slides/slide15.xml"/><Relationship Id="rId65" Type="http://schemas.openxmlformats.org/officeDocument/2006/relationships/font" Target="fonts/Montserrat-boldItalic.fntdata"/><Relationship Id="rId24" Type="http://schemas.openxmlformats.org/officeDocument/2006/relationships/slide" Target="slides/slide18.xml"/><Relationship Id="rId68" Type="http://schemas.openxmlformats.org/officeDocument/2006/relationships/font" Target="fonts/MontserratMedium-italic.fntdata"/><Relationship Id="rId23" Type="http://schemas.openxmlformats.org/officeDocument/2006/relationships/slide" Target="slides/slide17.xml"/><Relationship Id="rId67" Type="http://schemas.openxmlformats.org/officeDocument/2006/relationships/font" Target="fonts/MontserratMedium-bold.fntdata"/><Relationship Id="rId60" Type="http://schemas.openxmlformats.org/officeDocument/2006/relationships/font" Target="fonts/Lato-italic.fntdata"/><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MontserratMedium-bold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LibreFranklin-bold.fntdata"/><Relationship Id="rId50" Type="http://schemas.openxmlformats.org/officeDocument/2006/relationships/font" Target="fonts/LibreFranklin-regular.fntdata"/><Relationship Id="rId53" Type="http://schemas.openxmlformats.org/officeDocument/2006/relationships/font" Target="fonts/LibreFranklin-boldItalic.fntdata"/><Relationship Id="rId52" Type="http://schemas.openxmlformats.org/officeDocument/2006/relationships/font" Target="fonts/LibreFranklin-italic.fntdata"/><Relationship Id="rId11" Type="http://schemas.openxmlformats.org/officeDocument/2006/relationships/slide" Target="slides/slide5.xml"/><Relationship Id="rId55" Type="http://schemas.openxmlformats.org/officeDocument/2006/relationships/font" Target="fonts/RobotoMedium-bold.fntdata"/><Relationship Id="rId10" Type="http://schemas.openxmlformats.org/officeDocument/2006/relationships/slide" Target="slides/slide4.xml"/><Relationship Id="rId54" Type="http://schemas.openxmlformats.org/officeDocument/2006/relationships/font" Target="fonts/RobotoMedium-regular.fntdata"/><Relationship Id="rId13" Type="http://schemas.openxmlformats.org/officeDocument/2006/relationships/slide" Target="slides/slide7.xml"/><Relationship Id="rId57" Type="http://schemas.openxmlformats.org/officeDocument/2006/relationships/font" Target="fonts/RobotoMedium-boldItalic.fntdata"/><Relationship Id="rId12" Type="http://schemas.openxmlformats.org/officeDocument/2006/relationships/slide" Target="slides/slide6.xml"/><Relationship Id="rId56" Type="http://schemas.openxmlformats.org/officeDocument/2006/relationships/font" Target="fonts/RobotoMedium-italic.fntdata"/><Relationship Id="rId15" Type="http://schemas.openxmlformats.org/officeDocument/2006/relationships/slide" Target="slides/slide9.xml"/><Relationship Id="rId59" Type="http://schemas.openxmlformats.org/officeDocument/2006/relationships/font" Target="fonts/Lato-bold.fntdata"/><Relationship Id="rId14" Type="http://schemas.openxmlformats.org/officeDocument/2006/relationships/slide" Target="slides/slide8.xml"/><Relationship Id="rId58" Type="http://schemas.openxmlformats.org/officeDocument/2006/relationships/font" Target="fonts/Lato-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 name="Google Shape;4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Housekeeping</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d06f65419f_4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g3d06f65419f_4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National Average: 46%</a:t>
            </a:r>
            <a:endParaRPr/>
          </a:p>
          <a:p>
            <a:pPr indent="0" lvl="0" marL="0" rtl="0" algn="l">
              <a:lnSpc>
                <a:spcPct val="100000"/>
              </a:lnSpc>
              <a:spcBef>
                <a:spcPts val="0"/>
              </a:spcBef>
              <a:spcAft>
                <a:spcPts val="0"/>
              </a:spcAft>
              <a:buSzPts val="1100"/>
              <a:buNone/>
            </a:pPr>
            <a:r>
              <a:rPr lang="en"/>
              <a:t>SD: Below average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d06f65419f_4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g3d06f65419f_4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National Average: 68%</a:t>
            </a:r>
            <a:endParaRPr/>
          </a:p>
          <a:p>
            <a:pPr indent="0" lvl="0" marL="0" rtl="0" algn="l">
              <a:lnSpc>
                <a:spcPct val="100000"/>
              </a:lnSpc>
              <a:spcBef>
                <a:spcPts val="0"/>
              </a:spcBef>
              <a:spcAft>
                <a:spcPts val="0"/>
              </a:spcAft>
              <a:buSzPts val="1100"/>
              <a:buNone/>
            </a:pPr>
            <a:r>
              <a:rPr lang="en"/>
              <a:t>SD: Below national average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cea38bf37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g3cea38bf37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Include a chart showing amount YTD and clients served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cea38bf37d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g3cea38bf37d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JOINT Yearly Goal: 160</a:t>
            </a:r>
            <a:endParaRPr/>
          </a:p>
          <a:p>
            <a:pPr indent="0" lvl="0" marL="0" rtl="0" algn="l">
              <a:lnSpc>
                <a:spcPct val="100000"/>
              </a:lnSpc>
              <a:spcBef>
                <a:spcPts val="0"/>
              </a:spcBef>
              <a:spcAft>
                <a:spcPts val="0"/>
              </a:spcAft>
              <a:buNone/>
            </a:pPr>
            <a:r>
              <a:rPr lang="en"/>
              <a:t>Actuals YTD: 106</a:t>
            </a:r>
            <a:endParaRPr/>
          </a:p>
          <a:p>
            <a:pPr indent="0" lvl="0" marL="0" rtl="0" algn="l">
              <a:lnSpc>
                <a:spcPct val="100000"/>
              </a:lnSpc>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d06f65419f_4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g3d06f65419f_4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JOINT Yearly Goal: 160</a:t>
            </a:r>
            <a:endParaRPr/>
          </a:p>
          <a:p>
            <a:pPr indent="0" lvl="0" marL="0" rtl="0" algn="l">
              <a:lnSpc>
                <a:spcPct val="100000"/>
              </a:lnSpc>
              <a:spcBef>
                <a:spcPts val="0"/>
              </a:spcBef>
              <a:spcAft>
                <a:spcPts val="0"/>
              </a:spcAft>
              <a:buNone/>
            </a:pPr>
            <a:r>
              <a:rPr lang="en"/>
              <a:t>Actuals YTD: 106</a:t>
            </a:r>
            <a:endParaRPr/>
          </a:p>
          <a:p>
            <a:pPr indent="0" lvl="0" marL="0" rtl="0" algn="l">
              <a:lnSpc>
                <a:spcPct val="100000"/>
              </a:lnSpc>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d06f65419f_4_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g3d06f65419f_4_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JOINT Yearly Goal: 160</a:t>
            </a:r>
            <a:endParaRPr/>
          </a:p>
          <a:p>
            <a:pPr indent="0" lvl="0" marL="0" rtl="0" algn="l">
              <a:lnSpc>
                <a:spcPct val="100000"/>
              </a:lnSpc>
              <a:spcBef>
                <a:spcPts val="0"/>
              </a:spcBef>
              <a:spcAft>
                <a:spcPts val="0"/>
              </a:spcAft>
              <a:buNone/>
            </a:pPr>
            <a:r>
              <a:rPr lang="en"/>
              <a:t>Actuals YTD: 106</a:t>
            </a:r>
            <a:endParaRPr/>
          </a:p>
          <a:p>
            <a:pPr indent="0" lvl="0" marL="0" rtl="0" algn="l">
              <a:lnSpc>
                <a:spcPct val="100000"/>
              </a:lnSpc>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d06f65419f_4_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g3d06f65419f_4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JOINT Yearly Goal: 160</a:t>
            </a:r>
            <a:endParaRPr/>
          </a:p>
          <a:p>
            <a:pPr indent="0" lvl="0" marL="0" rtl="0" algn="l">
              <a:lnSpc>
                <a:spcPct val="100000"/>
              </a:lnSpc>
              <a:spcBef>
                <a:spcPts val="0"/>
              </a:spcBef>
              <a:spcAft>
                <a:spcPts val="0"/>
              </a:spcAft>
              <a:buNone/>
            </a:pPr>
            <a:r>
              <a:rPr lang="en"/>
              <a:t>Actuals YTD: 106</a:t>
            </a:r>
            <a:endParaRPr/>
          </a:p>
          <a:p>
            <a:pPr indent="0" lvl="0" marL="0" rtl="0" algn="l">
              <a:lnSpc>
                <a:spcPct val="100000"/>
              </a:lnSpc>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cea38bf37d_0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 name="Google Shape;290;g3cea38bf37d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POC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800">
                <a:solidFill>
                  <a:srgbClr val="1E3739"/>
                </a:solidFill>
                <a:latin typeface="Libre Franklin"/>
                <a:ea typeface="Libre Franklin"/>
                <a:cs typeface="Libre Franklin"/>
                <a:sym typeface="Libre Franklin"/>
              </a:rPr>
              <a:t>Housekeeping Items: Names in the chat</a:t>
            </a:r>
            <a:endParaRPr sz="1800">
              <a:solidFill>
                <a:srgbClr val="1E3739"/>
              </a:solidFill>
              <a:latin typeface="Libre Franklin"/>
              <a:ea typeface="Libre Franklin"/>
              <a:cs typeface="Libre Franklin"/>
              <a:sym typeface="Libre Franklin"/>
            </a:endParaRPr>
          </a:p>
          <a:p>
            <a:pPr indent="0" lvl="0" marL="0" rtl="0" algn="l">
              <a:lnSpc>
                <a:spcPct val="100000"/>
              </a:lnSpc>
              <a:spcBef>
                <a:spcPts val="0"/>
              </a:spcBef>
              <a:spcAft>
                <a:spcPts val="0"/>
              </a:spcAft>
              <a:buSzPts val="1100"/>
              <a:buNone/>
            </a:pPr>
            <a:r>
              <a:rPr lang="en" sz="1800">
                <a:solidFill>
                  <a:srgbClr val="1E3739"/>
                </a:solidFill>
                <a:latin typeface="Libre Franklin"/>
                <a:ea typeface="Libre Franklin"/>
                <a:cs typeface="Libre Franklin"/>
                <a:sym typeface="Libre Franklin"/>
              </a:rPr>
              <a:t>Q&amp;A at the end, but ask questions in the chat or raise hand. </a:t>
            </a:r>
            <a:endParaRPr sz="1800">
              <a:solidFill>
                <a:srgbClr val="1E3739"/>
              </a:solidFill>
              <a:latin typeface="Libre Franklin"/>
              <a:ea typeface="Libre Franklin"/>
              <a:cs typeface="Libre Franklin"/>
              <a:sym typeface="Libre Franklin"/>
            </a:endParaRPr>
          </a:p>
          <a:p>
            <a:pPr indent="0" lvl="0" marL="0" rtl="0" algn="l">
              <a:lnSpc>
                <a:spcPct val="100000"/>
              </a:lnSpc>
              <a:spcBef>
                <a:spcPts val="0"/>
              </a:spcBef>
              <a:spcAft>
                <a:spcPts val="0"/>
              </a:spcAft>
              <a:buSzPts val="1100"/>
              <a:buNone/>
            </a:pPr>
            <a:r>
              <a:rPr lang="en" sz="1800">
                <a:solidFill>
                  <a:srgbClr val="1E3739"/>
                </a:solidFill>
                <a:latin typeface="Libre Franklin"/>
                <a:ea typeface="Libre Franklin"/>
                <a:cs typeface="Libre Franklin"/>
                <a:sym typeface="Libre Franklin"/>
              </a:rPr>
              <a:t>Reason for the meeting; discussions at the end</a:t>
            </a:r>
            <a:endParaRPr sz="1800">
              <a:solidFill>
                <a:srgbClr val="1E3739"/>
              </a:solidFill>
              <a:latin typeface="Libre Franklin"/>
              <a:ea typeface="Libre Franklin"/>
              <a:cs typeface="Libre Franklin"/>
              <a:sym typeface="Libre Frankli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d06f65419f_4_1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 name="Google Shape;306;g3d06f65419f_4_1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First Review is with HMIS, specifically APR Data</a:t>
            </a:r>
            <a:endParaRPr/>
          </a:p>
          <a:p>
            <a:pPr indent="0" lvl="0" marL="0" rtl="0" algn="l">
              <a:lnSpc>
                <a:spcPct val="100000"/>
              </a:lnSpc>
              <a:spcBef>
                <a:spcPts val="0"/>
              </a:spcBef>
              <a:spcAft>
                <a:spcPts val="0"/>
              </a:spcAft>
              <a:buSzPts val="1100"/>
              <a:buNone/>
            </a:pPr>
            <a:r>
              <a:rPr lang="en"/>
              <a:t>Second Review by G&amp;C Team: Narratives, inconsistencies, etc.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3961d312a01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2" name="Google Shape;322;g3961d312a01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Clr>
                <a:srgbClr val="0070C0"/>
              </a:buClr>
              <a:buSzPts val="1700"/>
              <a:buFont typeface="Calibri"/>
              <a:buChar char="●"/>
            </a:pPr>
            <a:r>
              <a:rPr lang="en" sz="1700">
                <a:solidFill>
                  <a:srgbClr val="0070C0"/>
                </a:solidFill>
                <a:latin typeface="Calibri"/>
                <a:ea typeface="Calibri"/>
                <a:cs typeface="Calibri"/>
                <a:sym typeface="Calibri"/>
              </a:rPr>
              <a:t>Narratives should be specific with examples. </a:t>
            </a:r>
            <a:endParaRPr sz="1700">
              <a:solidFill>
                <a:srgbClr val="0070C0"/>
              </a:solidFill>
              <a:latin typeface="Calibri"/>
              <a:ea typeface="Calibri"/>
              <a:cs typeface="Calibri"/>
              <a:sym typeface="Calibri"/>
            </a:endParaRPr>
          </a:p>
          <a:p>
            <a:pPr indent="-336550" lvl="0" marL="457200" rtl="0" algn="l">
              <a:spcBef>
                <a:spcPts val="0"/>
              </a:spcBef>
              <a:spcAft>
                <a:spcPts val="0"/>
              </a:spcAft>
              <a:buClr>
                <a:srgbClr val="0070C0"/>
              </a:buClr>
              <a:buSzPts val="1700"/>
              <a:buFont typeface="Calibri"/>
              <a:buChar char="●"/>
            </a:pPr>
            <a:r>
              <a:rPr lang="en" sz="1700">
                <a:solidFill>
                  <a:srgbClr val="0070C0"/>
                </a:solidFill>
                <a:latin typeface="Calibri"/>
                <a:ea typeface="Calibri"/>
                <a:cs typeface="Calibri"/>
                <a:sym typeface="Calibri"/>
              </a:rPr>
              <a:t>Qualitative Outcomes should include at least 1 success youth story with their journey to permanent housing. It should include services that were provided and what the youth did to successfully transition to PH. </a:t>
            </a:r>
            <a:endParaRPr sz="1700">
              <a:solidFill>
                <a:srgbClr val="0070C0"/>
              </a:solidFill>
              <a:latin typeface="Calibri"/>
              <a:ea typeface="Calibri"/>
              <a:cs typeface="Calibri"/>
              <a:sym typeface="Calibri"/>
            </a:endParaRPr>
          </a:p>
          <a:p>
            <a:pPr indent="-336550" lvl="0" marL="457200" rtl="0" algn="l">
              <a:spcBef>
                <a:spcPts val="0"/>
              </a:spcBef>
              <a:spcAft>
                <a:spcPts val="0"/>
              </a:spcAft>
              <a:buClr>
                <a:srgbClr val="0070C0"/>
              </a:buClr>
              <a:buSzPts val="1700"/>
              <a:buFont typeface="Calibri"/>
              <a:buChar char="●"/>
            </a:pPr>
            <a:r>
              <a:rPr lang="en" sz="1700">
                <a:solidFill>
                  <a:srgbClr val="0070C0"/>
                </a:solidFill>
                <a:latin typeface="Calibri"/>
                <a:ea typeface="Calibri"/>
                <a:cs typeface="Calibri"/>
                <a:sym typeface="Calibri"/>
              </a:rPr>
              <a:t>Successes should include quantifiable outcomes and accomplishments or lessons learned. It may include how the project improved the CCP, homelessness system, address racial equity, etc. </a:t>
            </a:r>
            <a:endParaRPr sz="1700">
              <a:solidFill>
                <a:srgbClr val="0070C0"/>
              </a:solidFill>
              <a:latin typeface="Calibri"/>
              <a:ea typeface="Calibri"/>
              <a:cs typeface="Calibri"/>
              <a:sym typeface="Calibri"/>
            </a:endParaRPr>
          </a:p>
          <a:p>
            <a:pPr indent="-336550" lvl="0" marL="457200" rtl="0" algn="l">
              <a:spcBef>
                <a:spcPts val="0"/>
              </a:spcBef>
              <a:spcAft>
                <a:spcPts val="0"/>
              </a:spcAft>
              <a:buClr>
                <a:srgbClr val="0070C0"/>
              </a:buClr>
              <a:buSzPts val="1700"/>
              <a:buFont typeface="Calibri"/>
              <a:buChar char="●"/>
            </a:pPr>
            <a:r>
              <a:rPr lang="en" sz="1700">
                <a:solidFill>
                  <a:srgbClr val="0070C0"/>
                </a:solidFill>
                <a:latin typeface="Calibri"/>
                <a:ea typeface="Calibri"/>
                <a:cs typeface="Calibri"/>
                <a:sym typeface="Calibri"/>
              </a:rPr>
              <a:t>Challenges and Barriers should include reasons why SR is behind on spending or outcomes. It may also include potential risks or how RTFH can support the project better. </a:t>
            </a:r>
            <a:endParaRPr sz="1700">
              <a:solidFill>
                <a:srgbClr val="0070C0"/>
              </a:solidFill>
              <a:latin typeface="Calibri"/>
              <a:ea typeface="Calibri"/>
              <a:cs typeface="Calibri"/>
              <a:sym typeface="Calibri"/>
            </a:endParaRPr>
          </a:p>
          <a:p>
            <a:pPr indent="-336550" lvl="0" marL="457200" rtl="0" algn="l">
              <a:spcBef>
                <a:spcPts val="0"/>
              </a:spcBef>
              <a:spcAft>
                <a:spcPts val="0"/>
              </a:spcAft>
              <a:buClr>
                <a:srgbClr val="0070C0"/>
              </a:buClr>
              <a:buSzPts val="1700"/>
              <a:buFont typeface="Calibri"/>
              <a:buChar char="●"/>
            </a:pPr>
            <a:r>
              <a:rPr lang="en" sz="1700">
                <a:solidFill>
                  <a:srgbClr val="0070C0"/>
                </a:solidFill>
                <a:latin typeface="Calibri"/>
                <a:ea typeface="Calibri"/>
                <a:cs typeface="Calibri"/>
                <a:sym typeface="Calibri"/>
              </a:rPr>
              <a:t>Additional Comments should include any HMIS data discrepancies that are confirmed or any other information that you would like to provide. This can include technical assistance requests.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cea38bf37d_0_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9" name="Google Shape;329;g3cea38bf37d_0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8" name="Google Shape;33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d05a8a17b5_0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0" name="Google Shape;350;g3d05a8a17b5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2" name="Google Shape;36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3" name="Google Shape;37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3d05a8a17b5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4" name="Google Shape;384;g3d05a8a17b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3d05a8a17b5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6" name="Google Shape;396;g3d05a8a17b5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3d05a8a17b5_0_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8" name="Google Shape;408;g3d05a8a17b5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Include a chart showing amount YTD and clients served</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0" name="Google Shape;420;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Include a chart showing amount YTD and clients served</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0" name="Google Shape;430;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HMIS slide</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2" name="Google Shape;442;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HMIS slide</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3b9b850195c_4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4" name="Google Shape;454;g3b9b850195c_4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HMIS slide</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3d06f65419f_4_1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6" name="Google Shape;466;g3d06f65419f_4_1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Include a chart showing amount YTD and clients served</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3d06f65419f_4_1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6" name="Google Shape;476;g3d06f65419f_4_1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Purpose of This Survey</a:t>
            </a:r>
            <a:endParaRPr/>
          </a:p>
          <a:p>
            <a:pPr indent="0" lvl="0" marL="0" rtl="0" algn="l">
              <a:spcBef>
                <a:spcPts val="0"/>
              </a:spcBef>
              <a:spcAft>
                <a:spcPts val="0"/>
              </a:spcAft>
              <a:buClr>
                <a:schemeClr val="dk1"/>
              </a:buClr>
              <a:buSzPts val="1100"/>
              <a:buFont typeface="Arial"/>
              <a:buNone/>
            </a:pPr>
            <a:r>
              <a:rPr lang="en"/>
              <a:t>This survey helps the RTFH understand your agency’s current grants management capacity, staffing, systems, and compliance familiarity. Your honest responses will directly shape the technical assistance, training, and centralized support we design for the region. There are no right or wrong answers.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 Estimated to take 15-20 minutes to complete</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9" name="Google Shape;489;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Request that they submit their email addresses if they didn’t receive the invite for the office hours. (include this)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3d06f65419f_4_1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3" name="Google Shape;503;g3d06f65419f_4_1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Include a chart showing amount YTD and clients served</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3" name="Google Shape;513;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Put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3961d312a0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1" name="Google Shape;531;g3961d312a0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Put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d065df35b9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d065df35b9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Include a chart showing amount YTD and clients served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b9b850195c_22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g3b9b850195c_22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National Average for RRH PH%: 78%</a:t>
            </a:r>
            <a:endParaRPr/>
          </a:p>
          <a:p>
            <a:pPr indent="0" lvl="0" marL="0" rtl="0" algn="l">
              <a:lnSpc>
                <a:spcPct val="100000"/>
              </a:lnSpc>
              <a:spcBef>
                <a:spcPts val="0"/>
              </a:spcBef>
              <a:spcAft>
                <a:spcPts val="0"/>
              </a:spcAft>
              <a:buSzPts val="1100"/>
              <a:buNone/>
            </a:pPr>
            <a:r>
              <a:rPr lang="en"/>
              <a:t>SD is Above Average</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d06f65419f_4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g3d06f65419f_4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National Average:</a:t>
            </a:r>
            <a:endParaRPr/>
          </a:p>
          <a:p>
            <a:pPr indent="-298450" lvl="0" marL="457200" rtl="0" algn="l">
              <a:lnSpc>
                <a:spcPct val="100000"/>
              </a:lnSpc>
              <a:spcBef>
                <a:spcPts val="0"/>
              </a:spcBef>
              <a:spcAft>
                <a:spcPts val="0"/>
              </a:spcAft>
              <a:buSzPts val="1100"/>
              <a:buChar char="●"/>
            </a:pPr>
            <a:r>
              <a:rPr lang="en"/>
              <a:t>JOINT TH: 73%</a:t>
            </a:r>
            <a:endParaRPr/>
          </a:p>
          <a:p>
            <a:pPr indent="-298450" lvl="0" marL="457200" rtl="0" algn="l">
              <a:lnSpc>
                <a:spcPct val="100000"/>
              </a:lnSpc>
              <a:spcBef>
                <a:spcPts val="0"/>
              </a:spcBef>
              <a:spcAft>
                <a:spcPts val="0"/>
              </a:spcAft>
              <a:buSzPts val="1100"/>
              <a:buChar char="●"/>
            </a:pPr>
            <a:r>
              <a:rPr lang="en"/>
              <a:t>JOINT RRH: 72%</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SD:</a:t>
            </a:r>
            <a:endParaRPr/>
          </a:p>
          <a:p>
            <a:pPr indent="-298450" lvl="0" marL="457200" rtl="0" algn="l">
              <a:lnSpc>
                <a:spcPct val="100000"/>
              </a:lnSpc>
              <a:spcBef>
                <a:spcPts val="0"/>
              </a:spcBef>
              <a:spcAft>
                <a:spcPts val="0"/>
              </a:spcAft>
              <a:buSzPts val="1100"/>
              <a:buChar char="●"/>
            </a:pPr>
            <a:r>
              <a:rPr lang="en"/>
              <a:t>JOINT TH: 80%</a:t>
            </a:r>
            <a:endParaRPr/>
          </a:p>
          <a:p>
            <a:pPr indent="-298450" lvl="0" marL="457200" rtl="0" algn="l">
              <a:lnSpc>
                <a:spcPct val="100000"/>
              </a:lnSpc>
              <a:spcBef>
                <a:spcPts val="0"/>
              </a:spcBef>
              <a:spcAft>
                <a:spcPts val="0"/>
              </a:spcAft>
              <a:buSzPts val="1100"/>
              <a:buChar char="●"/>
            </a:pPr>
            <a:r>
              <a:rPr lang="en"/>
              <a:t>JOINT RRH: 69%</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 name="Shape 45"/>
        <p:cNvGrpSpPr/>
        <p:nvPr/>
      </p:nvGrpSpPr>
      <p:grpSpPr>
        <a:xfrm>
          <a:off x="0" y="0"/>
          <a:ext cx="0" cy="0"/>
          <a:chOff x="0" y="0"/>
          <a:chExt cx="0" cy="0"/>
        </a:xfrm>
      </p:grpSpPr>
      <p:sp>
        <p:nvSpPr>
          <p:cNvPr id="46" name="Google Shape;46;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 name="Google Shape;19;p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0" name="Google Shape;20;p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1" name="Google Shape;21;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5" name="Shape 25"/>
        <p:cNvGrpSpPr/>
        <p:nvPr/>
      </p:nvGrpSpPr>
      <p:grpSpPr>
        <a:xfrm>
          <a:off x="0" y="0"/>
          <a:ext cx="0" cy="0"/>
          <a:chOff x="0" y="0"/>
          <a:chExt cx="0" cy="0"/>
        </a:xfrm>
      </p:grpSpPr>
      <p:sp>
        <p:nvSpPr>
          <p:cNvPr id="26" name="Google Shape;26;p6"/>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7" name="Google Shape;27;p6"/>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8" name="Google Shape;28;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9" name="Shape 29"/>
        <p:cNvGrpSpPr/>
        <p:nvPr/>
      </p:nvGrpSpPr>
      <p:grpSpPr>
        <a:xfrm>
          <a:off x="0" y="0"/>
          <a:ext cx="0" cy="0"/>
          <a:chOff x="0" y="0"/>
          <a:chExt cx="0" cy="0"/>
        </a:xfrm>
      </p:grpSpPr>
      <p:sp>
        <p:nvSpPr>
          <p:cNvPr id="30" name="Google Shape;30;p7"/>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1" name="Google Shape;31;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2" name="Shape 32"/>
        <p:cNvGrpSpPr/>
        <p:nvPr/>
      </p:nvGrpSpPr>
      <p:grpSpPr>
        <a:xfrm>
          <a:off x="0" y="0"/>
          <a:ext cx="0" cy="0"/>
          <a:chOff x="0" y="0"/>
          <a:chExt cx="0" cy="0"/>
        </a:xfrm>
      </p:grpSpPr>
      <p:sp>
        <p:nvSpPr>
          <p:cNvPr id="33" name="Google Shape;33;p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8"/>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5" name="Google Shape;35;p8"/>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6" name="Google Shape;36;p8"/>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7" name="Google Shape;37;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8" name="Shape 38"/>
        <p:cNvGrpSpPr/>
        <p:nvPr/>
      </p:nvGrpSpPr>
      <p:grpSpPr>
        <a:xfrm>
          <a:off x="0" y="0"/>
          <a:ext cx="0" cy="0"/>
          <a:chOff x="0" y="0"/>
          <a:chExt cx="0" cy="0"/>
        </a:xfrm>
      </p:grpSpPr>
      <p:sp>
        <p:nvSpPr>
          <p:cNvPr id="39" name="Google Shape;39;p9"/>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0" name="Google Shape;4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1" name="Shape 41"/>
        <p:cNvGrpSpPr/>
        <p:nvPr/>
      </p:nvGrpSpPr>
      <p:grpSpPr>
        <a:xfrm>
          <a:off x="0" y="0"/>
          <a:ext cx="0" cy="0"/>
          <a:chOff x="0" y="0"/>
          <a:chExt cx="0" cy="0"/>
        </a:xfrm>
      </p:grpSpPr>
      <p:sp>
        <p:nvSpPr>
          <p:cNvPr id="42" name="Google Shape;42;p10"/>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3" name="Google Shape;43;p10"/>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4" name="Google Shape;44;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6.png"/><Relationship Id="rId6" Type="http://schemas.openxmlformats.org/officeDocument/2006/relationships/image" Target="../media/image24.png"/><Relationship Id="rId7"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10.png"/><Relationship Id="rId6"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20.png"/><Relationship Id="rId5" Type="http://schemas.openxmlformats.org/officeDocument/2006/relationships/image" Target="../media/image19.png"/><Relationship Id="rId6"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30.png"/><Relationship Id="rId5" Type="http://schemas.openxmlformats.org/officeDocument/2006/relationships/image" Target="../media/image25.png"/><Relationship Id="rId6"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7.png"/><Relationship Id="rId4" Type="http://schemas.openxmlformats.org/officeDocument/2006/relationships/image" Target="../media/image1.png"/><Relationship Id="rId5"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6.png"/><Relationship Id="rId4" Type="http://schemas.openxmlformats.org/officeDocument/2006/relationships/image" Target="../media/image1.png"/><Relationship Id="rId5"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hyperlink" Target="mailto:Support@rtfhsd.org" TargetMode="External"/><Relationship Id="rId4" Type="http://schemas.openxmlformats.org/officeDocument/2006/relationships/hyperlink" Target="mailto:support@rtfhsd.org" TargetMode="External"/><Relationship Id="rId5" Type="http://schemas.openxmlformats.org/officeDocument/2006/relationships/image" Target="../media/image2.png"/><Relationship Id="rId6"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4.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png"/><Relationship Id="rId4" Type="http://schemas.openxmlformats.org/officeDocument/2006/relationships/image" Target="../media/image32.png"/><Relationship Id="rId5"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png"/><Relationship Id="rId4" Type="http://schemas.openxmlformats.org/officeDocument/2006/relationships/image" Target="../media/image32.png"/><Relationship Id="rId5"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png"/><Relationship Id="rId4" Type="http://schemas.openxmlformats.org/officeDocument/2006/relationships/image" Target="../media/image32.png"/><Relationship Id="rId5"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4.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png"/><Relationship Id="rId4" Type="http://schemas.openxmlformats.org/officeDocument/2006/relationships/image" Target="../media/image32.png"/><Relationship Id="rId5" Type="http://schemas.openxmlformats.org/officeDocument/2006/relationships/image" Target="../media/image1.png"/><Relationship Id="rId6"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2.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3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4.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2.png"/><Relationship Id="rId4" Type="http://schemas.openxmlformats.org/officeDocument/2006/relationships/image" Target="../media/image2.png"/><Relationship Id="rId5"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2.png"/><Relationship Id="rId4" Type="http://schemas.openxmlformats.org/officeDocument/2006/relationships/image" Target="../media/image2.png"/><Relationship Id="rId10" Type="http://schemas.openxmlformats.org/officeDocument/2006/relationships/hyperlink" Target="https://www.rtfhsd.org/funding/grants-recipients/" TargetMode="External"/><Relationship Id="rId9" Type="http://schemas.openxmlformats.org/officeDocument/2006/relationships/hyperlink" Target="https://www.rtfhsd.org/wp-content/uploads/2024/11/San-Diego-CoC-Community-Standards-Updated-June-2021.pdf" TargetMode="External"/><Relationship Id="rId5" Type="http://schemas.openxmlformats.org/officeDocument/2006/relationships/image" Target="../media/image1.png"/><Relationship Id="rId6" Type="http://schemas.openxmlformats.org/officeDocument/2006/relationships/hyperlink" Target="mailto:support@rtfhsd.org" TargetMode="External"/><Relationship Id="rId7" Type="http://schemas.openxmlformats.org/officeDocument/2006/relationships/hyperlink" Target="mailto:grants@rtfhsd.org" TargetMode="External"/><Relationship Id="rId8" Type="http://schemas.openxmlformats.org/officeDocument/2006/relationships/hyperlink" Target="mailto:cocsandiego@rtfhsd.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8.png"/><Relationship Id="rId6" Type="http://schemas.openxmlformats.org/officeDocument/2006/relationships/image" Target="../media/image14.png"/><Relationship Id="rId7"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6.png"/><Relationship Id="rId6" Type="http://schemas.openxmlformats.org/officeDocument/2006/relationships/image" Target="../media/image15.png"/><Relationship Id="rId7"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2"/>
          <p:cNvSpPr txBox="1"/>
          <p:nvPr/>
        </p:nvSpPr>
        <p:spPr>
          <a:xfrm>
            <a:off x="2048675" y="1868751"/>
            <a:ext cx="6421800" cy="2109900"/>
          </a:xfrm>
          <a:prstGeom prst="rect">
            <a:avLst/>
          </a:prstGeom>
          <a:noFill/>
          <a:ln>
            <a:noFill/>
          </a:ln>
        </p:spPr>
        <p:txBody>
          <a:bodyPr anchorCtr="0" anchor="t" bIns="91425" lIns="91425" spcFirstLastPara="1" rIns="91425" wrap="square" tIns="91425">
            <a:normAutofit fontScale="25000" lnSpcReduction="20000"/>
          </a:bodyPr>
          <a:lstStyle/>
          <a:p>
            <a:pPr indent="0" lvl="0" marL="0" marR="0" rtl="0" algn="ctr">
              <a:lnSpc>
                <a:spcPct val="115000"/>
              </a:lnSpc>
              <a:spcBef>
                <a:spcPts val="0"/>
              </a:spcBef>
              <a:spcAft>
                <a:spcPts val="0"/>
              </a:spcAft>
              <a:buClr>
                <a:schemeClr val="dk1"/>
              </a:buClr>
              <a:buSzPts val="325"/>
              <a:buFont typeface="Arial"/>
              <a:buNone/>
            </a:pPr>
            <a:r>
              <a:rPr b="1" i="0" lang="en" sz="10400" u="none" cap="none" strike="noStrike">
                <a:solidFill>
                  <a:srgbClr val="006DB8"/>
                </a:solidFill>
                <a:latin typeface="Roboto"/>
                <a:ea typeface="Roboto"/>
                <a:cs typeface="Roboto"/>
                <a:sym typeface="Roboto"/>
              </a:rPr>
              <a:t>COC Y</a:t>
            </a:r>
            <a:r>
              <a:rPr b="1" lang="en" sz="10400">
                <a:solidFill>
                  <a:srgbClr val="006DB8"/>
                </a:solidFill>
                <a:latin typeface="Roboto"/>
                <a:ea typeface="Roboto"/>
                <a:cs typeface="Roboto"/>
                <a:sym typeface="Roboto"/>
              </a:rPr>
              <a:t> </a:t>
            </a:r>
            <a:r>
              <a:rPr b="1" i="0" lang="en" sz="10400" u="none" cap="none" strike="noStrike">
                <a:solidFill>
                  <a:srgbClr val="006DB8"/>
                </a:solidFill>
                <a:latin typeface="Roboto"/>
                <a:ea typeface="Roboto"/>
                <a:cs typeface="Roboto"/>
                <a:sym typeface="Roboto"/>
              </a:rPr>
              <a:t>FY 24 </a:t>
            </a:r>
            <a:endParaRPr b="1" i="0" sz="10400" u="none" cap="none" strike="noStrike">
              <a:solidFill>
                <a:srgbClr val="006DB8"/>
              </a:solidFill>
              <a:latin typeface="Roboto"/>
              <a:ea typeface="Roboto"/>
              <a:cs typeface="Roboto"/>
              <a:sym typeface="Roboto"/>
            </a:endParaRPr>
          </a:p>
          <a:p>
            <a:pPr indent="0" lvl="0" marL="0" marR="0" rtl="0" algn="ctr">
              <a:lnSpc>
                <a:spcPct val="115000"/>
              </a:lnSpc>
              <a:spcBef>
                <a:spcPts val="0"/>
              </a:spcBef>
              <a:spcAft>
                <a:spcPts val="0"/>
              </a:spcAft>
              <a:buClr>
                <a:schemeClr val="dk1"/>
              </a:buClr>
              <a:buSzPts val="325"/>
              <a:buFont typeface="Arial"/>
              <a:buNone/>
            </a:pPr>
            <a:r>
              <a:rPr b="1" lang="en" sz="10400">
                <a:solidFill>
                  <a:srgbClr val="006DB8"/>
                </a:solidFill>
                <a:latin typeface="Roboto"/>
                <a:ea typeface="Roboto"/>
                <a:cs typeface="Roboto"/>
                <a:sym typeface="Roboto"/>
              </a:rPr>
              <a:t>Office Hours</a:t>
            </a:r>
            <a:endParaRPr b="1" i="0" sz="10400" u="none" cap="none" strike="noStrike">
              <a:solidFill>
                <a:srgbClr val="006DB8"/>
              </a:solidFill>
              <a:latin typeface="Roboto"/>
              <a:ea typeface="Roboto"/>
              <a:cs typeface="Roboto"/>
              <a:sym typeface="Roboto"/>
            </a:endParaRPr>
          </a:p>
          <a:p>
            <a:pPr indent="0" lvl="0" marL="0" marR="0" rtl="0" algn="ctr">
              <a:lnSpc>
                <a:spcPct val="115000"/>
              </a:lnSpc>
              <a:spcBef>
                <a:spcPts val="0"/>
              </a:spcBef>
              <a:spcAft>
                <a:spcPts val="0"/>
              </a:spcAft>
              <a:buClr>
                <a:schemeClr val="dk1"/>
              </a:buClr>
              <a:buSzPts val="325"/>
              <a:buFont typeface="Arial"/>
              <a:buNone/>
            </a:pPr>
            <a:r>
              <a:rPr b="1" lang="en" sz="9600">
                <a:solidFill>
                  <a:srgbClr val="006DB8"/>
                </a:solidFill>
                <a:latin typeface="Roboto"/>
                <a:ea typeface="Roboto"/>
                <a:cs typeface="Roboto"/>
                <a:sym typeface="Roboto"/>
              </a:rPr>
              <a:t>March 18</a:t>
            </a:r>
            <a:r>
              <a:rPr b="1" i="0" lang="en" sz="9600" u="none" cap="none" strike="noStrike">
                <a:solidFill>
                  <a:srgbClr val="006DB8"/>
                </a:solidFill>
                <a:latin typeface="Roboto"/>
                <a:ea typeface="Roboto"/>
                <a:cs typeface="Roboto"/>
                <a:sym typeface="Roboto"/>
              </a:rPr>
              <a:t>, 2026 </a:t>
            </a:r>
            <a:endParaRPr b="1" i="0" sz="9600" u="none" cap="none" strike="noStrike">
              <a:solidFill>
                <a:srgbClr val="006DB8"/>
              </a:solidFill>
              <a:latin typeface="Roboto"/>
              <a:ea typeface="Roboto"/>
              <a:cs typeface="Roboto"/>
              <a:sym typeface="Roboto"/>
            </a:endParaRPr>
          </a:p>
          <a:p>
            <a:pPr indent="0" lvl="0" marL="0" marR="0" rtl="0" algn="ctr">
              <a:lnSpc>
                <a:spcPct val="115000"/>
              </a:lnSpc>
              <a:spcBef>
                <a:spcPts val="0"/>
              </a:spcBef>
              <a:spcAft>
                <a:spcPts val="0"/>
              </a:spcAft>
              <a:buClr>
                <a:schemeClr val="dk1"/>
              </a:buClr>
              <a:buSzPts val="325"/>
              <a:buFont typeface="Arial"/>
              <a:buNone/>
            </a:pPr>
            <a:r>
              <a:rPr b="1" i="0" lang="en" sz="6400" u="none" cap="none" strike="noStrike">
                <a:solidFill>
                  <a:srgbClr val="006DB8"/>
                </a:solidFill>
                <a:latin typeface="Roboto"/>
                <a:ea typeface="Roboto"/>
                <a:cs typeface="Roboto"/>
                <a:sym typeface="Roboto"/>
              </a:rPr>
              <a:t>9:00 AM - 10:30 AM</a:t>
            </a:r>
            <a:endParaRPr b="1" i="0" sz="6400" u="none" cap="none" strike="noStrike">
              <a:solidFill>
                <a:srgbClr val="006DB8"/>
              </a:solidFill>
              <a:latin typeface="Roboto"/>
              <a:ea typeface="Roboto"/>
              <a:cs typeface="Roboto"/>
              <a:sym typeface="Roboto"/>
            </a:endParaRPr>
          </a:p>
          <a:p>
            <a:pPr indent="0" lvl="0" marL="0" marR="0" rtl="0" algn="l">
              <a:lnSpc>
                <a:spcPct val="115000"/>
              </a:lnSpc>
              <a:spcBef>
                <a:spcPts val="1600"/>
              </a:spcBef>
              <a:spcAft>
                <a:spcPts val="0"/>
              </a:spcAft>
              <a:buClr>
                <a:schemeClr val="dk1"/>
              </a:buClr>
              <a:buSzPct val="46869"/>
              <a:buFont typeface="Arial"/>
              <a:buNone/>
            </a:pPr>
            <a:r>
              <a:t/>
            </a:r>
            <a:endParaRPr b="0" i="0" sz="2773" u="none" cap="none" strike="noStrike">
              <a:solidFill>
                <a:srgbClr val="006DB8"/>
              </a:solidFill>
              <a:latin typeface="Lato"/>
              <a:ea typeface="Lato"/>
              <a:cs typeface="Lato"/>
              <a:sym typeface="Lato"/>
            </a:endParaRPr>
          </a:p>
          <a:p>
            <a:pPr indent="0" lvl="0" marL="0" marR="0" rtl="0" algn="l">
              <a:lnSpc>
                <a:spcPct val="100000"/>
              </a:lnSpc>
              <a:spcBef>
                <a:spcPts val="1600"/>
              </a:spcBef>
              <a:spcAft>
                <a:spcPts val="0"/>
              </a:spcAft>
              <a:buClr>
                <a:srgbClr val="000000"/>
              </a:buClr>
              <a:buSzPct val="100000"/>
              <a:buFont typeface="Arial"/>
              <a:buNone/>
            </a:pPr>
            <a:r>
              <a:t/>
            </a:r>
            <a:endParaRPr b="0" i="0" sz="4000" u="none" cap="none" strike="noStrike">
              <a:solidFill>
                <a:srgbClr val="006DB8"/>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ct val="100000"/>
              <a:buFont typeface="Arial"/>
              <a:buNone/>
            </a:pPr>
            <a:r>
              <a:t/>
            </a:r>
            <a:endParaRPr b="0" i="0" sz="4000" u="none" cap="none" strike="noStrike">
              <a:solidFill>
                <a:srgbClr val="006DB8"/>
              </a:solidFill>
              <a:latin typeface="Montserrat Medium"/>
              <a:ea typeface="Montserrat Medium"/>
              <a:cs typeface="Montserrat Medium"/>
              <a:sym typeface="Montserrat Medium"/>
            </a:endParaRPr>
          </a:p>
        </p:txBody>
      </p:sp>
      <p:pic>
        <p:nvPicPr>
          <p:cNvPr id="52" name="Google Shape;52;p12"/>
          <p:cNvPicPr preferRelativeResize="0"/>
          <p:nvPr/>
        </p:nvPicPr>
        <p:blipFill rotWithShape="1">
          <a:blip r:embed="rId3">
            <a:alphaModFix/>
          </a:blip>
          <a:srcRect b="0" l="0" r="33823" t="0"/>
          <a:stretch/>
        </p:blipFill>
        <p:spPr>
          <a:xfrm>
            <a:off x="0" y="0"/>
            <a:ext cx="1703450" cy="5143500"/>
          </a:xfrm>
          <a:prstGeom prst="rect">
            <a:avLst/>
          </a:prstGeom>
          <a:noFill/>
          <a:ln>
            <a:noFill/>
          </a:ln>
        </p:spPr>
      </p:pic>
      <p:sp>
        <p:nvSpPr>
          <p:cNvPr id="53" name="Google Shape;53;p12"/>
          <p:cNvSpPr/>
          <p:nvPr/>
        </p:nvSpPr>
        <p:spPr>
          <a:xfrm rot="10800000">
            <a:off x="8413800" y="25"/>
            <a:ext cx="756600" cy="822600"/>
          </a:xfrm>
          <a:prstGeom prst="rtTriangle">
            <a:avLst/>
          </a:prstGeom>
          <a:solidFill>
            <a:srgbClr val="F8C02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pic>
        <p:nvPicPr>
          <p:cNvPr id="54" name="Google Shape;54;p12"/>
          <p:cNvPicPr preferRelativeResize="0"/>
          <p:nvPr/>
        </p:nvPicPr>
        <p:blipFill rotWithShape="1">
          <a:blip r:embed="rId4">
            <a:alphaModFix/>
          </a:blip>
          <a:srcRect b="0" l="0" r="0" t="9"/>
          <a:stretch/>
        </p:blipFill>
        <p:spPr>
          <a:xfrm>
            <a:off x="7418750" y="393750"/>
            <a:ext cx="1092326" cy="5060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1"/>
          <p:cNvSpPr/>
          <p:nvPr/>
        </p:nvSpPr>
        <p:spPr>
          <a:xfrm rot="10800000">
            <a:off x="8413800" y="25"/>
            <a:ext cx="756600" cy="822600"/>
          </a:xfrm>
          <a:prstGeom prst="rtTriangle">
            <a:avLst/>
          </a:prstGeom>
          <a:solidFill>
            <a:srgbClr val="F8C02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grpSp>
        <p:nvGrpSpPr>
          <p:cNvPr id="173" name="Google Shape;173;p21"/>
          <p:cNvGrpSpPr/>
          <p:nvPr/>
        </p:nvGrpSpPr>
        <p:grpSpPr>
          <a:xfrm>
            <a:off x="0" y="4636274"/>
            <a:ext cx="9144000" cy="507206"/>
            <a:chOff x="0" y="4467225"/>
            <a:chExt cx="9144000" cy="676275"/>
          </a:xfrm>
        </p:grpSpPr>
        <p:pic>
          <p:nvPicPr>
            <p:cNvPr id="174" name="Google Shape;174;p21"/>
            <p:cNvPicPr preferRelativeResize="0"/>
            <p:nvPr/>
          </p:nvPicPr>
          <p:blipFill rotWithShape="1">
            <a:blip r:embed="rId3">
              <a:alphaModFix/>
            </a:blip>
            <a:srcRect b="0" l="0" r="0" t="0"/>
            <a:stretch/>
          </p:blipFill>
          <p:spPr>
            <a:xfrm>
              <a:off x="0" y="4467225"/>
              <a:ext cx="2108175" cy="676275"/>
            </a:xfrm>
            <a:prstGeom prst="rect">
              <a:avLst/>
            </a:prstGeom>
            <a:noFill/>
            <a:ln>
              <a:noFill/>
            </a:ln>
          </p:spPr>
        </p:pic>
        <p:pic>
          <p:nvPicPr>
            <p:cNvPr id="175" name="Google Shape;175;p21"/>
            <p:cNvPicPr preferRelativeResize="0"/>
            <p:nvPr/>
          </p:nvPicPr>
          <p:blipFill rotWithShape="1">
            <a:blip r:embed="rId3">
              <a:alphaModFix/>
            </a:blip>
            <a:srcRect b="0" l="0" r="0" t="0"/>
            <a:stretch/>
          </p:blipFill>
          <p:spPr>
            <a:xfrm rot="10800000">
              <a:off x="2108175" y="4467225"/>
              <a:ext cx="2108175" cy="676275"/>
            </a:xfrm>
            <a:prstGeom prst="rect">
              <a:avLst/>
            </a:prstGeom>
            <a:noFill/>
            <a:ln>
              <a:noFill/>
            </a:ln>
          </p:spPr>
        </p:pic>
        <p:pic>
          <p:nvPicPr>
            <p:cNvPr id="176" name="Google Shape;176;p21"/>
            <p:cNvPicPr preferRelativeResize="0"/>
            <p:nvPr/>
          </p:nvPicPr>
          <p:blipFill rotWithShape="1">
            <a:blip r:embed="rId3">
              <a:alphaModFix/>
            </a:blip>
            <a:srcRect b="0" l="0" r="0" t="0"/>
            <a:stretch/>
          </p:blipFill>
          <p:spPr>
            <a:xfrm rot="10800000">
              <a:off x="4216350" y="4467225"/>
              <a:ext cx="2108175" cy="676275"/>
            </a:xfrm>
            <a:prstGeom prst="rect">
              <a:avLst/>
            </a:prstGeom>
            <a:noFill/>
            <a:ln>
              <a:noFill/>
            </a:ln>
          </p:spPr>
        </p:pic>
        <p:pic>
          <p:nvPicPr>
            <p:cNvPr id="177" name="Google Shape;177;p21"/>
            <p:cNvPicPr preferRelativeResize="0"/>
            <p:nvPr/>
          </p:nvPicPr>
          <p:blipFill rotWithShape="1">
            <a:blip r:embed="rId3">
              <a:alphaModFix/>
            </a:blip>
            <a:srcRect b="0" l="0" r="0" t="0"/>
            <a:stretch/>
          </p:blipFill>
          <p:spPr>
            <a:xfrm rot="10800000">
              <a:off x="6324525" y="4467225"/>
              <a:ext cx="2108175" cy="676275"/>
            </a:xfrm>
            <a:prstGeom prst="rect">
              <a:avLst/>
            </a:prstGeom>
            <a:noFill/>
            <a:ln>
              <a:noFill/>
            </a:ln>
          </p:spPr>
        </p:pic>
        <p:pic>
          <p:nvPicPr>
            <p:cNvPr id="178" name="Google Shape;178;p21"/>
            <p:cNvPicPr preferRelativeResize="0"/>
            <p:nvPr/>
          </p:nvPicPr>
          <p:blipFill rotWithShape="1">
            <a:blip r:embed="rId3">
              <a:alphaModFix/>
            </a:blip>
            <a:srcRect b="0" l="0" r="68936" t="0"/>
            <a:stretch/>
          </p:blipFill>
          <p:spPr>
            <a:xfrm>
              <a:off x="8432700" y="4467225"/>
              <a:ext cx="711300" cy="676275"/>
            </a:xfrm>
            <a:prstGeom prst="rect">
              <a:avLst/>
            </a:prstGeom>
            <a:noFill/>
            <a:ln>
              <a:noFill/>
            </a:ln>
          </p:spPr>
        </p:pic>
      </p:grpSp>
      <p:sp>
        <p:nvSpPr>
          <p:cNvPr id="179" name="Google Shape;179;p21"/>
          <p:cNvSpPr txBox="1"/>
          <p:nvPr/>
        </p:nvSpPr>
        <p:spPr>
          <a:xfrm>
            <a:off x="1842550" y="233524"/>
            <a:ext cx="5089200" cy="456600"/>
          </a:xfrm>
          <a:prstGeom prst="rect">
            <a:avLst/>
          </a:prstGeom>
          <a:noFill/>
          <a:ln>
            <a:noFill/>
          </a:ln>
        </p:spPr>
        <p:txBody>
          <a:bodyPr anchorCtr="0" anchor="t" bIns="45700" lIns="91425" spcFirstLastPara="1" rIns="91425" wrap="square" tIns="45700">
            <a:normAutofit lnSpcReduction="10000"/>
          </a:bodyPr>
          <a:lstStyle/>
          <a:p>
            <a:pPr indent="0" lvl="0" marL="0" marR="0" rtl="0" algn="ctr">
              <a:lnSpc>
                <a:spcPct val="90000"/>
              </a:lnSpc>
              <a:spcBef>
                <a:spcPts val="0"/>
              </a:spcBef>
              <a:spcAft>
                <a:spcPts val="0"/>
              </a:spcAft>
              <a:buClr>
                <a:srgbClr val="000000"/>
              </a:buClr>
              <a:buSzPts val="2800"/>
              <a:buFont typeface="Arial"/>
              <a:buNone/>
            </a:pPr>
            <a:r>
              <a:rPr b="1" lang="en" sz="2800">
                <a:solidFill>
                  <a:srgbClr val="0070C0"/>
                </a:solidFill>
                <a:latin typeface="Roboto"/>
                <a:ea typeface="Roboto"/>
                <a:cs typeface="Roboto"/>
                <a:sym typeface="Roboto"/>
              </a:rPr>
              <a:t>COC FY23 </a:t>
            </a:r>
            <a:r>
              <a:rPr b="1" lang="en" sz="2800">
                <a:solidFill>
                  <a:srgbClr val="0070C0"/>
                </a:solidFill>
                <a:latin typeface="Roboto"/>
                <a:ea typeface="Roboto"/>
                <a:cs typeface="Roboto"/>
                <a:sym typeface="Roboto"/>
              </a:rPr>
              <a:t>YSN</a:t>
            </a:r>
            <a:endParaRPr b="0" i="0" sz="1400" u="none" cap="none" strike="noStrike">
              <a:solidFill>
                <a:srgbClr val="000000"/>
              </a:solidFill>
              <a:latin typeface="Arial"/>
              <a:ea typeface="Arial"/>
              <a:cs typeface="Arial"/>
              <a:sym typeface="Arial"/>
            </a:endParaRPr>
          </a:p>
        </p:txBody>
      </p:sp>
      <p:pic>
        <p:nvPicPr>
          <p:cNvPr id="180" name="Google Shape;180;p21"/>
          <p:cNvPicPr preferRelativeResize="0"/>
          <p:nvPr/>
        </p:nvPicPr>
        <p:blipFill rotWithShape="1">
          <a:blip r:embed="rId4">
            <a:alphaModFix/>
          </a:blip>
          <a:srcRect b="0" l="0" r="0" t="10"/>
          <a:stretch/>
        </p:blipFill>
        <p:spPr>
          <a:xfrm>
            <a:off x="7510200" y="208775"/>
            <a:ext cx="1092326" cy="506099"/>
          </a:xfrm>
          <a:prstGeom prst="rect">
            <a:avLst/>
          </a:prstGeom>
          <a:noFill/>
          <a:ln>
            <a:noFill/>
          </a:ln>
        </p:spPr>
      </p:pic>
      <p:pic>
        <p:nvPicPr>
          <p:cNvPr id="181" name="Google Shape;181;p21"/>
          <p:cNvPicPr preferRelativeResize="0"/>
          <p:nvPr/>
        </p:nvPicPr>
        <p:blipFill>
          <a:blip r:embed="rId5">
            <a:alphaModFix/>
          </a:blip>
          <a:stretch>
            <a:fillRect/>
          </a:stretch>
        </p:blipFill>
        <p:spPr>
          <a:xfrm>
            <a:off x="5887775" y="2768275"/>
            <a:ext cx="2526024" cy="1617950"/>
          </a:xfrm>
          <a:prstGeom prst="rect">
            <a:avLst/>
          </a:prstGeom>
          <a:noFill/>
          <a:ln>
            <a:noFill/>
          </a:ln>
        </p:spPr>
      </p:pic>
      <p:pic>
        <p:nvPicPr>
          <p:cNvPr id="182" name="Google Shape;182;p21"/>
          <p:cNvPicPr preferRelativeResize="0"/>
          <p:nvPr/>
        </p:nvPicPr>
        <p:blipFill>
          <a:blip r:embed="rId6">
            <a:alphaModFix/>
          </a:blip>
          <a:stretch>
            <a:fillRect/>
          </a:stretch>
        </p:blipFill>
        <p:spPr>
          <a:xfrm>
            <a:off x="5869924" y="975025"/>
            <a:ext cx="2561736" cy="1640850"/>
          </a:xfrm>
          <a:prstGeom prst="rect">
            <a:avLst/>
          </a:prstGeom>
          <a:noFill/>
          <a:ln>
            <a:noFill/>
          </a:ln>
        </p:spPr>
      </p:pic>
      <p:pic>
        <p:nvPicPr>
          <p:cNvPr id="183" name="Google Shape;183;p21"/>
          <p:cNvPicPr preferRelativeResize="0"/>
          <p:nvPr/>
        </p:nvPicPr>
        <p:blipFill>
          <a:blip r:embed="rId7">
            <a:alphaModFix/>
          </a:blip>
          <a:stretch>
            <a:fillRect/>
          </a:stretch>
        </p:blipFill>
        <p:spPr>
          <a:xfrm>
            <a:off x="137375" y="988636"/>
            <a:ext cx="5565125" cy="334911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2"/>
          <p:cNvSpPr/>
          <p:nvPr/>
        </p:nvSpPr>
        <p:spPr>
          <a:xfrm rot="10800000">
            <a:off x="8413800" y="25"/>
            <a:ext cx="756600" cy="822600"/>
          </a:xfrm>
          <a:prstGeom prst="rtTriangle">
            <a:avLst/>
          </a:prstGeom>
          <a:solidFill>
            <a:srgbClr val="F8C02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grpSp>
        <p:nvGrpSpPr>
          <p:cNvPr id="189" name="Google Shape;189;p22"/>
          <p:cNvGrpSpPr/>
          <p:nvPr/>
        </p:nvGrpSpPr>
        <p:grpSpPr>
          <a:xfrm>
            <a:off x="0" y="4636274"/>
            <a:ext cx="9144000" cy="507206"/>
            <a:chOff x="0" y="4467225"/>
            <a:chExt cx="9144000" cy="676275"/>
          </a:xfrm>
        </p:grpSpPr>
        <p:pic>
          <p:nvPicPr>
            <p:cNvPr id="190" name="Google Shape;190;p22"/>
            <p:cNvPicPr preferRelativeResize="0"/>
            <p:nvPr/>
          </p:nvPicPr>
          <p:blipFill rotWithShape="1">
            <a:blip r:embed="rId3">
              <a:alphaModFix/>
            </a:blip>
            <a:srcRect b="0" l="0" r="0" t="0"/>
            <a:stretch/>
          </p:blipFill>
          <p:spPr>
            <a:xfrm>
              <a:off x="0" y="4467225"/>
              <a:ext cx="2108175" cy="676275"/>
            </a:xfrm>
            <a:prstGeom prst="rect">
              <a:avLst/>
            </a:prstGeom>
            <a:noFill/>
            <a:ln>
              <a:noFill/>
            </a:ln>
          </p:spPr>
        </p:pic>
        <p:pic>
          <p:nvPicPr>
            <p:cNvPr id="191" name="Google Shape;191;p22"/>
            <p:cNvPicPr preferRelativeResize="0"/>
            <p:nvPr/>
          </p:nvPicPr>
          <p:blipFill rotWithShape="1">
            <a:blip r:embed="rId3">
              <a:alphaModFix/>
            </a:blip>
            <a:srcRect b="0" l="0" r="0" t="0"/>
            <a:stretch/>
          </p:blipFill>
          <p:spPr>
            <a:xfrm rot="10800000">
              <a:off x="2108175" y="4467225"/>
              <a:ext cx="2108175" cy="676275"/>
            </a:xfrm>
            <a:prstGeom prst="rect">
              <a:avLst/>
            </a:prstGeom>
            <a:noFill/>
            <a:ln>
              <a:noFill/>
            </a:ln>
          </p:spPr>
        </p:pic>
        <p:pic>
          <p:nvPicPr>
            <p:cNvPr id="192" name="Google Shape;192;p22"/>
            <p:cNvPicPr preferRelativeResize="0"/>
            <p:nvPr/>
          </p:nvPicPr>
          <p:blipFill rotWithShape="1">
            <a:blip r:embed="rId3">
              <a:alphaModFix/>
            </a:blip>
            <a:srcRect b="0" l="0" r="0" t="0"/>
            <a:stretch/>
          </p:blipFill>
          <p:spPr>
            <a:xfrm rot="10800000">
              <a:off x="4216350" y="4467225"/>
              <a:ext cx="2108175" cy="676275"/>
            </a:xfrm>
            <a:prstGeom prst="rect">
              <a:avLst/>
            </a:prstGeom>
            <a:noFill/>
            <a:ln>
              <a:noFill/>
            </a:ln>
          </p:spPr>
        </p:pic>
        <p:pic>
          <p:nvPicPr>
            <p:cNvPr id="193" name="Google Shape;193;p22"/>
            <p:cNvPicPr preferRelativeResize="0"/>
            <p:nvPr/>
          </p:nvPicPr>
          <p:blipFill rotWithShape="1">
            <a:blip r:embed="rId3">
              <a:alphaModFix/>
            </a:blip>
            <a:srcRect b="0" l="0" r="0" t="0"/>
            <a:stretch/>
          </p:blipFill>
          <p:spPr>
            <a:xfrm rot="10800000">
              <a:off x="6324525" y="4467225"/>
              <a:ext cx="2108175" cy="676275"/>
            </a:xfrm>
            <a:prstGeom prst="rect">
              <a:avLst/>
            </a:prstGeom>
            <a:noFill/>
            <a:ln>
              <a:noFill/>
            </a:ln>
          </p:spPr>
        </p:pic>
        <p:pic>
          <p:nvPicPr>
            <p:cNvPr id="194" name="Google Shape;194;p22"/>
            <p:cNvPicPr preferRelativeResize="0"/>
            <p:nvPr/>
          </p:nvPicPr>
          <p:blipFill rotWithShape="1">
            <a:blip r:embed="rId3">
              <a:alphaModFix/>
            </a:blip>
            <a:srcRect b="0" l="0" r="68936" t="0"/>
            <a:stretch/>
          </p:blipFill>
          <p:spPr>
            <a:xfrm>
              <a:off x="8432700" y="4467225"/>
              <a:ext cx="711300" cy="676275"/>
            </a:xfrm>
            <a:prstGeom prst="rect">
              <a:avLst/>
            </a:prstGeom>
            <a:noFill/>
            <a:ln>
              <a:noFill/>
            </a:ln>
          </p:spPr>
        </p:pic>
      </p:grpSp>
      <p:sp>
        <p:nvSpPr>
          <p:cNvPr id="195" name="Google Shape;195;p22"/>
          <p:cNvSpPr txBox="1"/>
          <p:nvPr/>
        </p:nvSpPr>
        <p:spPr>
          <a:xfrm>
            <a:off x="1842550" y="233524"/>
            <a:ext cx="5089200" cy="456600"/>
          </a:xfrm>
          <a:prstGeom prst="rect">
            <a:avLst/>
          </a:prstGeom>
          <a:noFill/>
          <a:ln>
            <a:noFill/>
          </a:ln>
        </p:spPr>
        <p:txBody>
          <a:bodyPr anchorCtr="0" anchor="t" bIns="45700" lIns="91425" spcFirstLastPara="1" rIns="91425" wrap="square" tIns="45700">
            <a:normAutofit lnSpcReduction="10000"/>
          </a:bodyPr>
          <a:lstStyle/>
          <a:p>
            <a:pPr indent="0" lvl="0" marL="0" marR="0" rtl="0" algn="ctr">
              <a:lnSpc>
                <a:spcPct val="90000"/>
              </a:lnSpc>
              <a:spcBef>
                <a:spcPts val="0"/>
              </a:spcBef>
              <a:spcAft>
                <a:spcPts val="0"/>
              </a:spcAft>
              <a:buClr>
                <a:srgbClr val="000000"/>
              </a:buClr>
              <a:buSzPts val="2800"/>
              <a:buFont typeface="Arial"/>
              <a:buNone/>
            </a:pPr>
            <a:r>
              <a:rPr b="1" lang="en" sz="2800">
                <a:solidFill>
                  <a:srgbClr val="0070C0"/>
                </a:solidFill>
                <a:latin typeface="Roboto"/>
                <a:ea typeface="Roboto"/>
                <a:cs typeface="Roboto"/>
                <a:sym typeface="Roboto"/>
              </a:rPr>
              <a:t>COC FY23 </a:t>
            </a:r>
            <a:r>
              <a:rPr b="1" lang="en" sz="2800">
                <a:solidFill>
                  <a:srgbClr val="0070C0"/>
                </a:solidFill>
                <a:latin typeface="Roboto"/>
                <a:ea typeface="Roboto"/>
                <a:cs typeface="Roboto"/>
                <a:sym typeface="Roboto"/>
              </a:rPr>
              <a:t>Host Homes</a:t>
            </a:r>
            <a:endParaRPr b="0" i="0" sz="1400" u="none" cap="none" strike="noStrike">
              <a:solidFill>
                <a:srgbClr val="000000"/>
              </a:solidFill>
              <a:latin typeface="Arial"/>
              <a:ea typeface="Arial"/>
              <a:cs typeface="Arial"/>
              <a:sym typeface="Arial"/>
            </a:endParaRPr>
          </a:p>
        </p:txBody>
      </p:sp>
      <p:pic>
        <p:nvPicPr>
          <p:cNvPr id="196" name="Google Shape;196;p22"/>
          <p:cNvPicPr preferRelativeResize="0"/>
          <p:nvPr/>
        </p:nvPicPr>
        <p:blipFill rotWithShape="1">
          <a:blip r:embed="rId4">
            <a:alphaModFix/>
          </a:blip>
          <a:srcRect b="0" l="0" r="0" t="10"/>
          <a:stretch/>
        </p:blipFill>
        <p:spPr>
          <a:xfrm>
            <a:off x="7510200" y="208775"/>
            <a:ext cx="1092326" cy="506099"/>
          </a:xfrm>
          <a:prstGeom prst="rect">
            <a:avLst/>
          </a:prstGeom>
          <a:noFill/>
          <a:ln>
            <a:noFill/>
          </a:ln>
        </p:spPr>
      </p:pic>
      <p:pic>
        <p:nvPicPr>
          <p:cNvPr id="197" name="Google Shape;197;p22"/>
          <p:cNvPicPr preferRelativeResize="0"/>
          <p:nvPr/>
        </p:nvPicPr>
        <p:blipFill>
          <a:blip r:embed="rId5">
            <a:alphaModFix/>
          </a:blip>
          <a:stretch>
            <a:fillRect/>
          </a:stretch>
        </p:blipFill>
        <p:spPr>
          <a:xfrm>
            <a:off x="5887775" y="2768275"/>
            <a:ext cx="2561726" cy="1617950"/>
          </a:xfrm>
          <a:prstGeom prst="rect">
            <a:avLst/>
          </a:prstGeom>
          <a:noFill/>
          <a:ln>
            <a:noFill/>
          </a:ln>
        </p:spPr>
      </p:pic>
      <p:pic>
        <p:nvPicPr>
          <p:cNvPr id="198" name="Google Shape;198;p22"/>
          <p:cNvPicPr preferRelativeResize="0"/>
          <p:nvPr/>
        </p:nvPicPr>
        <p:blipFill>
          <a:blip r:embed="rId6">
            <a:alphaModFix/>
          </a:blip>
          <a:stretch>
            <a:fillRect/>
          </a:stretch>
        </p:blipFill>
        <p:spPr>
          <a:xfrm>
            <a:off x="152400" y="975025"/>
            <a:ext cx="5582976" cy="3411200"/>
          </a:xfrm>
          <a:prstGeom prst="rect">
            <a:avLst/>
          </a:prstGeom>
          <a:noFill/>
          <a:ln>
            <a:noFill/>
          </a:ln>
        </p:spPr>
      </p:pic>
      <p:pic>
        <p:nvPicPr>
          <p:cNvPr id="199" name="Google Shape;199;p22"/>
          <p:cNvPicPr preferRelativeResize="0"/>
          <p:nvPr/>
        </p:nvPicPr>
        <p:blipFill>
          <a:blip r:embed="rId7">
            <a:alphaModFix/>
          </a:blip>
          <a:stretch>
            <a:fillRect/>
          </a:stretch>
        </p:blipFill>
        <p:spPr>
          <a:xfrm>
            <a:off x="5887776" y="975025"/>
            <a:ext cx="2561736" cy="1640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3"/>
          <p:cNvSpPr/>
          <p:nvPr/>
        </p:nvSpPr>
        <p:spPr>
          <a:xfrm>
            <a:off x="0" y="0"/>
            <a:ext cx="9170400" cy="5143500"/>
          </a:xfrm>
          <a:prstGeom prst="rect">
            <a:avLst/>
          </a:prstGeom>
          <a:solidFill>
            <a:schemeClr val="lt1"/>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dk1"/>
              </a:buClr>
              <a:buSzPts val="3800"/>
              <a:buFont typeface="Arial"/>
              <a:buNone/>
            </a:pPr>
            <a:r>
              <a:t/>
            </a:r>
            <a:endParaRPr b="0" i="0" sz="3800" u="none" cap="none" strike="noStrike">
              <a:solidFill>
                <a:srgbClr val="21618B"/>
              </a:solidFill>
              <a:latin typeface="Libre Franklin Medium"/>
              <a:ea typeface="Libre Franklin Medium"/>
              <a:cs typeface="Libre Franklin Medium"/>
              <a:sym typeface="Libre Franklin Medium"/>
            </a:endParaRPr>
          </a:p>
        </p:txBody>
      </p:sp>
      <p:sp>
        <p:nvSpPr>
          <p:cNvPr id="205" name="Google Shape;205;p23"/>
          <p:cNvSpPr txBox="1"/>
          <p:nvPr/>
        </p:nvSpPr>
        <p:spPr>
          <a:xfrm>
            <a:off x="2013500" y="1020675"/>
            <a:ext cx="6842100" cy="3030000"/>
          </a:xfrm>
          <a:prstGeom prst="rect">
            <a:avLst/>
          </a:prstGeom>
          <a:noFill/>
          <a:ln>
            <a:noFill/>
          </a:ln>
        </p:spPr>
        <p:txBody>
          <a:bodyPr anchorCtr="0" anchor="ctr" bIns="91425" lIns="91425" spcFirstLastPara="1" rIns="91425" wrap="square" tIns="91425">
            <a:normAutofit/>
          </a:bodyPr>
          <a:lstStyle/>
          <a:p>
            <a:pPr indent="0" lvl="0" marL="0" marR="0" rtl="0" algn="ctr">
              <a:lnSpc>
                <a:spcPct val="115000"/>
              </a:lnSpc>
              <a:spcBef>
                <a:spcPts val="0"/>
              </a:spcBef>
              <a:spcAft>
                <a:spcPts val="0"/>
              </a:spcAft>
              <a:buClr>
                <a:srgbClr val="000000"/>
              </a:buClr>
              <a:buSzPts val="2600"/>
              <a:buFont typeface="Arial"/>
              <a:buNone/>
            </a:pPr>
            <a:r>
              <a:rPr b="1" i="0" lang="en" sz="3400" u="none" cap="none" strike="noStrike">
                <a:solidFill>
                  <a:srgbClr val="006DB8"/>
                </a:solidFill>
                <a:latin typeface="Roboto"/>
                <a:ea typeface="Roboto"/>
                <a:cs typeface="Roboto"/>
                <a:sym typeface="Roboto"/>
              </a:rPr>
              <a:t>C</a:t>
            </a:r>
            <a:r>
              <a:rPr b="1" lang="en" sz="3400">
                <a:solidFill>
                  <a:srgbClr val="006DB8"/>
                </a:solidFill>
                <a:latin typeface="Roboto"/>
                <a:ea typeface="Roboto"/>
                <a:cs typeface="Roboto"/>
                <a:sym typeface="Roboto"/>
              </a:rPr>
              <a:t>o</a:t>
            </a:r>
            <a:r>
              <a:rPr b="1" i="0" lang="en" sz="3400" u="none" cap="none" strike="noStrike">
                <a:solidFill>
                  <a:srgbClr val="006DB8"/>
                </a:solidFill>
                <a:latin typeface="Roboto"/>
                <a:ea typeface="Roboto"/>
                <a:cs typeface="Roboto"/>
                <a:sym typeface="Roboto"/>
              </a:rPr>
              <a:t>C Y FY 2</a:t>
            </a:r>
            <a:r>
              <a:rPr b="1" lang="en" sz="3400">
                <a:solidFill>
                  <a:srgbClr val="006DB8"/>
                </a:solidFill>
                <a:latin typeface="Roboto"/>
                <a:ea typeface="Roboto"/>
                <a:cs typeface="Roboto"/>
                <a:sym typeface="Roboto"/>
              </a:rPr>
              <a:t>4</a:t>
            </a:r>
            <a:r>
              <a:rPr b="1" i="0" lang="en" sz="3400" u="none" cap="none" strike="noStrike">
                <a:solidFill>
                  <a:srgbClr val="006DB8"/>
                </a:solidFill>
                <a:latin typeface="Roboto"/>
                <a:ea typeface="Roboto"/>
                <a:cs typeface="Roboto"/>
                <a:sym typeface="Roboto"/>
              </a:rPr>
              <a:t> </a:t>
            </a:r>
            <a:endParaRPr b="1" i="0" sz="3400" u="none" cap="none" strike="noStrike">
              <a:solidFill>
                <a:srgbClr val="006DB8"/>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ts val="2600"/>
              <a:buFont typeface="Arial"/>
              <a:buNone/>
            </a:pPr>
            <a:r>
              <a:rPr b="1" lang="en" sz="3400">
                <a:solidFill>
                  <a:srgbClr val="006DB8"/>
                </a:solidFill>
                <a:latin typeface="Roboto"/>
                <a:ea typeface="Roboto"/>
                <a:cs typeface="Roboto"/>
                <a:sym typeface="Roboto"/>
              </a:rPr>
              <a:t>Quarter 1 Outcomes</a:t>
            </a:r>
            <a:endParaRPr b="1" sz="3400">
              <a:solidFill>
                <a:srgbClr val="006DB8"/>
              </a:solidFill>
              <a:latin typeface="Roboto"/>
              <a:ea typeface="Roboto"/>
              <a:cs typeface="Roboto"/>
              <a:sym typeface="Roboto"/>
            </a:endParaRPr>
          </a:p>
        </p:txBody>
      </p:sp>
      <p:pic>
        <p:nvPicPr>
          <p:cNvPr id="206" name="Google Shape;206;p23"/>
          <p:cNvPicPr preferRelativeResize="0"/>
          <p:nvPr/>
        </p:nvPicPr>
        <p:blipFill rotWithShape="1">
          <a:blip r:embed="rId3">
            <a:alphaModFix/>
          </a:blip>
          <a:srcRect b="0" l="0" r="33823" t="0"/>
          <a:stretch/>
        </p:blipFill>
        <p:spPr>
          <a:xfrm>
            <a:off x="0" y="0"/>
            <a:ext cx="1703450" cy="5143500"/>
          </a:xfrm>
          <a:prstGeom prst="rect">
            <a:avLst/>
          </a:prstGeom>
          <a:noFill/>
          <a:ln>
            <a:noFill/>
          </a:ln>
        </p:spPr>
      </p:pic>
      <p:sp>
        <p:nvSpPr>
          <p:cNvPr id="207" name="Google Shape;207;p23"/>
          <p:cNvSpPr/>
          <p:nvPr/>
        </p:nvSpPr>
        <p:spPr>
          <a:xfrm rot="10800000">
            <a:off x="8413800" y="25"/>
            <a:ext cx="756600" cy="822600"/>
          </a:xfrm>
          <a:prstGeom prst="rtTriangle">
            <a:avLst/>
          </a:prstGeom>
          <a:solidFill>
            <a:srgbClr val="F8C02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pic>
        <p:nvPicPr>
          <p:cNvPr id="208" name="Google Shape;208;p23"/>
          <p:cNvPicPr preferRelativeResize="0"/>
          <p:nvPr/>
        </p:nvPicPr>
        <p:blipFill rotWithShape="1">
          <a:blip r:embed="rId4">
            <a:alphaModFix/>
          </a:blip>
          <a:srcRect b="0" l="0" r="0" t="10"/>
          <a:stretch/>
        </p:blipFill>
        <p:spPr>
          <a:xfrm>
            <a:off x="7418750" y="393750"/>
            <a:ext cx="1092326" cy="506099"/>
          </a:xfrm>
          <a:prstGeom prst="rect">
            <a:avLst/>
          </a:prstGeom>
          <a:noFill/>
          <a:ln>
            <a:noFill/>
          </a:ln>
        </p:spPr>
      </p:pic>
      <p:sp>
        <p:nvSpPr>
          <p:cNvPr id="209" name="Google Shape;209;p23"/>
          <p:cNvSpPr txBox="1"/>
          <p:nvPr/>
        </p:nvSpPr>
        <p:spPr>
          <a:xfrm>
            <a:off x="1941850" y="298200"/>
            <a:ext cx="5561400" cy="4203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1700"/>
              <a:buFont typeface="Arial"/>
              <a:buNone/>
            </a:pPr>
            <a:r>
              <a:t/>
            </a:r>
            <a:endParaRPr b="0" i="0" sz="1700" u="none" cap="none" strike="noStrike">
              <a:solidFill>
                <a:schemeClr val="dk2"/>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4"/>
          <p:cNvSpPr/>
          <p:nvPr/>
        </p:nvSpPr>
        <p:spPr>
          <a:xfrm rot="10800000">
            <a:off x="8413800" y="25"/>
            <a:ext cx="756600" cy="822600"/>
          </a:xfrm>
          <a:prstGeom prst="rtTriangle">
            <a:avLst/>
          </a:prstGeom>
          <a:solidFill>
            <a:srgbClr val="F8C02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grpSp>
        <p:nvGrpSpPr>
          <p:cNvPr id="215" name="Google Shape;215;p24"/>
          <p:cNvGrpSpPr/>
          <p:nvPr/>
        </p:nvGrpSpPr>
        <p:grpSpPr>
          <a:xfrm>
            <a:off x="0" y="4636274"/>
            <a:ext cx="9144000" cy="507206"/>
            <a:chOff x="0" y="4467225"/>
            <a:chExt cx="9144000" cy="676275"/>
          </a:xfrm>
        </p:grpSpPr>
        <p:pic>
          <p:nvPicPr>
            <p:cNvPr id="216" name="Google Shape;216;p24"/>
            <p:cNvPicPr preferRelativeResize="0"/>
            <p:nvPr/>
          </p:nvPicPr>
          <p:blipFill rotWithShape="1">
            <a:blip r:embed="rId3">
              <a:alphaModFix/>
            </a:blip>
            <a:srcRect b="0" l="0" r="0" t="0"/>
            <a:stretch/>
          </p:blipFill>
          <p:spPr>
            <a:xfrm>
              <a:off x="0" y="4467225"/>
              <a:ext cx="2108175" cy="676275"/>
            </a:xfrm>
            <a:prstGeom prst="rect">
              <a:avLst/>
            </a:prstGeom>
            <a:noFill/>
            <a:ln>
              <a:noFill/>
            </a:ln>
          </p:spPr>
        </p:pic>
        <p:pic>
          <p:nvPicPr>
            <p:cNvPr id="217" name="Google Shape;217;p24"/>
            <p:cNvPicPr preferRelativeResize="0"/>
            <p:nvPr/>
          </p:nvPicPr>
          <p:blipFill rotWithShape="1">
            <a:blip r:embed="rId3">
              <a:alphaModFix/>
            </a:blip>
            <a:srcRect b="0" l="0" r="0" t="0"/>
            <a:stretch/>
          </p:blipFill>
          <p:spPr>
            <a:xfrm rot="10800000">
              <a:off x="2108175" y="4467225"/>
              <a:ext cx="2108175" cy="676275"/>
            </a:xfrm>
            <a:prstGeom prst="rect">
              <a:avLst/>
            </a:prstGeom>
            <a:noFill/>
            <a:ln>
              <a:noFill/>
            </a:ln>
          </p:spPr>
        </p:pic>
        <p:pic>
          <p:nvPicPr>
            <p:cNvPr id="218" name="Google Shape;218;p24"/>
            <p:cNvPicPr preferRelativeResize="0"/>
            <p:nvPr/>
          </p:nvPicPr>
          <p:blipFill rotWithShape="1">
            <a:blip r:embed="rId3">
              <a:alphaModFix/>
            </a:blip>
            <a:srcRect b="0" l="0" r="0" t="0"/>
            <a:stretch/>
          </p:blipFill>
          <p:spPr>
            <a:xfrm rot="10800000">
              <a:off x="4216350" y="4467225"/>
              <a:ext cx="2108175" cy="676275"/>
            </a:xfrm>
            <a:prstGeom prst="rect">
              <a:avLst/>
            </a:prstGeom>
            <a:noFill/>
            <a:ln>
              <a:noFill/>
            </a:ln>
          </p:spPr>
        </p:pic>
        <p:pic>
          <p:nvPicPr>
            <p:cNvPr id="219" name="Google Shape;219;p24"/>
            <p:cNvPicPr preferRelativeResize="0"/>
            <p:nvPr/>
          </p:nvPicPr>
          <p:blipFill rotWithShape="1">
            <a:blip r:embed="rId3">
              <a:alphaModFix/>
            </a:blip>
            <a:srcRect b="0" l="0" r="0" t="0"/>
            <a:stretch/>
          </p:blipFill>
          <p:spPr>
            <a:xfrm rot="10800000">
              <a:off x="6324525" y="4467225"/>
              <a:ext cx="2108175" cy="676275"/>
            </a:xfrm>
            <a:prstGeom prst="rect">
              <a:avLst/>
            </a:prstGeom>
            <a:noFill/>
            <a:ln>
              <a:noFill/>
            </a:ln>
          </p:spPr>
        </p:pic>
        <p:pic>
          <p:nvPicPr>
            <p:cNvPr id="220" name="Google Shape;220;p24"/>
            <p:cNvPicPr preferRelativeResize="0"/>
            <p:nvPr/>
          </p:nvPicPr>
          <p:blipFill rotWithShape="1">
            <a:blip r:embed="rId3">
              <a:alphaModFix/>
            </a:blip>
            <a:srcRect b="0" l="0" r="68936" t="0"/>
            <a:stretch/>
          </p:blipFill>
          <p:spPr>
            <a:xfrm>
              <a:off x="8432700" y="4467225"/>
              <a:ext cx="711300" cy="676275"/>
            </a:xfrm>
            <a:prstGeom prst="rect">
              <a:avLst/>
            </a:prstGeom>
            <a:noFill/>
            <a:ln>
              <a:noFill/>
            </a:ln>
          </p:spPr>
        </p:pic>
      </p:grpSp>
      <p:sp>
        <p:nvSpPr>
          <p:cNvPr id="221" name="Google Shape;221;p24"/>
          <p:cNvSpPr txBox="1"/>
          <p:nvPr/>
        </p:nvSpPr>
        <p:spPr>
          <a:xfrm>
            <a:off x="1851150" y="233525"/>
            <a:ext cx="5089200" cy="589200"/>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ctr">
              <a:lnSpc>
                <a:spcPct val="90000"/>
              </a:lnSpc>
              <a:spcBef>
                <a:spcPts val="0"/>
              </a:spcBef>
              <a:spcAft>
                <a:spcPts val="0"/>
              </a:spcAft>
              <a:buClr>
                <a:srgbClr val="000000"/>
              </a:buClr>
              <a:buSzPct val="100000"/>
              <a:buFont typeface="Arial"/>
              <a:buNone/>
            </a:pPr>
            <a:r>
              <a:rPr b="1" i="0" lang="en" sz="2800" u="none" cap="none" strike="noStrike">
                <a:solidFill>
                  <a:srgbClr val="0070C0"/>
                </a:solidFill>
                <a:latin typeface="Roboto"/>
                <a:ea typeface="Roboto"/>
                <a:cs typeface="Roboto"/>
                <a:sym typeface="Roboto"/>
              </a:rPr>
              <a:t>FY 2</a:t>
            </a:r>
            <a:r>
              <a:rPr b="1" lang="en" sz="2800">
                <a:solidFill>
                  <a:srgbClr val="0070C0"/>
                </a:solidFill>
                <a:latin typeface="Roboto"/>
                <a:ea typeface="Roboto"/>
                <a:cs typeface="Roboto"/>
                <a:sym typeface="Roboto"/>
              </a:rPr>
              <a:t>4 Q1</a:t>
            </a:r>
            <a:r>
              <a:rPr b="1" i="0" lang="en" sz="2800" u="none" cap="none" strike="noStrike">
                <a:solidFill>
                  <a:srgbClr val="0070C0"/>
                </a:solidFill>
                <a:latin typeface="Roboto"/>
                <a:ea typeface="Roboto"/>
                <a:cs typeface="Roboto"/>
                <a:sym typeface="Roboto"/>
              </a:rPr>
              <a:t> </a:t>
            </a:r>
            <a:r>
              <a:rPr b="1" lang="en" sz="2800">
                <a:solidFill>
                  <a:srgbClr val="0070C0"/>
                </a:solidFill>
                <a:latin typeface="Roboto"/>
                <a:ea typeface="Roboto"/>
                <a:cs typeface="Roboto"/>
                <a:sym typeface="Roboto"/>
              </a:rPr>
              <a:t>Report: JOINT TH-RRH</a:t>
            </a:r>
            <a:endParaRPr b="1" sz="2800">
              <a:solidFill>
                <a:srgbClr val="0070C0"/>
              </a:solidFill>
              <a:latin typeface="Roboto"/>
              <a:ea typeface="Roboto"/>
              <a:cs typeface="Roboto"/>
              <a:sym typeface="Roboto"/>
            </a:endParaRPr>
          </a:p>
          <a:p>
            <a:pPr indent="0" lvl="0" marL="0" marR="0" rtl="0" algn="ctr">
              <a:lnSpc>
                <a:spcPct val="90000"/>
              </a:lnSpc>
              <a:spcBef>
                <a:spcPts val="0"/>
              </a:spcBef>
              <a:spcAft>
                <a:spcPts val="0"/>
              </a:spcAft>
              <a:buClr>
                <a:srgbClr val="000000"/>
              </a:buClr>
              <a:buSzPct val="313381"/>
              <a:buFont typeface="Arial"/>
              <a:buNone/>
            </a:pPr>
            <a:r>
              <a:t/>
            </a:r>
            <a:endParaRPr b="1" sz="893">
              <a:solidFill>
                <a:srgbClr val="0070C0"/>
              </a:solidFill>
              <a:latin typeface="Roboto"/>
              <a:ea typeface="Roboto"/>
              <a:cs typeface="Roboto"/>
              <a:sym typeface="Roboto"/>
            </a:endParaRPr>
          </a:p>
          <a:p>
            <a:pPr indent="0" lvl="0" marL="0" marR="0" rtl="0" algn="ctr">
              <a:lnSpc>
                <a:spcPct val="90000"/>
              </a:lnSpc>
              <a:spcBef>
                <a:spcPts val="0"/>
              </a:spcBef>
              <a:spcAft>
                <a:spcPts val="0"/>
              </a:spcAft>
              <a:buClr>
                <a:srgbClr val="000000"/>
              </a:buClr>
              <a:buSzPct val="197102"/>
              <a:buFont typeface="Arial"/>
              <a:buNone/>
            </a:pPr>
            <a:r>
              <a:rPr lang="en" sz="1420">
                <a:solidFill>
                  <a:srgbClr val="0070C0"/>
                </a:solidFill>
                <a:latin typeface="Roboto"/>
                <a:ea typeface="Roboto"/>
                <a:cs typeface="Roboto"/>
                <a:sym typeface="Roboto"/>
              </a:rPr>
              <a:t>December 1, 2025 - February 28, 2026</a:t>
            </a:r>
            <a:endParaRPr sz="1420">
              <a:solidFill>
                <a:srgbClr val="0070C0"/>
              </a:solidFill>
              <a:latin typeface="Roboto"/>
              <a:ea typeface="Roboto"/>
              <a:cs typeface="Roboto"/>
              <a:sym typeface="Roboto"/>
            </a:endParaRPr>
          </a:p>
        </p:txBody>
      </p:sp>
      <p:pic>
        <p:nvPicPr>
          <p:cNvPr id="222" name="Google Shape;222;p24"/>
          <p:cNvPicPr preferRelativeResize="0"/>
          <p:nvPr/>
        </p:nvPicPr>
        <p:blipFill>
          <a:blip r:embed="rId4">
            <a:alphaModFix/>
          </a:blip>
          <a:stretch>
            <a:fillRect/>
          </a:stretch>
        </p:blipFill>
        <p:spPr>
          <a:xfrm>
            <a:off x="225875" y="911125"/>
            <a:ext cx="5525625" cy="3443300"/>
          </a:xfrm>
          <a:prstGeom prst="rect">
            <a:avLst/>
          </a:prstGeom>
          <a:noFill/>
          <a:ln>
            <a:noFill/>
          </a:ln>
        </p:spPr>
      </p:pic>
      <p:pic>
        <p:nvPicPr>
          <p:cNvPr id="223" name="Google Shape;223;p24"/>
          <p:cNvPicPr preferRelativeResize="0"/>
          <p:nvPr/>
        </p:nvPicPr>
        <p:blipFill>
          <a:blip r:embed="rId5">
            <a:alphaModFix/>
          </a:blip>
          <a:stretch>
            <a:fillRect/>
          </a:stretch>
        </p:blipFill>
        <p:spPr>
          <a:xfrm>
            <a:off x="5992325" y="911132"/>
            <a:ext cx="2614999" cy="1674967"/>
          </a:xfrm>
          <a:prstGeom prst="rect">
            <a:avLst/>
          </a:prstGeom>
          <a:noFill/>
          <a:ln>
            <a:noFill/>
          </a:ln>
        </p:spPr>
      </p:pic>
      <p:pic>
        <p:nvPicPr>
          <p:cNvPr id="224" name="Google Shape;224;p24"/>
          <p:cNvPicPr preferRelativeResize="0"/>
          <p:nvPr/>
        </p:nvPicPr>
        <p:blipFill>
          <a:blip r:embed="rId6">
            <a:alphaModFix/>
          </a:blip>
          <a:stretch>
            <a:fillRect/>
          </a:stretch>
        </p:blipFill>
        <p:spPr>
          <a:xfrm>
            <a:off x="5972238" y="2732500"/>
            <a:ext cx="2655175" cy="16219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5"/>
          <p:cNvSpPr/>
          <p:nvPr/>
        </p:nvSpPr>
        <p:spPr>
          <a:xfrm rot="10800000">
            <a:off x="8413800" y="25"/>
            <a:ext cx="756600" cy="822600"/>
          </a:xfrm>
          <a:prstGeom prst="rtTriangle">
            <a:avLst/>
          </a:prstGeom>
          <a:solidFill>
            <a:srgbClr val="F8C02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grpSp>
        <p:nvGrpSpPr>
          <p:cNvPr id="230" name="Google Shape;230;p25"/>
          <p:cNvGrpSpPr/>
          <p:nvPr/>
        </p:nvGrpSpPr>
        <p:grpSpPr>
          <a:xfrm>
            <a:off x="0" y="4636274"/>
            <a:ext cx="9144000" cy="507206"/>
            <a:chOff x="0" y="4467225"/>
            <a:chExt cx="9144000" cy="676275"/>
          </a:xfrm>
        </p:grpSpPr>
        <p:pic>
          <p:nvPicPr>
            <p:cNvPr id="231" name="Google Shape;231;p25"/>
            <p:cNvPicPr preferRelativeResize="0"/>
            <p:nvPr/>
          </p:nvPicPr>
          <p:blipFill rotWithShape="1">
            <a:blip r:embed="rId3">
              <a:alphaModFix/>
            </a:blip>
            <a:srcRect b="0" l="0" r="0" t="0"/>
            <a:stretch/>
          </p:blipFill>
          <p:spPr>
            <a:xfrm>
              <a:off x="0" y="4467225"/>
              <a:ext cx="2108175" cy="676275"/>
            </a:xfrm>
            <a:prstGeom prst="rect">
              <a:avLst/>
            </a:prstGeom>
            <a:noFill/>
            <a:ln>
              <a:noFill/>
            </a:ln>
          </p:spPr>
        </p:pic>
        <p:pic>
          <p:nvPicPr>
            <p:cNvPr id="232" name="Google Shape;232;p25"/>
            <p:cNvPicPr preferRelativeResize="0"/>
            <p:nvPr/>
          </p:nvPicPr>
          <p:blipFill rotWithShape="1">
            <a:blip r:embed="rId3">
              <a:alphaModFix/>
            </a:blip>
            <a:srcRect b="0" l="0" r="0" t="0"/>
            <a:stretch/>
          </p:blipFill>
          <p:spPr>
            <a:xfrm rot="10800000">
              <a:off x="2108175" y="4467225"/>
              <a:ext cx="2108175" cy="676275"/>
            </a:xfrm>
            <a:prstGeom prst="rect">
              <a:avLst/>
            </a:prstGeom>
            <a:noFill/>
            <a:ln>
              <a:noFill/>
            </a:ln>
          </p:spPr>
        </p:pic>
        <p:pic>
          <p:nvPicPr>
            <p:cNvPr id="233" name="Google Shape;233;p25"/>
            <p:cNvPicPr preferRelativeResize="0"/>
            <p:nvPr/>
          </p:nvPicPr>
          <p:blipFill rotWithShape="1">
            <a:blip r:embed="rId3">
              <a:alphaModFix/>
            </a:blip>
            <a:srcRect b="0" l="0" r="0" t="0"/>
            <a:stretch/>
          </p:blipFill>
          <p:spPr>
            <a:xfrm rot="10800000">
              <a:off x="4216350" y="4467225"/>
              <a:ext cx="2108175" cy="676275"/>
            </a:xfrm>
            <a:prstGeom prst="rect">
              <a:avLst/>
            </a:prstGeom>
            <a:noFill/>
            <a:ln>
              <a:noFill/>
            </a:ln>
          </p:spPr>
        </p:pic>
        <p:pic>
          <p:nvPicPr>
            <p:cNvPr id="234" name="Google Shape;234;p25"/>
            <p:cNvPicPr preferRelativeResize="0"/>
            <p:nvPr/>
          </p:nvPicPr>
          <p:blipFill rotWithShape="1">
            <a:blip r:embed="rId3">
              <a:alphaModFix/>
            </a:blip>
            <a:srcRect b="0" l="0" r="0" t="0"/>
            <a:stretch/>
          </p:blipFill>
          <p:spPr>
            <a:xfrm rot="10800000">
              <a:off x="6324525" y="4467225"/>
              <a:ext cx="2108175" cy="676275"/>
            </a:xfrm>
            <a:prstGeom prst="rect">
              <a:avLst/>
            </a:prstGeom>
            <a:noFill/>
            <a:ln>
              <a:noFill/>
            </a:ln>
          </p:spPr>
        </p:pic>
        <p:pic>
          <p:nvPicPr>
            <p:cNvPr id="235" name="Google Shape;235;p25"/>
            <p:cNvPicPr preferRelativeResize="0"/>
            <p:nvPr/>
          </p:nvPicPr>
          <p:blipFill rotWithShape="1">
            <a:blip r:embed="rId3">
              <a:alphaModFix/>
            </a:blip>
            <a:srcRect b="0" l="0" r="68936" t="0"/>
            <a:stretch/>
          </p:blipFill>
          <p:spPr>
            <a:xfrm>
              <a:off x="8432700" y="4467225"/>
              <a:ext cx="711300" cy="676275"/>
            </a:xfrm>
            <a:prstGeom prst="rect">
              <a:avLst/>
            </a:prstGeom>
            <a:noFill/>
            <a:ln>
              <a:noFill/>
            </a:ln>
          </p:spPr>
        </p:pic>
      </p:grpSp>
      <p:sp>
        <p:nvSpPr>
          <p:cNvPr id="236" name="Google Shape;236;p25"/>
          <p:cNvSpPr txBox="1"/>
          <p:nvPr/>
        </p:nvSpPr>
        <p:spPr>
          <a:xfrm>
            <a:off x="1851150" y="233525"/>
            <a:ext cx="5089200" cy="589200"/>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ctr">
              <a:lnSpc>
                <a:spcPct val="90000"/>
              </a:lnSpc>
              <a:spcBef>
                <a:spcPts val="0"/>
              </a:spcBef>
              <a:spcAft>
                <a:spcPts val="0"/>
              </a:spcAft>
              <a:buClr>
                <a:srgbClr val="000000"/>
              </a:buClr>
              <a:buSzPct val="100000"/>
              <a:buFont typeface="Arial"/>
              <a:buNone/>
            </a:pPr>
            <a:r>
              <a:rPr b="1" i="0" lang="en" sz="2800" u="none" cap="none" strike="noStrike">
                <a:solidFill>
                  <a:srgbClr val="0070C0"/>
                </a:solidFill>
                <a:latin typeface="Roboto"/>
                <a:ea typeface="Roboto"/>
                <a:cs typeface="Roboto"/>
                <a:sym typeface="Roboto"/>
              </a:rPr>
              <a:t>FY 2</a:t>
            </a:r>
            <a:r>
              <a:rPr b="1" lang="en" sz="2800">
                <a:solidFill>
                  <a:srgbClr val="0070C0"/>
                </a:solidFill>
                <a:latin typeface="Roboto"/>
                <a:ea typeface="Roboto"/>
                <a:cs typeface="Roboto"/>
                <a:sym typeface="Roboto"/>
              </a:rPr>
              <a:t>4 Q1</a:t>
            </a:r>
            <a:r>
              <a:rPr b="1" i="0" lang="en" sz="2800" u="none" cap="none" strike="noStrike">
                <a:solidFill>
                  <a:srgbClr val="0070C0"/>
                </a:solidFill>
                <a:latin typeface="Roboto"/>
                <a:ea typeface="Roboto"/>
                <a:cs typeface="Roboto"/>
                <a:sym typeface="Roboto"/>
              </a:rPr>
              <a:t> </a:t>
            </a:r>
            <a:r>
              <a:rPr b="1" lang="en" sz="2800">
                <a:solidFill>
                  <a:srgbClr val="0070C0"/>
                </a:solidFill>
                <a:latin typeface="Roboto"/>
                <a:ea typeface="Roboto"/>
                <a:cs typeface="Roboto"/>
                <a:sym typeface="Roboto"/>
              </a:rPr>
              <a:t>Report: Rapid Re-Housing</a:t>
            </a:r>
            <a:endParaRPr b="1" sz="2800">
              <a:solidFill>
                <a:srgbClr val="0070C0"/>
              </a:solidFill>
              <a:latin typeface="Roboto"/>
              <a:ea typeface="Roboto"/>
              <a:cs typeface="Roboto"/>
              <a:sym typeface="Roboto"/>
            </a:endParaRPr>
          </a:p>
          <a:p>
            <a:pPr indent="0" lvl="0" marL="0" marR="0" rtl="0" algn="ctr">
              <a:lnSpc>
                <a:spcPct val="90000"/>
              </a:lnSpc>
              <a:spcBef>
                <a:spcPts val="0"/>
              </a:spcBef>
              <a:spcAft>
                <a:spcPts val="0"/>
              </a:spcAft>
              <a:buClr>
                <a:srgbClr val="000000"/>
              </a:buClr>
              <a:buSzPct val="313381"/>
              <a:buFont typeface="Arial"/>
              <a:buNone/>
            </a:pPr>
            <a:r>
              <a:t/>
            </a:r>
            <a:endParaRPr b="1" sz="893">
              <a:solidFill>
                <a:srgbClr val="0070C0"/>
              </a:solidFill>
              <a:latin typeface="Roboto"/>
              <a:ea typeface="Roboto"/>
              <a:cs typeface="Roboto"/>
              <a:sym typeface="Roboto"/>
            </a:endParaRPr>
          </a:p>
          <a:p>
            <a:pPr indent="0" lvl="0" marL="0" marR="0" rtl="0" algn="ctr">
              <a:lnSpc>
                <a:spcPct val="90000"/>
              </a:lnSpc>
              <a:spcBef>
                <a:spcPts val="0"/>
              </a:spcBef>
              <a:spcAft>
                <a:spcPts val="0"/>
              </a:spcAft>
              <a:buClr>
                <a:srgbClr val="000000"/>
              </a:buClr>
              <a:buSzPct val="197102"/>
              <a:buFont typeface="Arial"/>
              <a:buNone/>
            </a:pPr>
            <a:r>
              <a:rPr lang="en" sz="1420">
                <a:solidFill>
                  <a:srgbClr val="0070C0"/>
                </a:solidFill>
                <a:latin typeface="Roboto"/>
                <a:ea typeface="Roboto"/>
                <a:cs typeface="Roboto"/>
                <a:sym typeface="Roboto"/>
              </a:rPr>
              <a:t>December 1, 2025 - February 28, 2026</a:t>
            </a:r>
            <a:endParaRPr sz="1420">
              <a:solidFill>
                <a:srgbClr val="0070C0"/>
              </a:solidFill>
              <a:latin typeface="Roboto"/>
              <a:ea typeface="Roboto"/>
              <a:cs typeface="Roboto"/>
              <a:sym typeface="Roboto"/>
            </a:endParaRPr>
          </a:p>
        </p:txBody>
      </p:sp>
      <p:pic>
        <p:nvPicPr>
          <p:cNvPr id="237" name="Google Shape;237;p25"/>
          <p:cNvPicPr preferRelativeResize="0"/>
          <p:nvPr/>
        </p:nvPicPr>
        <p:blipFill>
          <a:blip r:embed="rId4">
            <a:alphaModFix/>
          </a:blip>
          <a:stretch>
            <a:fillRect/>
          </a:stretch>
        </p:blipFill>
        <p:spPr>
          <a:xfrm>
            <a:off x="6018400" y="911125"/>
            <a:ext cx="2536327" cy="1621925"/>
          </a:xfrm>
          <a:prstGeom prst="rect">
            <a:avLst/>
          </a:prstGeom>
          <a:noFill/>
          <a:ln>
            <a:noFill/>
          </a:ln>
        </p:spPr>
      </p:pic>
      <p:pic>
        <p:nvPicPr>
          <p:cNvPr id="238" name="Google Shape;238;p25"/>
          <p:cNvPicPr preferRelativeResize="0"/>
          <p:nvPr/>
        </p:nvPicPr>
        <p:blipFill>
          <a:blip r:embed="rId5">
            <a:alphaModFix/>
          </a:blip>
          <a:stretch>
            <a:fillRect/>
          </a:stretch>
        </p:blipFill>
        <p:spPr>
          <a:xfrm>
            <a:off x="6018400" y="2732500"/>
            <a:ext cx="2536325" cy="1621925"/>
          </a:xfrm>
          <a:prstGeom prst="rect">
            <a:avLst/>
          </a:prstGeom>
          <a:noFill/>
          <a:ln>
            <a:noFill/>
          </a:ln>
        </p:spPr>
      </p:pic>
      <p:pic>
        <p:nvPicPr>
          <p:cNvPr id="239" name="Google Shape;239;p25"/>
          <p:cNvPicPr preferRelativeResize="0"/>
          <p:nvPr/>
        </p:nvPicPr>
        <p:blipFill>
          <a:blip r:embed="rId6">
            <a:alphaModFix/>
          </a:blip>
          <a:stretch>
            <a:fillRect/>
          </a:stretch>
        </p:blipFill>
        <p:spPr>
          <a:xfrm>
            <a:off x="128300" y="1239000"/>
            <a:ext cx="5732250" cy="2665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6"/>
          <p:cNvSpPr/>
          <p:nvPr/>
        </p:nvSpPr>
        <p:spPr>
          <a:xfrm rot="10800000">
            <a:off x="8413800" y="25"/>
            <a:ext cx="756600" cy="822600"/>
          </a:xfrm>
          <a:prstGeom prst="rtTriangle">
            <a:avLst/>
          </a:prstGeom>
          <a:solidFill>
            <a:srgbClr val="F8C02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grpSp>
        <p:nvGrpSpPr>
          <p:cNvPr id="245" name="Google Shape;245;p26"/>
          <p:cNvGrpSpPr/>
          <p:nvPr/>
        </p:nvGrpSpPr>
        <p:grpSpPr>
          <a:xfrm>
            <a:off x="0" y="4636274"/>
            <a:ext cx="9144000" cy="507206"/>
            <a:chOff x="0" y="4467225"/>
            <a:chExt cx="9144000" cy="676275"/>
          </a:xfrm>
        </p:grpSpPr>
        <p:pic>
          <p:nvPicPr>
            <p:cNvPr id="246" name="Google Shape;246;p26"/>
            <p:cNvPicPr preferRelativeResize="0"/>
            <p:nvPr/>
          </p:nvPicPr>
          <p:blipFill rotWithShape="1">
            <a:blip r:embed="rId3">
              <a:alphaModFix/>
            </a:blip>
            <a:srcRect b="0" l="0" r="0" t="0"/>
            <a:stretch/>
          </p:blipFill>
          <p:spPr>
            <a:xfrm>
              <a:off x="0" y="4467225"/>
              <a:ext cx="2108175" cy="676275"/>
            </a:xfrm>
            <a:prstGeom prst="rect">
              <a:avLst/>
            </a:prstGeom>
            <a:noFill/>
            <a:ln>
              <a:noFill/>
            </a:ln>
          </p:spPr>
        </p:pic>
        <p:pic>
          <p:nvPicPr>
            <p:cNvPr id="247" name="Google Shape;247;p26"/>
            <p:cNvPicPr preferRelativeResize="0"/>
            <p:nvPr/>
          </p:nvPicPr>
          <p:blipFill rotWithShape="1">
            <a:blip r:embed="rId3">
              <a:alphaModFix/>
            </a:blip>
            <a:srcRect b="0" l="0" r="0" t="0"/>
            <a:stretch/>
          </p:blipFill>
          <p:spPr>
            <a:xfrm rot="10800000">
              <a:off x="2108175" y="4467225"/>
              <a:ext cx="2108175" cy="676275"/>
            </a:xfrm>
            <a:prstGeom prst="rect">
              <a:avLst/>
            </a:prstGeom>
            <a:noFill/>
            <a:ln>
              <a:noFill/>
            </a:ln>
          </p:spPr>
        </p:pic>
        <p:pic>
          <p:nvPicPr>
            <p:cNvPr id="248" name="Google Shape;248;p26"/>
            <p:cNvPicPr preferRelativeResize="0"/>
            <p:nvPr/>
          </p:nvPicPr>
          <p:blipFill rotWithShape="1">
            <a:blip r:embed="rId3">
              <a:alphaModFix/>
            </a:blip>
            <a:srcRect b="0" l="0" r="0" t="0"/>
            <a:stretch/>
          </p:blipFill>
          <p:spPr>
            <a:xfrm rot="10800000">
              <a:off x="4216350" y="4467225"/>
              <a:ext cx="2108175" cy="676275"/>
            </a:xfrm>
            <a:prstGeom prst="rect">
              <a:avLst/>
            </a:prstGeom>
            <a:noFill/>
            <a:ln>
              <a:noFill/>
            </a:ln>
          </p:spPr>
        </p:pic>
        <p:pic>
          <p:nvPicPr>
            <p:cNvPr id="249" name="Google Shape;249;p26"/>
            <p:cNvPicPr preferRelativeResize="0"/>
            <p:nvPr/>
          </p:nvPicPr>
          <p:blipFill rotWithShape="1">
            <a:blip r:embed="rId3">
              <a:alphaModFix/>
            </a:blip>
            <a:srcRect b="0" l="0" r="0" t="0"/>
            <a:stretch/>
          </p:blipFill>
          <p:spPr>
            <a:xfrm rot="10800000">
              <a:off x="6324525" y="4467225"/>
              <a:ext cx="2108175" cy="676275"/>
            </a:xfrm>
            <a:prstGeom prst="rect">
              <a:avLst/>
            </a:prstGeom>
            <a:noFill/>
            <a:ln>
              <a:noFill/>
            </a:ln>
          </p:spPr>
        </p:pic>
        <p:pic>
          <p:nvPicPr>
            <p:cNvPr id="250" name="Google Shape;250;p26"/>
            <p:cNvPicPr preferRelativeResize="0"/>
            <p:nvPr/>
          </p:nvPicPr>
          <p:blipFill rotWithShape="1">
            <a:blip r:embed="rId3">
              <a:alphaModFix/>
            </a:blip>
            <a:srcRect b="0" l="0" r="68936" t="0"/>
            <a:stretch/>
          </p:blipFill>
          <p:spPr>
            <a:xfrm>
              <a:off x="8432700" y="4467225"/>
              <a:ext cx="711300" cy="676275"/>
            </a:xfrm>
            <a:prstGeom prst="rect">
              <a:avLst/>
            </a:prstGeom>
            <a:noFill/>
            <a:ln>
              <a:noFill/>
            </a:ln>
          </p:spPr>
        </p:pic>
      </p:grpSp>
      <p:sp>
        <p:nvSpPr>
          <p:cNvPr id="251" name="Google Shape;251;p26"/>
          <p:cNvSpPr txBox="1"/>
          <p:nvPr/>
        </p:nvSpPr>
        <p:spPr>
          <a:xfrm>
            <a:off x="1293400" y="233525"/>
            <a:ext cx="6290100" cy="589200"/>
          </a:xfrm>
          <a:prstGeom prst="rect">
            <a:avLst/>
          </a:prstGeom>
          <a:noFill/>
          <a:ln>
            <a:noFill/>
          </a:ln>
        </p:spPr>
        <p:txBody>
          <a:bodyPr anchorCtr="0" anchor="t" bIns="45700" lIns="91425" spcFirstLastPara="1" rIns="91425" wrap="square" tIns="45700">
            <a:normAutofit fontScale="70000"/>
          </a:bodyPr>
          <a:lstStyle/>
          <a:p>
            <a:pPr indent="0" lvl="0" marL="0" marR="0" rtl="0" algn="ctr">
              <a:lnSpc>
                <a:spcPct val="90000"/>
              </a:lnSpc>
              <a:spcBef>
                <a:spcPts val="0"/>
              </a:spcBef>
              <a:spcAft>
                <a:spcPts val="0"/>
              </a:spcAft>
              <a:buClr>
                <a:srgbClr val="000000"/>
              </a:buClr>
              <a:buSzPct val="100000"/>
              <a:buFont typeface="Arial"/>
              <a:buNone/>
            </a:pPr>
            <a:r>
              <a:rPr b="1" i="0" lang="en" sz="2800" u="none" cap="none" strike="noStrike">
                <a:solidFill>
                  <a:srgbClr val="0070C0"/>
                </a:solidFill>
                <a:latin typeface="Roboto"/>
                <a:ea typeface="Roboto"/>
                <a:cs typeface="Roboto"/>
                <a:sym typeface="Roboto"/>
              </a:rPr>
              <a:t>FY 2</a:t>
            </a:r>
            <a:r>
              <a:rPr b="1" lang="en" sz="2800">
                <a:solidFill>
                  <a:srgbClr val="0070C0"/>
                </a:solidFill>
                <a:latin typeface="Roboto"/>
                <a:ea typeface="Roboto"/>
                <a:cs typeface="Roboto"/>
                <a:sym typeface="Roboto"/>
              </a:rPr>
              <a:t>4 Q1</a:t>
            </a:r>
            <a:r>
              <a:rPr b="1" i="0" lang="en" sz="2800" u="none" cap="none" strike="noStrike">
                <a:solidFill>
                  <a:srgbClr val="0070C0"/>
                </a:solidFill>
                <a:latin typeface="Roboto"/>
                <a:ea typeface="Roboto"/>
                <a:cs typeface="Roboto"/>
                <a:sym typeface="Roboto"/>
              </a:rPr>
              <a:t> </a:t>
            </a:r>
            <a:r>
              <a:rPr b="1" lang="en" sz="2800">
                <a:solidFill>
                  <a:srgbClr val="0070C0"/>
                </a:solidFill>
                <a:latin typeface="Roboto"/>
                <a:ea typeface="Roboto"/>
                <a:cs typeface="Roboto"/>
                <a:sym typeface="Roboto"/>
              </a:rPr>
              <a:t>Report: Youth Service Navigation</a:t>
            </a:r>
            <a:endParaRPr b="1" sz="2800">
              <a:solidFill>
                <a:srgbClr val="0070C0"/>
              </a:solidFill>
              <a:latin typeface="Roboto"/>
              <a:ea typeface="Roboto"/>
              <a:cs typeface="Roboto"/>
              <a:sym typeface="Roboto"/>
            </a:endParaRPr>
          </a:p>
          <a:p>
            <a:pPr indent="0" lvl="0" marL="0" marR="0" rtl="0" algn="ctr">
              <a:lnSpc>
                <a:spcPct val="90000"/>
              </a:lnSpc>
              <a:spcBef>
                <a:spcPts val="0"/>
              </a:spcBef>
              <a:spcAft>
                <a:spcPts val="0"/>
              </a:spcAft>
              <a:buClr>
                <a:srgbClr val="000000"/>
              </a:buClr>
              <a:buSzPct val="313381"/>
              <a:buFont typeface="Arial"/>
              <a:buNone/>
            </a:pPr>
            <a:r>
              <a:t/>
            </a:r>
            <a:endParaRPr b="1" sz="893">
              <a:solidFill>
                <a:srgbClr val="0070C0"/>
              </a:solidFill>
              <a:latin typeface="Roboto"/>
              <a:ea typeface="Roboto"/>
              <a:cs typeface="Roboto"/>
              <a:sym typeface="Roboto"/>
            </a:endParaRPr>
          </a:p>
          <a:p>
            <a:pPr indent="0" lvl="0" marL="0" marR="0" rtl="0" algn="ctr">
              <a:lnSpc>
                <a:spcPct val="90000"/>
              </a:lnSpc>
              <a:spcBef>
                <a:spcPts val="0"/>
              </a:spcBef>
              <a:spcAft>
                <a:spcPts val="0"/>
              </a:spcAft>
              <a:buClr>
                <a:srgbClr val="000000"/>
              </a:buClr>
              <a:buSzPct val="197102"/>
              <a:buFont typeface="Arial"/>
              <a:buNone/>
            </a:pPr>
            <a:r>
              <a:rPr lang="en" sz="1420">
                <a:solidFill>
                  <a:srgbClr val="0070C0"/>
                </a:solidFill>
                <a:latin typeface="Roboto"/>
                <a:ea typeface="Roboto"/>
                <a:cs typeface="Roboto"/>
                <a:sym typeface="Roboto"/>
              </a:rPr>
              <a:t>December 1, 2025 - February 28, 2026</a:t>
            </a:r>
            <a:endParaRPr sz="1420">
              <a:solidFill>
                <a:srgbClr val="0070C0"/>
              </a:solidFill>
              <a:latin typeface="Roboto"/>
              <a:ea typeface="Roboto"/>
              <a:cs typeface="Roboto"/>
              <a:sym typeface="Roboto"/>
            </a:endParaRPr>
          </a:p>
        </p:txBody>
      </p:sp>
      <p:pic>
        <p:nvPicPr>
          <p:cNvPr id="252" name="Google Shape;252;p26"/>
          <p:cNvPicPr preferRelativeResize="0"/>
          <p:nvPr/>
        </p:nvPicPr>
        <p:blipFill>
          <a:blip r:embed="rId4">
            <a:alphaModFix/>
          </a:blip>
          <a:stretch>
            <a:fillRect/>
          </a:stretch>
        </p:blipFill>
        <p:spPr>
          <a:xfrm>
            <a:off x="6157375" y="2685450"/>
            <a:ext cx="2536325" cy="1629375"/>
          </a:xfrm>
          <a:prstGeom prst="rect">
            <a:avLst/>
          </a:prstGeom>
          <a:noFill/>
          <a:ln>
            <a:noFill/>
          </a:ln>
        </p:spPr>
      </p:pic>
      <p:pic>
        <p:nvPicPr>
          <p:cNvPr id="253" name="Google Shape;253;p26"/>
          <p:cNvPicPr preferRelativeResize="0"/>
          <p:nvPr/>
        </p:nvPicPr>
        <p:blipFill>
          <a:blip r:embed="rId5">
            <a:alphaModFix/>
          </a:blip>
          <a:stretch>
            <a:fillRect/>
          </a:stretch>
        </p:blipFill>
        <p:spPr>
          <a:xfrm>
            <a:off x="6151549" y="939400"/>
            <a:ext cx="2547971" cy="1629375"/>
          </a:xfrm>
          <a:prstGeom prst="rect">
            <a:avLst/>
          </a:prstGeom>
          <a:noFill/>
          <a:ln>
            <a:noFill/>
          </a:ln>
        </p:spPr>
      </p:pic>
      <p:pic>
        <p:nvPicPr>
          <p:cNvPr id="254" name="Google Shape;254;p26"/>
          <p:cNvPicPr preferRelativeResize="0"/>
          <p:nvPr/>
        </p:nvPicPr>
        <p:blipFill>
          <a:blip r:embed="rId6">
            <a:alphaModFix/>
          </a:blip>
          <a:stretch>
            <a:fillRect/>
          </a:stretch>
        </p:blipFill>
        <p:spPr>
          <a:xfrm>
            <a:off x="378475" y="1324237"/>
            <a:ext cx="5532274" cy="263371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7"/>
          <p:cNvSpPr/>
          <p:nvPr/>
        </p:nvSpPr>
        <p:spPr>
          <a:xfrm rot="10800000">
            <a:off x="8413800" y="25"/>
            <a:ext cx="756600" cy="822600"/>
          </a:xfrm>
          <a:prstGeom prst="rtTriangle">
            <a:avLst/>
          </a:prstGeom>
          <a:solidFill>
            <a:srgbClr val="F8C02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grpSp>
        <p:nvGrpSpPr>
          <p:cNvPr id="260" name="Google Shape;260;p27"/>
          <p:cNvGrpSpPr/>
          <p:nvPr/>
        </p:nvGrpSpPr>
        <p:grpSpPr>
          <a:xfrm>
            <a:off x="0" y="4636274"/>
            <a:ext cx="9144000" cy="507206"/>
            <a:chOff x="0" y="4467225"/>
            <a:chExt cx="9144000" cy="676275"/>
          </a:xfrm>
        </p:grpSpPr>
        <p:pic>
          <p:nvPicPr>
            <p:cNvPr id="261" name="Google Shape;261;p27"/>
            <p:cNvPicPr preferRelativeResize="0"/>
            <p:nvPr/>
          </p:nvPicPr>
          <p:blipFill rotWithShape="1">
            <a:blip r:embed="rId3">
              <a:alphaModFix/>
            </a:blip>
            <a:srcRect b="0" l="0" r="0" t="0"/>
            <a:stretch/>
          </p:blipFill>
          <p:spPr>
            <a:xfrm>
              <a:off x="0" y="4467225"/>
              <a:ext cx="2108175" cy="676275"/>
            </a:xfrm>
            <a:prstGeom prst="rect">
              <a:avLst/>
            </a:prstGeom>
            <a:noFill/>
            <a:ln>
              <a:noFill/>
            </a:ln>
          </p:spPr>
        </p:pic>
        <p:pic>
          <p:nvPicPr>
            <p:cNvPr id="262" name="Google Shape;262;p27"/>
            <p:cNvPicPr preferRelativeResize="0"/>
            <p:nvPr/>
          </p:nvPicPr>
          <p:blipFill rotWithShape="1">
            <a:blip r:embed="rId3">
              <a:alphaModFix/>
            </a:blip>
            <a:srcRect b="0" l="0" r="0" t="0"/>
            <a:stretch/>
          </p:blipFill>
          <p:spPr>
            <a:xfrm rot="10800000">
              <a:off x="2108175" y="4467225"/>
              <a:ext cx="2108175" cy="676275"/>
            </a:xfrm>
            <a:prstGeom prst="rect">
              <a:avLst/>
            </a:prstGeom>
            <a:noFill/>
            <a:ln>
              <a:noFill/>
            </a:ln>
          </p:spPr>
        </p:pic>
        <p:pic>
          <p:nvPicPr>
            <p:cNvPr id="263" name="Google Shape;263;p27"/>
            <p:cNvPicPr preferRelativeResize="0"/>
            <p:nvPr/>
          </p:nvPicPr>
          <p:blipFill rotWithShape="1">
            <a:blip r:embed="rId3">
              <a:alphaModFix/>
            </a:blip>
            <a:srcRect b="0" l="0" r="0" t="0"/>
            <a:stretch/>
          </p:blipFill>
          <p:spPr>
            <a:xfrm rot="10800000">
              <a:off x="4216350" y="4467225"/>
              <a:ext cx="2108175" cy="676275"/>
            </a:xfrm>
            <a:prstGeom prst="rect">
              <a:avLst/>
            </a:prstGeom>
            <a:noFill/>
            <a:ln>
              <a:noFill/>
            </a:ln>
          </p:spPr>
        </p:pic>
        <p:pic>
          <p:nvPicPr>
            <p:cNvPr id="264" name="Google Shape;264;p27"/>
            <p:cNvPicPr preferRelativeResize="0"/>
            <p:nvPr/>
          </p:nvPicPr>
          <p:blipFill rotWithShape="1">
            <a:blip r:embed="rId3">
              <a:alphaModFix/>
            </a:blip>
            <a:srcRect b="0" l="0" r="0" t="0"/>
            <a:stretch/>
          </p:blipFill>
          <p:spPr>
            <a:xfrm rot="10800000">
              <a:off x="6324525" y="4467225"/>
              <a:ext cx="2108175" cy="676275"/>
            </a:xfrm>
            <a:prstGeom prst="rect">
              <a:avLst/>
            </a:prstGeom>
            <a:noFill/>
            <a:ln>
              <a:noFill/>
            </a:ln>
          </p:spPr>
        </p:pic>
        <p:pic>
          <p:nvPicPr>
            <p:cNvPr id="265" name="Google Shape;265;p27"/>
            <p:cNvPicPr preferRelativeResize="0"/>
            <p:nvPr/>
          </p:nvPicPr>
          <p:blipFill rotWithShape="1">
            <a:blip r:embed="rId3">
              <a:alphaModFix/>
            </a:blip>
            <a:srcRect b="0" l="0" r="68936" t="0"/>
            <a:stretch/>
          </p:blipFill>
          <p:spPr>
            <a:xfrm>
              <a:off x="8432700" y="4467225"/>
              <a:ext cx="711300" cy="676275"/>
            </a:xfrm>
            <a:prstGeom prst="rect">
              <a:avLst/>
            </a:prstGeom>
            <a:noFill/>
            <a:ln>
              <a:noFill/>
            </a:ln>
          </p:spPr>
        </p:pic>
      </p:grpSp>
      <p:sp>
        <p:nvSpPr>
          <p:cNvPr id="266" name="Google Shape;266;p27"/>
          <p:cNvSpPr txBox="1"/>
          <p:nvPr/>
        </p:nvSpPr>
        <p:spPr>
          <a:xfrm>
            <a:off x="1293400" y="233525"/>
            <a:ext cx="6290100" cy="589200"/>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ctr">
              <a:lnSpc>
                <a:spcPct val="90000"/>
              </a:lnSpc>
              <a:spcBef>
                <a:spcPts val="0"/>
              </a:spcBef>
              <a:spcAft>
                <a:spcPts val="0"/>
              </a:spcAft>
              <a:buClr>
                <a:srgbClr val="000000"/>
              </a:buClr>
              <a:buSzPct val="100000"/>
              <a:buFont typeface="Arial"/>
              <a:buNone/>
            </a:pPr>
            <a:r>
              <a:rPr b="1" i="0" lang="en" sz="2800" u="none" cap="none" strike="noStrike">
                <a:solidFill>
                  <a:srgbClr val="0070C0"/>
                </a:solidFill>
                <a:latin typeface="Roboto"/>
                <a:ea typeface="Roboto"/>
                <a:cs typeface="Roboto"/>
                <a:sym typeface="Roboto"/>
              </a:rPr>
              <a:t>FY 2</a:t>
            </a:r>
            <a:r>
              <a:rPr b="1" lang="en" sz="2800">
                <a:solidFill>
                  <a:srgbClr val="0070C0"/>
                </a:solidFill>
                <a:latin typeface="Roboto"/>
                <a:ea typeface="Roboto"/>
                <a:cs typeface="Roboto"/>
                <a:sym typeface="Roboto"/>
              </a:rPr>
              <a:t>4 Q1</a:t>
            </a:r>
            <a:r>
              <a:rPr b="1" i="0" lang="en" sz="2800" u="none" cap="none" strike="noStrike">
                <a:solidFill>
                  <a:srgbClr val="0070C0"/>
                </a:solidFill>
                <a:latin typeface="Roboto"/>
                <a:ea typeface="Roboto"/>
                <a:cs typeface="Roboto"/>
                <a:sym typeface="Roboto"/>
              </a:rPr>
              <a:t> </a:t>
            </a:r>
            <a:r>
              <a:rPr b="1" lang="en" sz="2800">
                <a:solidFill>
                  <a:srgbClr val="0070C0"/>
                </a:solidFill>
                <a:latin typeface="Roboto"/>
                <a:ea typeface="Roboto"/>
                <a:cs typeface="Roboto"/>
                <a:sym typeface="Roboto"/>
              </a:rPr>
              <a:t>Report: Host Homes</a:t>
            </a:r>
            <a:endParaRPr b="1" sz="2800">
              <a:solidFill>
                <a:srgbClr val="0070C0"/>
              </a:solidFill>
              <a:latin typeface="Roboto"/>
              <a:ea typeface="Roboto"/>
              <a:cs typeface="Roboto"/>
              <a:sym typeface="Roboto"/>
            </a:endParaRPr>
          </a:p>
          <a:p>
            <a:pPr indent="0" lvl="0" marL="0" marR="0" rtl="0" algn="ctr">
              <a:lnSpc>
                <a:spcPct val="90000"/>
              </a:lnSpc>
              <a:spcBef>
                <a:spcPts val="0"/>
              </a:spcBef>
              <a:spcAft>
                <a:spcPts val="0"/>
              </a:spcAft>
              <a:buClr>
                <a:srgbClr val="000000"/>
              </a:buClr>
              <a:buSzPct val="313381"/>
              <a:buFont typeface="Arial"/>
              <a:buNone/>
            </a:pPr>
            <a:r>
              <a:t/>
            </a:r>
            <a:endParaRPr b="1" sz="893">
              <a:solidFill>
                <a:srgbClr val="0070C0"/>
              </a:solidFill>
              <a:latin typeface="Roboto"/>
              <a:ea typeface="Roboto"/>
              <a:cs typeface="Roboto"/>
              <a:sym typeface="Roboto"/>
            </a:endParaRPr>
          </a:p>
          <a:p>
            <a:pPr indent="0" lvl="0" marL="0" marR="0" rtl="0" algn="ctr">
              <a:lnSpc>
                <a:spcPct val="90000"/>
              </a:lnSpc>
              <a:spcBef>
                <a:spcPts val="0"/>
              </a:spcBef>
              <a:spcAft>
                <a:spcPts val="0"/>
              </a:spcAft>
              <a:buClr>
                <a:srgbClr val="000000"/>
              </a:buClr>
              <a:buSzPct val="197102"/>
              <a:buFont typeface="Arial"/>
              <a:buNone/>
            </a:pPr>
            <a:r>
              <a:rPr lang="en" sz="1420">
                <a:solidFill>
                  <a:srgbClr val="0070C0"/>
                </a:solidFill>
                <a:latin typeface="Roboto"/>
                <a:ea typeface="Roboto"/>
                <a:cs typeface="Roboto"/>
                <a:sym typeface="Roboto"/>
              </a:rPr>
              <a:t>December 1, 2025 - February 28, 2026</a:t>
            </a:r>
            <a:endParaRPr sz="1420">
              <a:solidFill>
                <a:srgbClr val="0070C0"/>
              </a:solidFill>
              <a:latin typeface="Roboto"/>
              <a:ea typeface="Roboto"/>
              <a:cs typeface="Roboto"/>
              <a:sym typeface="Roboto"/>
            </a:endParaRPr>
          </a:p>
        </p:txBody>
      </p:sp>
      <p:pic>
        <p:nvPicPr>
          <p:cNvPr id="267" name="Google Shape;267;p27"/>
          <p:cNvPicPr preferRelativeResize="0"/>
          <p:nvPr/>
        </p:nvPicPr>
        <p:blipFill>
          <a:blip r:embed="rId4">
            <a:alphaModFix/>
          </a:blip>
          <a:stretch>
            <a:fillRect/>
          </a:stretch>
        </p:blipFill>
        <p:spPr>
          <a:xfrm>
            <a:off x="107300" y="1180038"/>
            <a:ext cx="5846749" cy="2783426"/>
          </a:xfrm>
          <a:prstGeom prst="rect">
            <a:avLst/>
          </a:prstGeom>
          <a:noFill/>
          <a:ln>
            <a:noFill/>
          </a:ln>
        </p:spPr>
      </p:pic>
      <p:pic>
        <p:nvPicPr>
          <p:cNvPr id="268" name="Google Shape;268;p27"/>
          <p:cNvPicPr preferRelativeResize="0"/>
          <p:nvPr/>
        </p:nvPicPr>
        <p:blipFill>
          <a:blip r:embed="rId5">
            <a:alphaModFix/>
          </a:blip>
          <a:stretch>
            <a:fillRect/>
          </a:stretch>
        </p:blipFill>
        <p:spPr>
          <a:xfrm>
            <a:off x="6157374" y="949823"/>
            <a:ext cx="2536324" cy="1621927"/>
          </a:xfrm>
          <a:prstGeom prst="rect">
            <a:avLst/>
          </a:prstGeom>
          <a:noFill/>
          <a:ln>
            <a:noFill/>
          </a:ln>
        </p:spPr>
      </p:pic>
      <p:pic>
        <p:nvPicPr>
          <p:cNvPr id="269" name="Google Shape;269;p27"/>
          <p:cNvPicPr preferRelativeResize="0"/>
          <p:nvPr/>
        </p:nvPicPr>
        <p:blipFill>
          <a:blip r:embed="rId6">
            <a:alphaModFix/>
          </a:blip>
          <a:stretch>
            <a:fillRect/>
          </a:stretch>
        </p:blipFill>
        <p:spPr>
          <a:xfrm>
            <a:off x="6157375" y="2825125"/>
            <a:ext cx="2536325" cy="1557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8"/>
          <p:cNvSpPr/>
          <p:nvPr/>
        </p:nvSpPr>
        <p:spPr>
          <a:xfrm>
            <a:off x="0" y="0"/>
            <a:ext cx="9170400" cy="5143500"/>
          </a:xfrm>
          <a:prstGeom prst="rect">
            <a:avLst/>
          </a:prstGeom>
          <a:solidFill>
            <a:schemeClr val="lt1"/>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dk1"/>
              </a:buClr>
              <a:buSzPts val="3800"/>
              <a:buFont typeface="Arial"/>
              <a:buNone/>
            </a:pPr>
            <a:r>
              <a:t/>
            </a:r>
            <a:endParaRPr b="0" i="0" sz="3800" u="none" cap="none" strike="noStrike">
              <a:solidFill>
                <a:srgbClr val="21618B"/>
              </a:solidFill>
              <a:latin typeface="Libre Franklin Medium"/>
              <a:ea typeface="Libre Franklin Medium"/>
              <a:cs typeface="Libre Franklin Medium"/>
              <a:sym typeface="Libre Franklin Medium"/>
            </a:endParaRPr>
          </a:p>
        </p:txBody>
      </p:sp>
      <p:sp>
        <p:nvSpPr>
          <p:cNvPr id="275" name="Google Shape;275;p28"/>
          <p:cNvSpPr/>
          <p:nvPr/>
        </p:nvSpPr>
        <p:spPr>
          <a:xfrm rot="10800000">
            <a:off x="8413800" y="25"/>
            <a:ext cx="756600" cy="822600"/>
          </a:xfrm>
          <a:prstGeom prst="rtTriangle">
            <a:avLst/>
          </a:prstGeom>
          <a:solidFill>
            <a:srgbClr val="F8C02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pic>
        <p:nvPicPr>
          <p:cNvPr id="276" name="Google Shape;276;p28"/>
          <p:cNvPicPr preferRelativeResize="0"/>
          <p:nvPr/>
        </p:nvPicPr>
        <p:blipFill rotWithShape="1">
          <a:blip r:embed="rId3">
            <a:alphaModFix/>
          </a:blip>
          <a:srcRect b="0" l="0" r="0" t="9"/>
          <a:stretch/>
        </p:blipFill>
        <p:spPr>
          <a:xfrm>
            <a:off x="7596125" y="194225"/>
            <a:ext cx="1092326" cy="506099"/>
          </a:xfrm>
          <a:prstGeom prst="rect">
            <a:avLst/>
          </a:prstGeom>
          <a:noFill/>
          <a:ln>
            <a:noFill/>
          </a:ln>
        </p:spPr>
      </p:pic>
      <p:sp>
        <p:nvSpPr>
          <p:cNvPr id="277" name="Google Shape;277;p28"/>
          <p:cNvSpPr txBox="1"/>
          <p:nvPr/>
        </p:nvSpPr>
        <p:spPr>
          <a:xfrm>
            <a:off x="1663500" y="408375"/>
            <a:ext cx="5561400" cy="6003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1700"/>
              <a:buFont typeface="Arial"/>
              <a:buNone/>
            </a:pPr>
            <a:r>
              <a:rPr lang="en" sz="3000">
                <a:solidFill>
                  <a:srgbClr val="006DB8"/>
                </a:solidFill>
                <a:latin typeface="Roboto"/>
                <a:ea typeface="Roboto"/>
                <a:cs typeface="Roboto"/>
                <a:sym typeface="Roboto"/>
              </a:rPr>
              <a:t>Housing Projects (JTR &amp; RRH)</a:t>
            </a:r>
            <a:endParaRPr b="0" i="0" sz="3000" u="none" cap="none" strike="noStrike">
              <a:solidFill>
                <a:srgbClr val="006DB8"/>
              </a:solidFill>
              <a:latin typeface="Arial"/>
              <a:ea typeface="Arial"/>
              <a:cs typeface="Arial"/>
              <a:sym typeface="Arial"/>
            </a:endParaRPr>
          </a:p>
        </p:txBody>
      </p:sp>
      <p:sp>
        <p:nvSpPr>
          <p:cNvPr id="278" name="Google Shape;278;p28"/>
          <p:cNvSpPr txBox="1"/>
          <p:nvPr/>
        </p:nvSpPr>
        <p:spPr>
          <a:xfrm>
            <a:off x="797050" y="1153925"/>
            <a:ext cx="7718100" cy="3641400"/>
          </a:xfrm>
          <a:prstGeom prst="rect">
            <a:avLst/>
          </a:prstGeom>
          <a:noFill/>
          <a:ln>
            <a:noFill/>
          </a:ln>
        </p:spPr>
        <p:txBody>
          <a:bodyPr anchorCtr="0" anchor="t" bIns="91425" lIns="91425" spcFirstLastPara="1" rIns="91425" wrap="square" tIns="91425">
            <a:normAutofit/>
          </a:bodyPr>
          <a:lstStyle/>
          <a:p>
            <a:pPr indent="0" lvl="0" marL="0" marR="0" rtl="0" algn="l">
              <a:lnSpc>
                <a:spcPct val="105000"/>
              </a:lnSpc>
              <a:spcBef>
                <a:spcPts val="0"/>
              </a:spcBef>
              <a:spcAft>
                <a:spcPts val="0"/>
              </a:spcAft>
              <a:buNone/>
            </a:pPr>
            <a:r>
              <a:rPr lang="en" sz="1700" u="sng">
                <a:solidFill>
                  <a:srgbClr val="006DB8"/>
                </a:solidFill>
                <a:latin typeface="Calibri"/>
                <a:ea typeface="Calibri"/>
                <a:cs typeface="Calibri"/>
                <a:sym typeface="Calibri"/>
              </a:rPr>
              <a:t>Joint TH-RRH and RRH Standalone Projects are:</a:t>
            </a:r>
            <a:endParaRPr sz="1700" u="sng">
              <a:solidFill>
                <a:srgbClr val="006DB8"/>
              </a:solidFill>
              <a:latin typeface="Calibri"/>
              <a:ea typeface="Calibri"/>
              <a:cs typeface="Calibri"/>
              <a:sym typeface="Calibri"/>
            </a:endParaRPr>
          </a:p>
          <a:p>
            <a:pPr indent="0" lvl="0" marL="0" marR="0" rtl="0" algn="l">
              <a:lnSpc>
                <a:spcPct val="105000"/>
              </a:lnSpc>
              <a:spcBef>
                <a:spcPts val="0"/>
              </a:spcBef>
              <a:spcAft>
                <a:spcPts val="0"/>
              </a:spcAft>
              <a:buNone/>
            </a:pPr>
            <a:r>
              <a:rPr b="1" lang="en" sz="1700">
                <a:solidFill>
                  <a:srgbClr val="006DB8"/>
                </a:solidFill>
                <a:latin typeface="Calibri"/>
                <a:ea typeface="Calibri"/>
                <a:cs typeface="Calibri"/>
                <a:sym typeface="Calibri"/>
              </a:rPr>
              <a:t>E</a:t>
            </a:r>
            <a:r>
              <a:rPr b="1" lang="en" sz="1700">
                <a:solidFill>
                  <a:srgbClr val="006DB8"/>
                </a:solidFill>
                <a:latin typeface="Calibri"/>
                <a:ea typeface="Calibri"/>
                <a:cs typeface="Calibri"/>
                <a:sym typeface="Calibri"/>
              </a:rPr>
              <a:t>xpected </a:t>
            </a:r>
            <a:r>
              <a:rPr lang="en" sz="1700">
                <a:solidFill>
                  <a:srgbClr val="006DB8"/>
                </a:solidFill>
                <a:latin typeface="Calibri"/>
                <a:ea typeface="Calibri"/>
                <a:cs typeface="Calibri"/>
                <a:sym typeface="Calibri"/>
              </a:rPr>
              <a:t>to </a:t>
            </a:r>
            <a:r>
              <a:rPr b="1" lang="en" sz="1700">
                <a:solidFill>
                  <a:srgbClr val="006DB8"/>
                </a:solidFill>
                <a:latin typeface="Calibri"/>
                <a:ea typeface="Calibri"/>
                <a:cs typeface="Calibri"/>
                <a:sym typeface="Calibri"/>
              </a:rPr>
              <a:t>house all their youths as soon as possible</a:t>
            </a:r>
            <a:r>
              <a:rPr lang="en" sz="1700">
                <a:solidFill>
                  <a:srgbClr val="006DB8"/>
                </a:solidFill>
                <a:latin typeface="Calibri"/>
                <a:ea typeface="Calibri"/>
                <a:cs typeface="Calibri"/>
                <a:sym typeface="Calibri"/>
              </a:rPr>
              <a:t> to ensure these projects meet expenditure and outcome goals. </a:t>
            </a:r>
            <a:endParaRPr sz="1700">
              <a:solidFill>
                <a:srgbClr val="006DB8"/>
              </a:solidFill>
              <a:latin typeface="Calibri"/>
              <a:ea typeface="Calibri"/>
              <a:cs typeface="Calibri"/>
              <a:sym typeface="Calibri"/>
            </a:endParaRPr>
          </a:p>
          <a:p>
            <a:pPr indent="0" lvl="0" marL="0" marR="0" rtl="0" algn="l">
              <a:lnSpc>
                <a:spcPct val="105000"/>
              </a:lnSpc>
              <a:spcBef>
                <a:spcPts val="0"/>
              </a:spcBef>
              <a:spcAft>
                <a:spcPts val="0"/>
              </a:spcAft>
              <a:buNone/>
            </a:pPr>
            <a:r>
              <a:t/>
            </a:r>
            <a:endParaRPr b="1" sz="2000">
              <a:solidFill>
                <a:srgbClr val="006DB8"/>
              </a:solidFill>
              <a:latin typeface="Calibri"/>
              <a:ea typeface="Calibri"/>
              <a:cs typeface="Calibri"/>
              <a:sym typeface="Calibri"/>
            </a:endParaRPr>
          </a:p>
          <a:p>
            <a:pPr indent="0" lvl="0" marL="0" marR="0" rtl="0" algn="l">
              <a:lnSpc>
                <a:spcPct val="105000"/>
              </a:lnSpc>
              <a:spcBef>
                <a:spcPts val="0"/>
              </a:spcBef>
              <a:spcAft>
                <a:spcPts val="0"/>
              </a:spcAft>
              <a:buNone/>
            </a:pPr>
            <a:r>
              <a:rPr b="1" lang="en" sz="1900">
                <a:solidFill>
                  <a:srgbClr val="006DB8"/>
                </a:solidFill>
                <a:latin typeface="Calibri"/>
                <a:ea typeface="Calibri"/>
                <a:cs typeface="Calibri"/>
                <a:sym typeface="Calibri"/>
              </a:rPr>
              <a:t>Subrecipients will: </a:t>
            </a:r>
            <a:endParaRPr b="1" sz="1900">
              <a:solidFill>
                <a:srgbClr val="006DB8"/>
              </a:solidFill>
              <a:latin typeface="Calibri"/>
              <a:ea typeface="Calibri"/>
              <a:cs typeface="Calibri"/>
              <a:sym typeface="Calibri"/>
            </a:endParaRPr>
          </a:p>
          <a:p>
            <a:pPr indent="-336550" lvl="0" marL="457200" marR="0" rtl="0" algn="l">
              <a:lnSpc>
                <a:spcPct val="105000"/>
              </a:lnSpc>
              <a:spcBef>
                <a:spcPts val="0"/>
              </a:spcBef>
              <a:spcAft>
                <a:spcPts val="0"/>
              </a:spcAft>
              <a:buClr>
                <a:srgbClr val="006DB8"/>
              </a:buClr>
              <a:buSzPts val="1700"/>
              <a:buFont typeface="Calibri"/>
              <a:buChar char="●"/>
            </a:pPr>
            <a:r>
              <a:rPr lang="en" sz="1700">
                <a:solidFill>
                  <a:srgbClr val="006DB8"/>
                </a:solidFill>
                <a:latin typeface="Calibri"/>
                <a:ea typeface="Calibri"/>
                <a:cs typeface="Calibri"/>
                <a:sym typeface="Calibri"/>
              </a:rPr>
              <a:t>W</a:t>
            </a:r>
            <a:r>
              <a:rPr lang="en" sz="1700">
                <a:solidFill>
                  <a:srgbClr val="006DB8"/>
                </a:solidFill>
                <a:latin typeface="Calibri"/>
                <a:ea typeface="Calibri"/>
                <a:cs typeface="Calibri"/>
                <a:sym typeface="Calibri"/>
              </a:rPr>
              <a:t>ork with Brilliant Corners (BC) to identify units and quickly house youth participants. </a:t>
            </a:r>
            <a:endParaRPr sz="1700">
              <a:solidFill>
                <a:srgbClr val="006DB8"/>
              </a:solidFill>
              <a:latin typeface="Calibri"/>
              <a:ea typeface="Calibri"/>
              <a:cs typeface="Calibri"/>
              <a:sym typeface="Calibri"/>
            </a:endParaRPr>
          </a:p>
          <a:p>
            <a:pPr indent="-342900" lvl="0" marL="457200" marR="0" rtl="0" algn="l">
              <a:lnSpc>
                <a:spcPct val="105000"/>
              </a:lnSpc>
              <a:spcBef>
                <a:spcPts val="0"/>
              </a:spcBef>
              <a:spcAft>
                <a:spcPts val="0"/>
              </a:spcAft>
              <a:buClr>
                <a:srgbClr val="006DB8"/>
              </a:buClr>
              <a:buSzPts val="1800"/>
              <a:buFont typeface="Calibri"/>
              <a:buChar char="●"/>
            </a:pPr>
            <a:r>
              <a:rPr lang="en" sz="1700">
                <a:solidFill>
                  <a:srgbClr val="006DB8"/>
                </a:solidFill>
                <a:latin typeface="Calibri"/>
                <a:ea typeface="Calibri"/>
                <a:cs typeface="Calibri"/>
                <a:sym typeface="Calibri"/>
              </a:rPr>
              <a:t>Have transition plans in place for youth beyond the grant year end (November 30th).</a:t>
            </a:r>
            <a:r>
              <a:rPr lang="en" sz="1800">
                <a:solidFill>
                  <a:srgbClr val="006DB8"/>
                </a:solidFill>
                <a:latin typeface="Calibri"/>
                <a:ea typeface="Calibri"/>
                <a:cs typeface="Calibri"/>
                <a:sym typeface="Calibri"/>
              </a:rPr>
              <a:t> </a:t>
            </a:r>
            <a:endParaRPr sz="1800">
              <a:solidFill>
                <a:srgbClr val="006DB8"/>
              </a:solidFill>
              <a:latin typeface="Calibri"/>
              <a:ea typeface="Calibri"/>
              <a:cs typeface="Calibri"/>
              <a:sym typeface="Calibri"/>
            </a:endParaRPr>
          </a:p>
          <a:p>
            <a:pPr indent="-342900" lvl="0" marL="457200" marR="0" rtl="0" algn="l">
              <a:lnSpc>
                <a:spcPct val="105000"/>
              </a:lnSpc>
              <a:spcBef>
                <a:spcPts val="0"/>
              </a:spcBef>
              <a:spcAft>
                <a:spcPts val="0"/>
              </a:spcAft>
              <a:buClr>
                <a:srgbClr val="006DB8"/>
              </a:buClr>
              <a:buSzPts val="1800"/>
              <a:buFont typeface="Calibri"/>
              <a:buChar char="●"/>
            </a:pPr>
            <a:r>
              <a:rPr lang="en" sz="1800">
                <a:solidFill>
                  <a:srgbClr val="006DB8"/>
                </a:solidFill>
                <a:latin typeface="Calibri"/>
                <a:ea typeface="Calibri"/>
                <a:cs typeface="Calibri"/>
                <a:sym typeface="Calibri"/>
              </a:rPr>
              <a:t>Provide Projection Sheets to G&amp;C Team for monitoring as requested. </a:t>
            </a:r>
            <a:endParaRPr sz="1800">
              <a:solidFill>
                <a:srgbClr val="006DB8"/>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9"/>
          <p:cNvSpPr/>
          <p:nvPr/>
        </p:nvSpPr>
        <p:spPr>
          <a:xfrm>
            <a:off x="0" y="0"/>
            <a:ext cx="9170400" cy="5143500"/>
          </a:xfrm>
          <a:prstGeom prst="rect">
            <a:avLst/>
          </a:prstGeom>
          <a:solidFill>
            <a:schemeClr val="lt1"/>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dk1"/>
              </a:buClr>
              <a:buSzPts val="3800"/>
              <a:buFont typeface="Arial"/>
              <a:buNone/>
            </a:pPr>
            <a:r>
              <a:t/>
            </a:r>
            <a:endParaRPr b="0" i="0" sz="3800" u="none" cap="none" strike="noStrike">
              <a:solidFill>
                <a:srgbClr val="21618B"/>
              </a:solidFill>
              <a:latin typeface="Libre Franklin Medium"/>
              <a:ea typeface="Libre Franklin Medium"/>
              <a:cs typeface="Libre Franklin Medium"/>
              <a:sym typeface="Libre Franklin Medium"/>
            </a:endParaRPr>
          </a:p>
        </p:txBody>
      </p:sp>
      <p:pic>
        <p:nvPicPr>
          <p:cNvPr id="284" name="Google Shape;284;p29"/>
          <p:cNvPicPr preferRelativeResize="0"/>
          <p:nvPr/>
        </p:nvPicPr>
        <p:blipFill rotWithShape="1">
          <a:blip r:embed="rId3">
            <a:alphaModFix/>
          </a:blip>
          <a:srcRect b="0" l="0" r="33823" t="0"/>
          <a:stretch/>
        </p:blipFill>
        <p:spPr>
          <a:xfrm>
            <a:off x="0" y="0"/>
            <a:ext cx="1703450" cy="5143500"/>
          </a:xfrm>
          <a:prstGeom prst="rect">
            <a:avLst/>
          </a:prstGeom>
          <a:noFill/>
          <a:ln>
            <a:noFill/>
          </a:ln>
        </p:spPr>
      </p:pic>
      <p:sp>
        <p:nvSpPr>
          <p:cNvPr id="285" name="Google Shape;285;p29"/>
          <p:cNvSpPr/>
          <p:nvPr/>
        </p:nvSpPr>
        <p:spPr>
          <a:xfrm rot="10800000">
            <a:off x="8413800" y="25"/>
            <a:ext cx="756600" cy="822600"/>
          </a:xfrm>
          <a:prstGeom prst="rtTriangle">
            <a:avLst/>
          </a:prstGeom>
          <a:solidFill>
            <a:srgbClr val="F8C02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pic>
        <p:nvPicPr>
          <p:cNvPr id="286" name="Google Shape;286;p29"/>
          <p:cNvPicPr preferRelativeResize="0"/>
          <p:nvPr/>
        </p:nvPicPr>
        <p:blipFill rotWithShape="1">
          <a:blip r:embed="rId4">
            <a:alphaModFix/>
          </a:blip>
          <a:srcRect b="0" l="0" r="0" t="9"/>
          <a:stretch/>
        </p:blipFill>
        <p:spPr>
          <a:xfrm>
            <a:off x="7418750" y="393750"/>
            <a:ext cx="1092326" cy="506099"/>
          </a:xfrm>
          <a:prstGeom prst="rect">
            <a:avLst/>
          </a:prstGeom>
          <a:noFill/>
          <a:ln>
            <a:noFill/>
          </a:ln>
        </p:spPr>
      </p:pic>
      <p:sp>
        <p:nvSpPr>
          <p:cNvPr id="287" name="Google Shape;287;p29"/>
          <p:cNvSpPr txBox="1"/>
          <p:nvPr/>
        </p:nvSpPr>
        <p:spPr>
          <a:xfrm>
            <a:off x="1858470" y="2061575"/>
            <a:ext cx="6842100" cy="921488"/>
          </a:xfrm>
          <a:prstGeom prst="rect">
            <a:avLst/>
          </a:prstGeom>
          <a:noFill/>
          <a:ln>
            <a:noFill/>
          </a:ln>
        </p:spPr>
        <p:txBody>
          <a:bodyPr anchorCtr="0" anchor="t" bIns="91425" lIns="91425" spcFirstLastPara="1" rIns="91425" wrap="square" tIns="91425">
            <a:normAutofit fontScale="32500" lnSpcReduction="20000"/>
          </a:bodyPr>
          <a:lstStyle/>
          <a:p>
            <a:pPr indent="0" lvl="0" marL="0" marR="0" rtl="0" algn="ctr">
              <a:lnSpc>
                <a:spcPct val="115000"/>
              </a:lnSpc>
              <a:spcBef>
                <a:spcPts val="0"/>
              </a:spcBef>
              <a:spcAft>
                <a:spcPts val="0"/>
              </a:spcAft>
              <a:buClr>
                <a:srgbClr val="000000"/>
              </a:buClr>
              <a:buSzPct val="35259"/>
              <a:buFont typeface="Arial"/>
              <a:buNone/>
            </a:pPr>
            <a:r>
              <a:rPr b="1" lang="en" sz="9642">
                <a:solidFill>
                  <a:srgbClr val="006DB8"/>
                </a:solidFill>
                <a:latin typeface="Roboto"/>
                <a:ea typeface="Roboto"/>
                <a:cs typeface="Roboto"/>
                <a:sym typeface="Roboto"/>
              </a:rPr>
              <a:t>Reporting </a:t>
            </a:r>
            <a:endParaRPr b="1" i="0" sz="9642" u="none" cap="none" strike="noStrike">
              <a:solidFill>
                <a:srgbClr val="006DB8"/>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ct val="100000"/>
              <a:buFont typeface="Arial"/>
              <a:buNone/>
            </a:pPr>
            <a:r>
              <a:t/>
            </a:r>
            <a:endParaRPr b="0" i="0" sz="2600" u="none" cap="none" strike="noStrike">
              <a:solidFill>
                <a:srgbClr val="1E3739"/>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ct val="100000"/>
              <a:buFont typeface="Arial"/>
              <a:buNone/>
            </a:pPr>
            <a:r>
              <a:t/>
            </a:r>
            <a:endParaRPr b="0" i="0" sz="4000" u="none" cap="none" strike="noStrike">
              <a:solidFill>
                <a:srgbClr val="006DB8"/>
              </a:solidFill>
              <a:latin typeface="Montserrat Medium"/>
              <a:ea typeface="Montserrat Medium"/>
              <a:cs typeface="Montserrat Medium"/>
              <a:sym typeface="Montserrat Medium"/>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0"/>
          <p:cNvSpPr/>
          <p:nvPr/>
        </p:nvSpPr>
        <p:spPr>
          <a:xfrm>
            <a:off x="1700997" y="1416050"/>
            <a:ext cx="5733900" cy="3133200"/>
          </a:xfrm>
          <a:prstGeom prst="rect">
            <a:avLst/>
          </a:prstGeom>
          <a:solidFill>
            <a:schemeClr val="lt1"/>
          </a:solidFill>
          <a:ln>
            <a:noFill/>
          </a:ln>
        </p:spPr>
        <p:txBody>
          <a:bodyPr anchorCtr="0" anchor="ctr" bIns="91425" lIns="91425" spcFirstLastPara="1" rIns="91425" wrap="square" tIns="91425">
            <a:noAutofit/>
          </a:bodyPr>
          <a:lstStyle/>
          <a:p>
            <a:pPr indent="-168275" lvl="0" marL="257175"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93" name="Google Shape;293;p30"/>
          <p:cNvSpPr txBox="1"/>
          <p:nvPr/>
        </p:nvSpPr>
        <p:spPr>
          <a:xfrm>
            <a:off x="418800" y="839050"/>
            <a:ext cx="8306400" cy="36483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None/>
            </a:pPr>
            <a:r>
              <a:rPr b="1" lang="en" sz="1708" u="sng">
                <a:solidFill>
                  <a:srgbClr val="0070C0"/>
                </a:solidFill>
                <a:latin typeface="Calibri"/>
                <a:ea typeface="Calibri"/>
                <a:cs typeface="Calibri"/>
                <a:sym typeface="Calibri"/>
              </a:rPr>
              <a:t>Reports Due Quarterly: </a:t>
            </a:r>
            <a:endParaRPr b="1" sz="1708" u="sng">
              <a:solidFill>
                <a:srgbClr val="0070C0"/>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b="1" sz="1600" u="sng">
              <a:solidFill>
                <a:srgbClr val="0070C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sz="1600" u="sng">
              <a:solidFill>
                <a:srgbClr val="0070C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sz="1600" u="sng">
              <a:solidFill>
                <a:srgbClr val="0070C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sz="1600" u="sng">
              <a:solidFill>
                <a:srgbClr val="0070C0"/>
              </a:solidFill>
              <a:latin typeface="Calibri"/>
              <a:ea typeface="Calibri"/>
              <a:cs typeface="Calibri"/>
              <a:sym typeface="Calibri"/>
            </a:endParaRPr>
          </a:p>
          <a:p>
            <a:pPr indent="0" lvl="0" marL="0" marR="0" rtl="0" algn="l">
              <a:lnSpc>
                <a:spcPct val="100000"/>
              </a:lnSpc>
              <a:spcBef>
                <a:spcPts val="0"/>
              </a:spcBef>
              <a:spcAft>
                <a:spcPts val="0"/>
              </a:spcAft>
              <a:buNone/>
            </a:pPr>
            <a:r>
              <a:rPr b="1" lang="en" sz="1600" u="sng">
                <a:solidFill>
                  <a:srgbClr val="0070C0"/>
                </a:solidFill>
                <a:latin typeface="Calibri"/>
                <a:ea typeface="Calibri"/>
                <a:cs typeface="Calibri"/>
                <a:sym typeface="Calibri"/>
              </a:rPr>
              <a:t>       </a:t>
            </a:r>
            <a:endParaRPr b="1" sz="1600" u="sng">
              <a:solidFill>
                <a:srgbClr val="0070C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sz="1600" u="sng">
              <a:solidFill>
                <a:srgbClr val="0070C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sz="1600" u="sng">
              <a:solidFill>
                <a:srgbClr val="0070C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sz="1600" u="sng">
              <a:solidFill>
                <a:srgbClr val="0070C0"/>
              </a:solidFill>
              <a:latin typeface="Calibri"/>
              <a:ea typeface="Calibri"/>
              <a:cs typeface="Calibri"/>
              <a:sym typeface="Calibri"/>
            </a:endParaRPr>
          </a:p>
          <a:p>
            <a:pPr indent="-330200" lvl="0" marL="457200" marR="0" rtl="0" algn="l">
              <a:lnSpc>
                <a:spcPct val="100000"/>
              </a:lnSpc>
              <a:spcBef>
                <a:spcPts val="0"/>
              </a:spcBef>
              <a:spcAft>
                <a:spcPts val="0"/>
              </a:spcAft>
              <a:buClr>
                <a:srgbClr val="0070C0"/>
              </a:buClr>
              <a:buSzPts val="1600"/>
              <a:buFont typeface="Calibri"/>
              <a:buChar char="●"/>
            </a:pPr>
            <a:r>
              <a:rPr lang="en" sz="1600">
                <a:solidFill>
                  <a:srgbClr val="0070C0"/>
                </a:solidFill>
                <a:latin typeface="Calibri"/>
                <a:ea typeface="Calibri"/>
                <a:cs typeface="Calibri"/>
                <a:sym typeface="Calibri"/>
              </a:rPr>
              <a:t>HM</a:t>
            </a:r>
            <a:r>
              <a:rPr lang="en" sz="1600">
                <a:solidFill>
                  <a:srgbClr val="0070C0"/>
                </a:solidFill>
                <a:latin typeface="Calibri"/>
                <a:ea typeface="Calibri"/>
                <a:cs typeface="Calibri"/>
                <a:sym typeface="Calibri"/>
              </a:rPr>
              <a:t>IS to review Data and work with Reporting POC for Questions/Data Quality</a:t>
            </a:r>
            <a:endParaRPr sz="1600">
              <a:solidFill>
                <a:srgbClr val="0070C0"/>
              </a:solidFill>
              <a:latin typeface="Calibri"/>
              <a:ea typeface="Calibri"/>
              <a:cs typeface="Calibri"/>
              <a:sym typeface="Calibri"/>
            </a:endParaRPr>
          </a:p>
          <a:p>
            <a:pPr indent="-330200" lvl="0" marL="457200" marR="0" rtl="0" algn="l">
              <a:lnSpc>
                <a:spcPct val="100000"/>
              </a:lnSpc>
              <a:spcBef>
                <a:spcPts val="0"/>
              </a:spcBef>
              <a:spcAft>
                <a:spcPts val="0"/>
              </a:spcAft>
              <a:buClr>
                <a:srgbClr val="0070C0"/>
              </a:buClr>
              <a:buSzPts val="1600"/>
              <a:buFont typeface="Calibri"/>
              <a:buChar char="●"/>
            </a:pPr>
            <a:r>
              <a:rPr lang="en" sz="1600">
                <a:solidFill>
                  <a:srgbClr val="0070C0"/>
                </a:solidFill>
                <a:latin typeface="Calibri"/>
                <a:ea typeface="Calibri"/>
                <a:cs typeface="Calibri"/>
                <a:sym typeface="Calibri"/>
              </a:rPr>
              <a:t>Subrecipients will update the Table of Point of Contacts by </a:t>
            </a:r>
            <a:r>
              <a:rPr b="1" lang="en" sz="1600" u="sng">
                <a:solidFill>
                  <a:srgbClr val="0070C0"/>
                </a:solidFill>
                <a:latin typeface="Calibri"/>
                <a:ea typeface="Calibri"/>
                <a:cs typeface="Calibri"/>
                <a:sym typeface="Calibri"/>
              </a:rPr>
              <a:t>March 31,2026</a:t>
            </a:r>
            <a:endParaRPr b="1" sz="1600" u="sng">
              <a:solidFill>
                <a:srgbClr val="0070C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1600">
              <a:solidFill>
                <a:srgbClr val="0070C0"/>
              </a:solidFill>
              <a:latin typeface="Calibri"/>
              <a:ea typeface="Calibri"/>
              <a:cs typeface="Calibri"/>
              <a:sym typeface="Calibri"/>
            </a:endParaRPr>
          </a:p>
        </p:txBody>
      </p:sp>
      <p:sp>
        <p:nvSpPr>
          <p:cNvPr id="294" name="Google Shape;294;p30"/>
          <p:cNvSpPr/>
          <p:nvPr/>
        </p:nvSpPr>
        <p:spPr>
          <a:xfrm rot="10800000">
            <a:off x="8413800" y="25"/>
            <a:ext cx="756600" cy="822600"/>
          </a:xfrm>
          <a:prstGeom prst="rtTriangle">
            <a:avLst/>
          </a:prstGeom>
          <a:solidFill>
            <a:srgbClr val="F8C02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grpSp>
        <p:nvGrpSpPr>
          <p:cNvPr id="295" name="Google Shape;295;p30"/>
          <p:cNvGrpSpPr/>
          <p:nvPr/>
        </p:nvGrpSpPr>
        <p:grpSpPr>
          <a:xfrm>
            <a:off x="0" y="4636274"/>
            <a:ext cx="9144000" cy="507206"/>
            <a:chOff x="0" y="4467225"/>
            <a:chExt cx="9144000" cy="676275"/>
          </a:xfrm>
        </p:grpSpPr>
        <p:pic>
          <p:nvPicPr>
            <p:cNvPr id="296" name="Google Shape;296;p30"/>
            <p:cNvPicPr preferRelativeResize="0"/>
            <p:nvPr/>
          </p:nvPicPr>
          <p:blipFill rotWithShape="1">
            <a:blip r:embed="rId3">
              <a:alphaModFix/>
            </a:blip>
            <a:srcRect b="0" l="0" r="0" t="0"/>
            <a:stretch/>
          </p:blipFill>
          <p:spPr>
            <a:xfrm>
              <a:off x="0" y="4467225"/>
              <a:ext cx="2108175" cy="676275"/>
            </a:xfrm>
            <a:prstGeom prst="rect">
              <a:avLst/>
            </a:prstGeom>
            <a:noFill/>
            <a:ln>
              <a:noFill/>
            </a:ln>
          </p:spPr>
        </p:pic>
        <p:pic>
          <p:nvPicPr>
            <p:cNvPr id="297" name="Google Shape;297;p30"/>
            <p:cNvPicPr preferRelativeResize="0"/>
            <p:nvPr/>
          </p:nvPicPr>
          <p:blipFill rotWithShape="1">
            <a:blip r:embed="rId3">
              <a:alphaModFix/>
            </a:blip>
            <a:srcRect b="0" l="0" r="0" t="0"/>
            <a:stretch/>
          </p:blipFill>
          <p:spPr>
            <a:xfrm rot="10800000">
              <a:off x="2108175" y="4467225"/>
              <a:ext cx="2108175" cy="676275"/>
            </a:xfrm>
            <a:prstGeom prst="rect">
              <a:avLst/>
            </a:prstGeom>
            <a:noFill/>
            <a:ln>
              <a:noFill/>
            </a:ln>
          </p:spPr>
        </p:pic>
        <p:pic>
          <p:nvPicPr>
            <p:cNvPr id="298" name="Google Shape;298;p30"/>
            <p:cNvPicPr preferRelativeResize="0"/>
            <p:nvPr/>
          </p:nvPicPr>
          <p:blipFill rotWithShape="1">
            <a:blip r:embed="rId3">
              <a:alphaModFix/>
            </a:blip>
            <a:srcRect b="0" l="0" r="0" t="0"/>
            <a:stretch/>
          </p:blipFill>
          <p:spPr>
            <a:xfrm rot="10800000">
              <a:off x="4216350" y="4467225"/>
              <a:ext cx="2108175" cy="676275"/>
            </a:xfrm>
            <a:prstGeom prst="rect">
              <a:avLst/>
            </a:prstGeom>
            <a:noFill/>
            <a:ln>
              <a:noFill/>
            </a:ln>
          </p:spPr>
        </p:pic>
        <p:pic>
          <p:nvPicPr>
            <p:cNvPr id="299" name="Google Shape;299;p30"/>
            <p:cNvPicPr preferRelativeResize="0"/>
            <p:nvPr/>
          </p:nvPicPr>
          <p:blipFill rotWithShape="1">
            <a:blip r:embed="rId3">
              <a:alphaModFix/>
            </a:blip>
            <a:srcRect b="0" l="0" r="0" t="0"/>
            <a:stretch/>
          </p:blipFill>
          <p:spPr>
            <a:xfrm rot="10800000">
              <a:off x="6324525" y="4467225"/>
              <a:ext cx="2108175" cy="676275"/>
            </a:xfrm>
            <a:prstGeom prst="rect">
              <a:avLst/>
            </a:prstGeom>
            <a:noFill/>
            <a:ln>
              <a:noFill/>
            </a:ln>
          </p:spPr>
        </p:pic>
        <p:pic>
          <p:nvPicPr>
            <p:cNvPr id="300" name="Google Shape;300;p30"/>
            <p:cNvPicPr preferRelativeResize="0"/>
            <p:nvPr/>
          </p:nvPicPr>
          <p:blipFill rotWithShape="1">
            <a:blip r:embed="rId3">
              <a:alphaModFix/>
            </a:blip>
            <a:srcRect b="0" l="0" r="68936" t="0"/>
            <a:stretch/>
          </p:blipFill>
          <p:spPr>
            <a:xfrm>
              <a:off x="8432700" y="4467225"/>
              <a:ext cx="711300" cy="676275"/>
            </a:xfrm>
            <a:prstGeom prst="rect">
              <a:avLst/>
            </a:prstGeom>
            <a:noFill/>
            <a:ln>
              <a:noFill/>
            </a:ln>
          </p:spPr>
        </p:pic>
      </p:grpSp>
      <p:sp>
        <p:nvSpPr>
          <p:cNvPr id="301" name="Google Shape;301;p30"/>
          <p:cNvSpPr txBox="1"/>
          <p:nvPr/>
        </p:nvSpPr>
        <p:spPr>
          <a:xfrm>
            <a:off x="1842550" y="233524"/>
            <a:ext cx="5089200" cy="456600"/>
          </a:xfrm>
          <a:prstGeom prst="rect">
            <a:avLst/>
          </a:prstGeom>
          <a:noFill/>
          <a:ln>
            <a:noFill/>
          </a:ln>
        </p:spPr>
        <p:txBody>
          <a:bodyPr anchorCtr="0" anchor="t" bIns="45700" lIns="91425" spcFirstLastPara="1" rIns="91425" wrap="square" tIns="45700">
            <a:normAutofit lnSpcReduction="10000"/>
          </a:bodyPr>
          <a:lstStyle/>
          <a:p>
            <a:pPr indent="0" lvl="0" marL="0" marR="0" rtl="0" algn="ctr">
              <a:lnSpc>
                <a:spcPct val="90000"/>
              </a:lnSpc>
              <a:spcBef>
                <a:spcPts val="0"/>
              </a:spcBef>
              <a:spcAft>
                <a:spcPts val="0"/>
              </a:spcAft>
              <a:buClr>
                <a:srgbClr val="000000"/>
              </a:buClr>
              <a:buSzPts val="2800"/>
              <a:buFont typeface="Arial"/>
              <a:buNone/>
            </a:pPr>
            <a:r>
              <a:rPr b="1" lang="en" sz="2800">
                <a:solidFill>
                  <a:srgbClr val="0070C0"/>
                </a:solidFill>
                <a:latin typeface="Roboto"/>
                <a:ea typeface="Roboto"/>
                <a:cs typeface="Roboto"/>
                <a:sym typeface="Roboto"/>
              </a:rPr>
              <a:t>ZoomGrants Reportings</a:t>
            </a:r>
            <a:endParaRPr b="0" i="0" sz="1400" u="none" cap="none" strike="noStrike">
              <a:solidFill>
                <a:srgbClr val="000000"/>
              </a:solidFill>
              <a:latin typeface="Arial"/>
              <a:ea typeface="Arial"/>
              <a:cs typeface="Arial"/>
              <a:sym typeface="Arial"/>
            </a:endParaRPr>
          </a:p>
        </p:txBody>
      </p:sp>
      <p:pic>
        <p:nvPicPr>
          <p:cNvPr id="302" name="Google Shape;302;p30"/>
          <p:cNvPicPr preferRelativeResize="0"/>
          <p:nvPr/>
        </p:nvPicPr>
        <p:blipFill rotWithShape="1">
          <a:blip r:embed="rId4">
            <a:alphaModFix/>
          </a:blip>
          <a:srcRect b="0" l="0" r="0" t="10"/>
          <a:stretch/>
        </p:blipFill>
        <p:spPr>
          <a:xfrm>
            <a:off x="7418750" y="393750"/>
            <a:ext cx="1092326" cy="506099"/>
          </a:xfrm>
          <a:prstGeom prst="rect">
            <a:avLst/>
          </a:prstGeom>
          <a:noFill/>
          <a:ln>
            <a:noFill/>
          </a:ln>
        </p:spPr>
      </p:pic>
      <p:graphicFrame>
        <p:nvGraphicFramePr>
          <p:cNvPr id="303" name="Google Shape;303;p30"/>
          <p:cNvGraphicFramePr/>
          <p:nvPr/>
        </p:nvGraphicFramePr>
        <p:xfrm>
          <a:off x="2758200" y="1350800"/>
          <a:ext cx="3000000" cy="3000000"/>
        </p:xfrm>
        <a:graphic>
          <a:graphicData uri="http://schemas.openxmlformats.org/drawingml/2006/table">
            <a:tbl>
              <a:tblPr>
                <a:noFill/>
                <a:tableStyleId>{0E1E6295-79F6-4BBC-BEBD-C716DA3C237C}</a:tableStyleId>
              </a:tblPr>
              <a:tblGrid>
                <a:gridCol w="1809750"/>
                <a:gridCol w="1809750"/>
              </a:tblGrid>
              <a:tr h="381000">
                <a:tc>
                  <a:txBody>
                    <a:bodyPr/>
                    <a:lstStyle/>
                    <a:p>
                      <a:pPr indent="0" lvl="0" marL="0" rtl="0" algn="ctr">
                        <a:spcBef>
                          <a:spcPts val="0"/>
                        </a:spcBef>
                        <a:spcAft>
                          <a:spcPts val="0"/>
                        </a:spcAft>
                        <a:buNone/>
                      </a:pPr>
                      <a:r>
                        <a:rPr b="1" lang="en">
                          <a:solidFill>
                            <a:srgbClr val="0070C0"/>
                          </a:solidFill>
                        </a:rPr>
                        <a:t>Quarter 1</a:t>
                      </a:r>
                      <a:endParaRPr b="1">
                        <a:solidFill>
                          <a:srgbClr val="0070C0"/>
                        </a:solidFill>
                      </a:endParaRPr>
                    </a:p>
                  </a:txBody>
                  <a:tcPr marT="91425" marB="91425" marR="91425" marL="91425"/>
                </a:tc>
                <a:tc>
                  <a:txBody>
                    <a:bodyPr/>
                    <a:lstStyle/>
                    <a:p>
                      <a:pPr indent="0" lvl="0" marL="0" rtl="0" algn="ctr">
                        <a:spcBef>
                          <a:spcPts val="0"/>
                        </a:spcBef>
                        <a:spcAft>
                          <a:spcPts val="0"/>
                        </a:spcAft>
                        <a:buNone/>
                      </a:pPr>
                      <a:r>
                        <a:rPr lang="en">
                          <a:solidFill>
                            <a:srgbClr val="0070C0"/>
                          </a:solidFill>
                        </a:rPr>
                        <a:t>March 31, 2026</a:t>
                      </a:r>
                      <a:endParaRPr>
                        <a:solidFill>
                          <a:srgbClr val="0070C0"/>
                        </a:solidFill>
                      </a:endParaRPr>
                    </a:p>
                  </a:txBody>
                  <a:tcPr marT="91425" marB="91425" marR="91425" marL="91425"/>
                </a:tc>
              </a:tr>
              <a:tr h="381000">
                <a:tc>
                  <a:txBody>
                    <a:bodyPr/>
                    <a:lstStyle/>
                    <a:p>
                      <a:pPr indent="0" lvl="0" marL="0" rtl="0" algn="ctr">
                        <a:spcBef>
                          <a:spcPts val="0"/>
                        </a:spcBef>
                        <a:spcAft>
                          <a:spcPts val="0"/>
                        </a:spcAft>
                        <a:buNone/>
                      </a:pPr>
                      <a:r>
                        <a:rPr b="1" lang="en">
                          <a:solidFill>
                            <a:srgbClr val="0070C0"/>
                          </a:solidFill>
                        </a:rPr>
                        <a:t>Quarter 2</a:t>
                      </a:r>
                      <a:endParaRPr b="1">
                        <a:solidFill>
                          <a:srgbClr val="0070C0"/>
                        </a:solidFill>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0070C0"/>
                          </a:solidFill>
                        </a:rPr>
                        <a:t>June 15, 2026</a:t>
                      </a:r>
                      <a:endParaRPr>
                        <a:solidFill>
                          <a:srgbClr val="0070C0"/>
                        </a:solidFill>
                      </a:endParaRPr>
                    </a:p>
                  </a:txBody>
                  <a:tcPr marT="91425" marB="91425" marR="91425" marL="91425">
                    <a:lnB cap="flat" cmpd="sng" w="9525">
                      <a:solidFill>
                        <a:srgbClr val="9E9E9E"/>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
                          <a:solidFill>
                            <a:srgbClr val="0070C0"/>
                          </a:solidFill>
                        </a:rPr>
                        <a:t>Quarter 3</a:t>
                      </a:r>
                      <a:endParaRPr b="1">
                        <a:solidFill>
                          <a:srgbClr val="0070C0"/>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0070C0"/>
                          </a:solidFill>
                        </a:rPr>
                        <a:t>September 15, 2026</a:t>
                      </a:r>
                      <a:endParaRPr>
                        <a:solidFill>
                          <a:srgbClr val="0070C0"/>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
                          <a:solidFill>
                            <a:srgbClr val="0070C0"/>
                          </a:solidFill>
                        </a:rPr>
                        <a:t>Quarter</a:t>
                      </a:r>
                      <a:r>
                        <a:rPr b="1" lang="en">
                          <a:solidFill>
                            <a:srgbClr val="0070C0"/>
                          </a:solidFill>
                        </a:rPr>
                        <a:t> 4</a:t>
                      </a:r>
                      <a:endParaRPr b="1">
                        <a:solidFill>
                          <a:srgbClr val="0070C0"/>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0070C0"/>
                          </a:solidFill>
                        </a:rPr>
                        <a:t>December 15, 2026</a:t>
                      </a:r>
                      <a:endParaRPr>
                        <a:solidFill>
                          <a:srgbClr val="0070C0"/>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p:nvPr/>
        </p:nvSpPr>
        <p:spPr>
          <a:xfrm>
            <a:off x="-28050" y="-6600"/>
            <a:ext cx="9200100" cy="5156700"/>
          </a:xfrm>
          <a:prstGeom prst="rect">
            <a:avLst/>
          </a:prstGeom>
          <a:solidFill>
            <a:schemeClr val="lt1"/>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2400" u="none" cap="none" strike="noStrike">
              <a:solidFill>
                <a:srgbClr val="0275C2"/>
              </a:solidFill>
              <a:latin typeface="Montserrat"/>
              <a:ea typeface="Montserrat"/>
              <a:cs typeface="Montserrat"/>
              <a:sym typeface="Montserrat"/>
            </a:endParaRPr>
          </a:p>
        </p:txBody>
      </p:sp>
      <p:sp>
        <p:nvSpPr>
          <p:cNvPr id="60" name="Google Shape;60;p13"/>
          <p:cNvSpPr txBox="1"/>
          <p:nvPr/>
        </p:nvSpPr>
        <p:spPr>
          <a:xfrm>
            <a:off x="1901825" y="281550"/>
            <a:ext cx="5147100" cy="618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 sz="3000" u="none" cap="none" strike="noStrike">
                <a:solidFill>
                  <a:srgbClr val="006DB8"/>
                </a:solidFill>
                <a:latin typeface="Roboto"/>
                <a:ea typeface="Roboto"/>
                <a:cs typeface="Roboto"/>
                <a:sym typeface="Roboto"/>
              </a:rPr>
              <a:t>Agenda</a:t>
            </a:r>
            <a:endParaRPr b="1" i="0" sz="3000" u="none" cap="none" strike="noStrike">
              <a:solidFill>
                <a:srgbClr val="006DB8"/>
              </a:solidFill>
              <a:latin typeface="Roboto"/>
              <a:ea typeface="Roboto"/>
              <a:cs typeface="Roboto"/>
              <a:sym typeface="Roboto"/>
            </a:endParaRPr>
          </a:p>
        </p:txBody>
      </p:sp>
      <p:sp>
        <p:nvSpPr>
          <p:cNvPr id="61" name="Google Shape;61;p13"/>
          <p:cNvSpPr txBox="1"/>
          <p:nvPr/>
        </p:nvSpPr>
        <p:spPr>
          <a:xfrm>
            <a:off x="1297500" y="1889469"/>
            <a:ext cx="732900" cy="80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Montserrat"/>
                <a:ea typeface="Montserrat"/>
                <a:cs typeface="Montserrat"/>
                <a:sym typeface="Montserrat"/>
              </a:rPr>
              <a:t>01</a:t>
            </a:r>
            <a:endParaRPr b="0"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Arial"/>
              <a:ea typeface="Arial"/>
              <a:cs typeface="Arial"/>
              <a:sym typeface="Arial"/>
            </a:endParaRPr>
          </a:p>
        </p:txBody>
      </p:sp>
      <p:sp>
        <p:nvSpPr>
          <p:cNvPr id="62" name="Google Shape;62;p13"/>
          <p:cNvSpPr txBox="1"/>
          <p:nvPr/>
        </p:nvSpPr>
        <p:spPr>
          <a:xfrm>
            <a:off x="1035900" y="1403036"/>
            <a:ext cx="7072200" cy="24342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1946"/>
              <a:buFont typeface="Arial"/>
              <a:buNone/>
            </a:pPr>
            <a:r>
              <a:t/>
            </a:r>
            <a:endParaRPr b="0" i="0" sz="1800" u="none" cap="none" strike="noStrike">
              <a:solidFill>
                <a:srgbClr val="006DB8"/>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6DB8"/>
              </a:solidFill>
              <a:latin typeface="Roboto"/>
              <a:ea typeface="Roboto"/>
              <a:cs typeface="Roboto"/>
              <a:sym typeface="Roboto"/>
            </a:endParaRPr>
          </a:p>
        </p:txBody>
      </p:sp>
      <p:graphicFrame>
        <p:nvGraphicFramePr>
          <p:cNvPr id="63" name="Google Shape;63;p13"/>
          <p:cNvGraphicFramePr/>
          <p:nvPr/>
        </p:nvGraphicFramePr>
        <p:xfrm>
          <a:off x="1131454" y="1075738"/>
          <a:ext cx="3000000" cy="3000000"/>
        </p:xfrm>
        <a:graphic>
          <a:graphicData uri="http://schemas.openxmlformats.org/drawingml/2006/table">
            <a:tbl>
              <a:tblPr bandCol="1" bandRow="1">
                <a:noFill/>
                <a:tableStyleId>{185EA256-E737-47AC-853B-76C358B26FD0}</a:tableStyleId>
              </a:tblPr>
              <a:tblGrid>
                <a:gridCol w="455850"/>
                <a:gridCol w="3662475"/>
                <a:gridCol w="1777375"/>
                <a:gridCol w="985400"/>
              </a:tblGrid>
              <a:tr h="720200">
                <a:tc gridSpan="4">
                  <a:txBody>
                    <a:bodyPr/>
                    <a:lstStyle/>
                    <a:p>
                      <a:pPr indent="0" lvl="0" marL="0" marR="0" rtl="0" algn="l">
                        <a:lnSpc>
                          <a:spcPct val="100000"/>
                        </a:lnSpc>
                        <a:spcBef>
                          <a:spcPts val="0"/>
                        </a:spcBef>
                        <a:spcAft>
                          <a:spcPts val="0"/>
                        </a:spcAft>
                        <a:buClr>
                          <a:srgbClr val="000000"/>
                        </a:buClr>
                        <a:buSzPts val="1100"/>
                        <a:buFont typeface="Arial"/>
                        <a:buNone/>
                      </a:pPr>
                      <a:r>
                        <a:t/>
                      </a:r>
                      <a:endParaRPr b="1" sz="1100" u="none" cap="none" strike="noStrike"/>
                    </a:p>
                    <a:p>
                      <a:pPr indent="0" lvl="0" marL="1191260" marR="1184275" rtl="0" algn="ctr">
                        <a:lnSpc>
                          <a:spcPct val="105000"/>
                        </a:lnSpc>
                        <a:spcBef>
                          <a:spcPts val="0"/>
                        </a:spcBef>
                        <a:spcAft>
                          <a:spcPts val="0"/>
                        </a:spcAft>
                        <a:buClr>
                          <a:srgbClr val="000000"/>
                        </a:buClr>
                        <a:buSzPts val="1100"/>
                        <a:buFont typeface="Arial"/>
                        <a:buNone/>
                      </a:pPr>
                      <a:r>
                        <a:rPr b="1" lang="en" sz="1100">
                          <a:solidFill>
                            <a:srgbClr val="FFFFFF"/>
                          </a:solidFill>
                        </a:rPr>
                        <a:t>March</a:t>
                      </a:r>
                      <a:r>
                        <a:rPr b="1" lang="en" sz="1100" u="none" cap="none" strike="noStrike">
                          <a:solidFill>
                            <a:srgbClr val="FFFFFF"/>
                          </a:solidFill>
                        </a:rPr>
                        <a:t> </a:t>
                      </a:r>
                      <a:r>
                        <a:rPr b="1" lang="en" sz="1100">
                          <a:solidFill>
                            <a:srgbClr val="FFFFFF"/>
                          </a:solidFill>
                        </a:rPr>
                        <a:t>18</a:t>
                      </a:r>
                      <a:r>
                        <a:rPr b="1" lang="en" sz="1100" u="none" cap="none" strike="noStrike">
                          <a:solidFill>
                            <a:srgbClr val="FFFFFF"/>
                          </a:solidFill>
                        </a:rPr>
                        <a:t>, 2026</a:t>
                      </a:r>
                      <a:endParaRPr b="1" sz="1100" u="none" cap="none" strike="noStrike"/>
                    </a:p>
                    <a:p>
                      <a:pPr indent="0" lvl="0" marL="1190625" marR="1185545" rtl="0" algn="ctr">
                        <a:lnSpc>
                          <a:spcPct val="105000"/>
                        </a:lnSpc>
                        <a:spcBef>
                          <a:spcPts val="0"/>
                        </a:spcBef>
                        <a:spcAft>
                          <a:spcPts val="0"/>
                        </a:spcAft>
                        <a:buClr>
                          <a:srgbClr val="000000"/>
                        </a:buClr>
                        <a:buSzPts val="1100"/>
                        <a:buFont typeface="Arial"/>
                        <a:buNone/>
                      </a:pPr>
                      <a:r>
                        <a:rPr b="1" lang="en" sz="1100" u="none" cap="none" strike="noStrike">
                          <a:solidFill>
                            <a:srgbClr val="FFFFFF"/>
                          </a:solidFill>
                        </a:rPr>
                        <a:t>9:00 am - 10:30 am (PST)</a:t>
                      </a:r>
                      <a:endParaRPr b="1" sz="1100" u="none" cap="none" strike="noStrike"/>
                    </a:p>
                    <a:p>
                      <a:pPr indent="0" lvl="0" marL="1191260" marR="1185545" rtl="0" algn="ctr">
                        <a:lnSpc>
                          <a:spcPct val="100000"/>
                        </a:lnSpc>
                        <a:spcBef>
                          <a:spcPts val="0"/>
                        </a:spcBef>
                        <a:spcAft>
                          <a:spcPts val="0"/>
                        </a:spcAft>
                        <a:buClr>
                          <a:srgbClr val="000000"/>
                        </a:buClr>
                        <a:buSzPts val="1100"/>
                        <a:buFont typeface="Arial"/>
                        <a:buNone/>
                      </a:pPr>
                      <a:r>
                        <a:t/>
                      </a:r>
                      <a:endParaRPr b="1" sz="1100" u="none" cap="none" strike="noStrike"/>
                    </a:p>
                  </a:txBody>
                  <a:tcPr marT="0" marB="0" marR="0" marL="0">
                    <a:solidFill>
                      <a:srgbClr val="006CB8"/>
                    </a:solidFill>
                  </a:tcPr>
                </a:tc>
                <a:tc hMerge="1"/>
                <a:tc hMerge="1"/>
                <a:tc hMerge="1"/>
              </a:tr>
              <a:tr h="267550">
                <a:tc gridSpan="2">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t>Agenda Items</a:t>
                      </a:r>
                      <a:endParaRPr b="1" sz="1100" u="none" cap="none" strike="noStrike"/>
                    </a:p>
                  </a:txBody>
                  <a:tcPr marT="0" marB="0" marR="0" marL="0">
                    <a:solidFill>
                      <a:srgbClr val="F9B600"/>
                    </a:solidFill>
                  </a:tcPr>
                </a:tc>
                <a:tc hMerge="1"/>
                <a:tc>
                  <a:txBody>
                    <a:bodyPr/>
                    <a:lstStyle/>
                    <a:p>
                      <a:pPr indent="0" lvl="0" marL="0" marR="0" rtl="0" algn="l">
                        <a:lnSpc>
                          <a:spcPct val="100000"/>
                        </a:lnSpc>
                        <a:spcBef>
                          <a:spcPts val="0"/>
                        </a:spcBef>
                        <a:spcAft>
                          <a:spcPts val="0"/>
                        </a:spcAft>
                        <a:buClr>
                          <a:srgbClr val="000000"/>
                        </a:buClr>
                        <a:buSzPts val="1100"/>
                        <a:buFont typeface="Arial"/>
                        <a:buNone/>
                      </a:pPr>
                      <a:r>
                        <a:rPr b="1" lang="en" sz="1100" u="none" cap="none" strike="noStrike"/>
                        <a:t> Presenter(s)</a:t>
                      </a:r>
                      <a:endParaRPr b="1" sz="1100" u="none" cap="none" strike="noStrike"/>
                    </a:p>
                  </a:txBody>
                  <a:tcPr marT="0" marB="0" marR="0" marL="0">
                    <a:solidFill>
                      <a:srgbClr val="F9B600"/>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 sz="1100" u="none" cap="none" strike="noStrike"/>
                        <a:t> Duration</a:t>
                      </a:r>
                      <a:endParaRPr b="1" sz="1100" u="none" cap="none" strike="noStrike"/>
                    </a:p>
                  </a:txBody>
                  <a:tcPr marT="0" marB="0" marR="0" marL="0">
                    <a:solidFill>
                      <a:srgbClr val="F9B600"/>
                    </a:solidFill>
                  </a:tcPr>
                </a:tc>
              </a:tr>
              <a:tr h="313125">
                <a:tc>
                  <a:txBody>
                    <a:bodyPr/>
                    <a:lstStyle/>
                    <a:p>
                      <a:pPr indent="0" lvl="0" marL="0" marR="0" rtl="0" algn="ctr">
                        <a:lnSpc>
                          <a:spcPct val="98333"/>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1</a:t>
                      </a:r>
                      <a:endParaRPr sz="1100" u="none" cap="none" strike="noStrike">
                        <a:latin typeface="Calibri"/>
                        <a:ea typeface="Calibri"/>
                        <a:cs typeface="Calibri"/>
                        <a:sym typeface="Calibri"/>
                      </a:endParaRPr>
                    </a:p>
                  </a:txBody>
                  <a:tcPr marT="0" marB="0" marR="0" marL="57150" anchor="ctr"/>
                </a:tc>
                <a:tc>
                  <a:txBody>
                    <a:bodyPr/>
                    <a:lstStyle/>
                    <a:p>
                      <a:pPr indent="0" lvl="0" marL="0" marR="0" rtl="0" algn="l">
                        <a:lnSpc>
                          <a:spcPct val="98333"/>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  Welcome</a:t>
                      </a:r>
                      <a:endParaRPr sz="1100" u="none" cap="none" strike="noStrike">
                        <a:latin typeface="Calibri"/>
                        <a:ea typeface="Calibri"/>
                        <a:cs typeface="Calibri"/>
                        <a:sym typeface="Calibri"/>
                      </a:endParaRPr>
                    </a:p>
                  </a:txBody>
                  <a:tcPr marT="0" marB="0" marR="0" marL="0" anchor="ctr"/>
                </a:tc>
                <a:tc>
                  <a:txBody>
                    <a:bodyPr/>
                    <a:lstStyle/>
                    <a:p>
                      <a:pPr indent="0" lvl="0" marL="0" marR="0" rtl="0" algn="l">
                        <a:lnSpc>
                          <a:spcPct val="98333"/>
                        </a:lnSpc>
                        <a:spcBef>
                          <a:spcPts val="0"/>
                        </a:spcBef>
                        <a:spcAft>
                          <a:spcPts val="0"/>
                        </a:spcAft>
                        <a:buClr>
                          <a:srgbClr val="000000"/>
                        </a:buClr>
                        <a:buSzPts val="1100"/>
                        <a:buFont typeface="Arial"/>
                        <a:buNone/>
                      </a:pPr>
                      <a:r>
                        <a:rPr lang="en" sz="1100">
                          <a:latin typeface="Calibri"/>
                          <a:ea typeface="Calibri"/>
                          <a:cs typeface="Calibri"/>
                          <a:sym typeface="Calibri"/>
                        </a:rPr>
                        <a:t> Susan Kim</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98333"/>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 5 mins</a:t>
                      </a:r>
                      <a:endParaRPr sz="1100" u="none" cap="none" strike="noStrike">
                        <a:latin typeface="Calibri"/>
                        <a:ea typeface="Calibri"/>
                        <a:cs typeface="Calibri"/>
                        <a:sym typeface="Calibri"/>
                      </a:endParaRPr>
                    </a:p>
                  </a:txBody>
                  <a:tcPr marT="0" marB="0" marR="0" marL="0" anchor="ctr"/>
                </a:tc>
              </a:tr>
              <a:tr h="331750">
                <a:tc>
                  <a:txBody>
                    <a:bodyPr/>
                    <a:lstStyle/>
                    <a:p>
                      <a:pPr indent="-57150" lvl="0" marL="114300" marR="0" rtl="0" algn="ctr">
                        <a:lnSpc>
                          <a:spcPct val="98333"/>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2</a:t>
                      </a:r>
                      <a:endParaRPr sz="1100" u="none" cap="none" strike="noStrike">
                        <a:latin typeface="Calibri"/>
                        <a:ea typeface="Calibri"/>
                        <a:cs typeface="Calibri"/>
                        <a:sym typeface="Calibri"/>
                      </a:endParaRPr>
                    </a:p>
                  </a:txBody>
                  <a:tcPr marT="0" marB="0" marR="0" marL="0" anchor="ctr"/>
                </a:tc>
                <a:tc>
                  <a:txBody>
                    <a:bodyPr/>
                    <a:lstStyle/>
                    <a:p>
                      <a:pPr indent="0" lvl="0" marL="0" marR="0" rtl="0" algn="l">
                        <a:lnSpc>
                          <a:spcPct val="98333"/>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 COC Y </a:t>
                      </a:r>
                      <a:r>
                        <a:rPr lang="en" sz="1100">
                          <a:latin typeface="Calibri"/>
                          <a:ea typeface="Calibri"/>
                          <a:cs typeface="Calibri"/>
                          <a:sym typeface="Calibri"/>
                        </a:rPr>
                        <a:t>FY 24-FY 25 </a:t>
                      </a:r>
                      <a:r>
                        <a:rPr lang="en" sz="1100" u="none" cap="none" strike="noStrike">
                          <a:latin typeface="Calibri"/>
                          <a:ea typeface="Calibri"/>
                          <a:cs typeface="Calibri"/>
                          <a:sym typeface="Calibri"/>
                        </a:rPr>
                        <a:t>HUD NOFO Update</a:t>
                      </a:r>
                      <a:endParaRPr sz="1100" u="none" cap="none" strike="noStrike">
                        <a:latin typeface="Calibri"/>
                        <a:ea typeface="Calibri"/>
                        <a:cs typeface="Calibri"/>
                        <a:sym typeface="Calibri"/>
                      </a:endParaRPr>
                    </a:p>
                  </a:txBody>
                  <a:tcPr marT="0" marB="0" marR="0" marL="0" anchor="ctr"/>
                </a:tc>
                <a:tc>
                  <a:txBody>
                    <a:bodyPr/>
                    <a:lstStyle/>
                    <a:p>
                      <a:pPr indent="0" lvl="0" marL="0" marR="0" rtl="0" algn="l">
                        <a:lnSpc>
                          <a:spcPct val="100000"/>
                        </a:lnSpc>
                        <a:spcBef>
                          <a:spcPts val="0"/>
                        </a:spcBef>
                        <a:spcAft>
                          <a:spcPts val="0"/>
                        </a:spcAft>
                        <a:buClr>
                          <a:schemeClr val="dk1"/>
                        </a:buClr>
                        <a:buSzPts val="1100"/>
                        <a:buFont typeface="Arial"/>
                        <a:buNone/>
                      </a:pPr>
                      <a:r>
                        <a:rPr lang="en" sz="1100" u="none" cap="none" strike="noStrike">
                          <a:solidFill>
                            <a:schemeClr val="dk1"/>
                          </a:solidFill>
                          <a:latin typeface="Calibri"/>
                          <a:ea typeface="Calibri"/>
                          <a:cs typeface="Calibri"/>
                          <a:sym typeface="Calibri"/>
                        </a:rPr>
                        <a:t> Kat Durant</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10 mins</a:t>
                      </a:r>
                      <a:endParaRPr sz="1100" u="none" cap="none" strike="noStrike">
                        <a:latin typeface="Calibri"/>
                        <a:ea typeface="Calibri"/>
                        <a:cs typeface="Calibri"/>
                        <a:sym typeface="Calibri"/>
                      </a:endParaRPr>
                    </a:p>
                  </a:txBody>
                  <a:tcPr marT="0" marB="0" marR="0" marL="0" anchor="ctr"/>
                </a:tc>
              </a:tr>
              <a:tr h="302225">
                <a:tc>
                  <a:txBody>
                    <a:bodyPr/>
                    <a:lstStyle/>
                    <a:p>
                      <a:pPr indent="-57150" lvl="0" marL="114300" marR="0" rtl="0" algn="ctr">
                        <a:lnSpc>
                          <a:spcPct val="98333"/>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3</a:t>
                      </a:r>
                      <a:endParaRPr sz="1100" u="none" cap="none" strike="noStrike">
                        <a:latin typeface="Calibri"/>
                        <a:ea typeface="Calibri"/>
                        <a:cs typeface="Calibri"/>
                        <a:sym typeface="Calibri"/>
                      </a:endParaRPr>
                    </a:p>
                  </a:txBody>
                  <a:tcPr marT="0" marB="0" marR="0" marL="0" anchor="ctr"/>
                </a:tc>
                <a:tc>
                  <a:txBody>
                    <a:bodyPr/>
                    <a:lstStyle/>
                    <a:p>
                      <a:pPr indent="0" lvl="0" marL="0" marR="0" rtl="0" algn="l">
                        <a:lnSpc>
                          <a:spcPct val="98333"/>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 </a:t>
                      </a:r>
                      <a:r>
                        <a:rPr lang="en" sz="1100">
                          <a:latin typeface="Calibri"/>
                          <a:ea typeface="Calibri"/>
                          <a:cs typeface="Calibri"/>
                          <a:sym typeface="Calibri"/>
                        </a:rPr>
                        <a:t>COC Y 23 Outcome Review &amp; CoC Y 24 Q1 Review</a:t>
                      </a:r>
                      <a:endParaRPr sz="1100" u="none" cap="none" strike="noStrike">
                        <a:latin typeface="Calibri"/>
                        <a:ea typeface="Calibri"/>
                        <a:cs typeface="Calibri"/>
                        <a:sym typeface="Calibri"/>
                      </a:endParaRPr>
                    </a:p>
                  </a:txBody>
                  <a:tcPr marT="0" marB="0" marR="0" marL="0" anchor="ctr"/>
                </a:tc>
                <a:tc>
                  <a:txBody>
                    <a:bodyPr/>
                    <a:lstStyle/>
                    <a:p>
                      <a:pPr indent="0" lvl="0" marL="0" marR="0" rtl="0" algn="l">
                        <a:lnSpc>
                          <a:spcPct val="98333"/>
                        </a:lnSpc>
                        <a:spcBef>
                          <a:spcPts val="0"/>
                        </a:spcBef>
                        <a:spcAft>
                          <a:spcPts val="0"/>
                        </a:spcAft>
                        <a:buClr>
                          <a:schemeClr val="dk1"/>
                        </a:buClr>
                        <a:buSzPts val="1100"/>
                        <a:buFont typeface="Arial"/>
                        <a:buNone/>
                      </a:pPr>
                      <a:r>
                        <a:rPr lang="en" sz="1100" u="none" cap="none" strike="noStrike">
                          <a:solidFill>
                            <a:schemeClr val="dk1"/>
                          </a:solidFill>
                          <a:latin typeface="Calibri"/>
                          <a:ea typeface="Calibri"/>
                          <a:cs typeface="Calibri"/>
                          <a:sym typeface="Calibri"/>
                        </a:rPr>
                        <a:t> Susan Kim</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98333"/>
                        </a:lnSpc>
                        <a:spcBef>
                          <a:spcPts val="0"/>
                        </a:spcBef>
                        <a:spcAft>
                          <a:spcPts val="0"/>
                        </a:spcAft>
                        <a:buClr>
                          <a:srgbClr val="000000"/>
                        </a:buClr>
                        <a:buSzPts val="1100"/>
                        <a:buFont typeface="Arial"/>
                        <a:buNone/>
                      </a:pPr>
                      <a:r>
                        <a:rPr lang="en" sz="1100" u="none" cap="none" strike="noStrike">
                          <a:solidFill>
                            <a:schemeClr val="dk1"/>
                          </a:solidFill>
                          <a:latin typeface="Calibri"/>
                          <a:ea typeface="Calibri"/>
                          <a:cs typeface="Calibri"/>
                          <a:sym typeface="Calibri"/>
                        </a:rPr>
                        <a:t>10 mins</a:t>
                      </a:r>
                      <a:endParaRPr sz="1100" u="none" cap="none" strike="noStrike">
                        <a:solidFill>
                          <a:schemeClr val="dk1"/>
                        </a:solidFill>
                        <a:latin typeface="Calibri"/>
                        <a:ea typeface="Calibri"/>
                        <a:cs typeface="Calibri"/>
                        <a:sym typeface="Calibri"/>
                      </a:endParaRPr>
                    </a:p>
                  </a:txBody>
                  <a:tcPr marT="0" marB="0" marR="0" marL="0" anchor="ctr"/>
                </a:tc>
              </a:tr>
              <a:tr h="351325">
                <a:tc>
                  <a:txBody>
                    <a:bodyPr/>
                    <a:lstStyle/>
                    <a:p>
                      <a:pPr indent="-114300" lvl="0" marL="114300" marR="0" rtl="0" algn="ctr">
                        <a:lnSpc>
                          <a:spcPct val="98333"/>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4</a:t>
                      </a:r>
                      <a:endParaRPr sz="1100" u="none" cap="none" strike="noStrike">
                        <a:latin typeface="Calibri"/>
                        <a:ea typeface="Calibri"/>
                        <a:cs typeface="Calibri"/>
                        <a:sym typeface="Calibri"/>
                      </a:endParaRPr>
                    </a:p>
                  </a:txBody>
                  <a:tcPr marT="0" marB="0" marR="0" marL="57150" anchor="ctr"/>
                </a:tc>
                <a:tc>
                  <a:txBody>
                    <a:bodyPr/>
                    <a:lstStyle/>
                    <a:p>
                      <a:pPr indent="0" lvl="0" marL="0" marR="0" rtl="0" algn="l">
                        <a:lnSpc>
                          <a:spcPct val="98333"/>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 ZoomGrants Report</a:t>
                      </a:r>
                      <a:r>
                        <a:rPr lang="en" sz="1100">
                          <a:latin typeface="Calibri"/>
                          <a:ea typeface="Calibri"/>
                          <a:cs typeface="Calibri"/>
                          <a:sym typeface="Calibri"/>
                        </a:rPr>
                        <a:t> Review</a:t>
                      </a:r>
                      <a:endParaRPr sz="1100" u="none" cap="none" strike="noStrike">
                        <a:latin typeface="Calibri"/>
                        <a:ea typeface="Calibri"/>
                        <a:cs typeface="Calibri"/>
                        <a:sym typeface="Calibri"/>
                      </a:endParaRPr>
                    </a:p>
                  </a:txBody>
                  <a:tcPr marT="0" marB="0" marR="0" marL="0" anchor="ct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 </a:t>
                      </a:r>
                      <a:r>
                        <a:rPr lang="en" sz="1100">
                          <a:latin typeface="Calibri"/>
                          <a:ea typeface="Calibri"/>
                          <a:cs typeface="Calibri"/>
                          <a:sym typeface="Calibri"/>
                        </a:rPr>
                        <a:t>Susan Kim</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98333"/>
                        </a:lnSpc>
                        <a:spcBef>
                          <a:spcPts val="0"/>
                        </a:spcBef>
                        <a:spcAft>
                          <a:spcPts val="0"/>
                        </a:spcAft>
                        <a:buClr>
                          <a:srgbClr val="000000"/>
                        </a:buClr>
                        <a:buSzPts val="1100"/>
                        <a:buFont typeface="Arial"/>
                        <a:buNone/>
                      </a:pPr>
                      <a:r>
                        <a:rPr lang="en" sz="1100" u="none" cap="none" strike="noStrike">
                          <a:solidFill>
                            <a:schemeClr val="dk1"/>
                          </a:solidFill>
                          <a:latin typeface="Calibri"/>
                          <a:ea typeface="Calibri"/>
                          <a:cs typeface="Calibri"/>
                          <a:sym typeface="Calibri"/>
                        </a:rPr>
                        <a:t>10 mins</a:t>
                      </a:r>
                      <a:endParaRPr sz="1100" u="none" cap="none" strike="noStrike">
                        <a:latin typeface="Calibri"/>
                        <a:ea typeface="Calibri"/>
                        <a:cs typeface="Calibri"/>
                        <a:sym typeface="Calibri"/>
                      </a:endParaRPr>
                    </a:p>
                  </a:txBody>
                  <a:tcPr marT="0" marB="0" marR="0" marL="0" anchor="ctr"/>
                </a:tc>
              </a:tr>
              <a:tr h="320275">
                <a:tc>
                  <a:txBody>
                    <a:bodyPr/>
                    <a:lstStyle/>
                    <a:p>
                      <a:pPr indent="-57150" lvl="0" marL="114300" marR="0" rtl="0" algn="ctr">
                        <a:lnSpc>
                          <a:spcPct val="98333"/>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5</a:t>
                      </a:r>
                      <a:endParaRPr sz="1100" u="none" cap="none" strike="noStrike">
                        <a:latin typeface="Calibri"/>
                        <a:ea typeface="Calibri"/>
                        <a:cs typeface="Calibri"/>
                        <a:sym typeface="Calibri"/>
                      </a:endParaRPr>
                    </a:p>
                  </a:txBody>
                  <a:tcPr marT="0" marB="0" marR="0" marL="0" anchor="ctr"/>
                </a:tc>
                <a:tc>
                  <a:txBody>
                    <a:bodyPr/>
                    <a:lstStyle/>
                    <a:p>
                      <a:pPr indent="0" lvl="0" marL="0" marR="0" rtl="0" algn="l">
                        <a:lnSpc>
                          <a:spcPct val="98333"/>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 </a:t>
                      </a:r>
                      <a:r>
                        <a:rPr lang="en" sz="1100">
                          <a:latin typeface="Calibri"/>
                          <a:ea typeface="Calibri"/>
                          <a:cs typeface="Calibri"/>
                          <a:sym typeface="Calibri"/>
                        </a:rPr>
                        <a:t>HMIS Approach to Data Quality</a:t>
                      </a:r>
                      <a:endParaRPr sz="1100" u="none" cap="none" strike="noStrike">
                        <a:latin typeface="Calibri"/>
                        <a:ea typeface="Calibri"/>
                        <a:cs typeface="Calibri"/>
                        <a:sym typeface="Calibri"/>
                      </a:endParaRPr>
                    </a:p>
                  </a:txBody>
                  <a:tcPr marT="0" marB="0" marR="0" marL="0" anchor="ctr"/>
                </a:tc>
                <a:tc>
                  <a:txBody>
                    <a:bodyPr/>
                    <a:lstStyle/>
                    <a:p>
                      <a:pPr indent="0" lvl="0" marL="0" marR="0" rtl="0" algn="l">
                        <a:lnSpc>
                          <a:spcPct val="100000"/>
                        </a:lnSpc>
                        <a:spcBef>
                          <a:spcPts val="0"/>
                        </a:spcBef>
                        <a:spcAft>
                          <a:spcPts val="0"/>
                        </a:spcAft>
                        <a:buClr>
                          <a:schemeClr val="dk1"/>
                        </a:buClr>
                        <a:buSzPts val="1100"/>
                        <a:buFont typeface="Arial"/>
                        <a:buNone/>
                      </a:pPr>
                      <a:r>
                        <a:rPr lang="en" sz="1100" u="none" cap="none" strike="noStrike">
                          <a:solidFill>
                            <a:schemeClr val="dk1"/>
                          </a:solidFill>
                          <a:latin typeface="Calibri"/>
                          <a:ea typeface="Calibri"/>
                          <a:cs typeface="Calibri"/>
                          <a:sym typeface="Calibri"/>
                        </a:rPr>
                        <a:t> Tyler Uhlig</a:t>
                      </a:r>
                      <a:endParaRPr sz="1100" u="none" cap="none" strike="noStrike">
                        <a:latin typeface="Calibri"/>
                        <a:ea typeface="Calibri"/>
                        <a:cs typeface="Calibri"/>
                        <a:sym typeface="Calibri"/>
                      </a:endParaRPr>
                    </a:p>
                  </a:txBody>
                  <a:tcPr marT="0" marB="0" marR="0" marL="0" anchor="ctr"/>
                </a:tc>
                <a:tc>
                  <a:txBody>
                    <a:bodyPr/>
                    <a:lstStyle/>
                    <a:p>
                      <a:pPr indent="0" lvl="0" marL="285750" marR="0" rtl="0" algn="l">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Calibri"/>
                          <a:ea typeface="Calibri"/>
                          <a:cs typeface="Calibri"/>
                          <a:sym typeface="Calibri"/>
                        </a:rPr>
                        <a:t>10 mins</a:t>
                      </a:r>
                      <a:endParaRPr sz="1100" u="none" cap="none" strike="noStrike">
                        <a:latin typeface="Calibri"/>
                        <a:ea typeface="Calibri"/>
                        <a:cs typeface="Calibri"/>
                        <a:sym typeface="Calibri"/>
                      </a:endParaRPr>
                    </a:p>
                  </a:txBody>
                  <a:tcPr marT="0" marB="0" marR="12475" marL="0" anchor="ctr"/>
                </a:tc>
              </a:tr>
              <a:tr h="318100">
                <a:tc>
                  <a:txBody>
                    <a:bodyPr/>
                    <a:lstStyle/>
                    <a:p>
                      <a:pPr indent="-57150" lvl="0" marL="114300" marR="0" rtl="0" algn="ctr">
                        <a:lnSpc>
                          <a:spcPct val="98333"/>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6</a:t>
                      </a:r>
                      <a:endParaRPr sz="1100" u="none" cap="none" strike="noStrike">
                        <a:latin typeface="Calibri"/>
                        <a:ea typeface="Calibri"/>
                        <a:cs typeface="Calibri"/>
                        <a:sym typeface="Calibri"/>
                      </a:endParaRPr>
                    </a:p>
                  </a:txBody>
                  <a:tcPr marT="0" marB="0" marR="0" marL="0" anchor="ctr"/>
                </a:tc>
                <a:tc>
                  <a:txBody>
                    <a:bodyPr/>
                    <a:lstStyle/>
                    <a:p>
                      <a:pPr indent="0" lvl="0" marL="0" marR="0" rtl="0" algn="l">
                        <a:lnSpc>
                          <a:spcPct val="98333"/>
                        </a:lnSpc>
                        <a:spcBef>
                          <a:spcPts val="0"/>
                        </a:spcBef>
                        <a:spcAft>
                          <a:spcPts val="0"/>
                        </a:spcAft>
                        <a:buClr>
                          <a:schemeClr val="dk1"/>
                        </a:buClr>
                        <a:buSzPts val="1100"/>
                        <a:buFont typeface="Arial"/>
                        <a:buNone/>
                      </a:pPr>
                      <a:r>
                        <a:rPr lang="en" sz="1100" u="none" cap="none" strike="noStrike">
                          <a:solidFill>
                            <a:schemeClr val="dk1"/>
                          </a:solidFill>
                          <a:latin typeface="Calibri"/>
                          <a:ea typeface="Calibri"/>
                          <a:cs typeface="Calibri"/>
                          <a:sym typeface="Calibri"/>
                        </a:rPr>
                        <a:t> </a:t>
                      </a:r>
                      <a:r>
                        <a:rPr lang="en" sz="1100">
                          <a:solidFill>
                            <a:schemeClr val="dk1"/>
                          </a:solidFill>
                          <a:latin typeface="Calibri"/>
                          <a:ea typeface="Calibri"/>
                          <a:cs typeface="Calibri"/>
                          <a:sym typeface="Calibri"/>
                        </a:rPr>
                        <a:t>CES Updates</a:t>
                      </a:r>
                      <a:endParaRPr sz="1100" u="none" cap="none" strike="noStrike">
                        <a:latin typeface="Calibri"/>
                        <a:ea typeface="Calibri"/>
                        <a:cs typeface="Calibri"/>
                        <a:sym typeface="Calibri"/>
                      </a:endParaRPr>
                    </a:p>
                  </a:txBody>
                  <a:tcPr marT="0" marB="0" marR="0" marL="0" anchor="ctr"/>
                </a:tc>
                <a:tc>
                  <a:txBody>
                    <a:bodyPr/>
                    <a:lstStyle/>
                    <a:p>
                      <a:pPr indent="0" lvl="0" marL="0" marR="0" rtl="0" algn="l">
                        <a:lnSpc>
                          <a:spcPct val="100000"/>
                        </a:lnSpc>
                        <a:spcBef>
                          <a:spcPts val="0"/>
                        </a:spcBef>
                        <a:spcAft>
                          <a:spcPts val="0"/>
                        </a:spcAft>
                        <a:buClr>
                          <a:schemeClr val="dk1"/>
                        </a:buClr>
                        <a:buSzPts val="1100"/>
                        <a:buFont typeface="Arial"/>
                        <a:buNone/>
                      </a:pPr>
                      <a:r>
                        <a:rPr lang="en" sz="1100" u="none" cap="none" strike="noStrike">
                          <a:solidFill>
                            <a:schemeClr val="dk1"/>
                          </a:solidFill>
                          <a:latin typeface="Calibri"/>
                          <a:ea typeface="Calibri"/>
                          <a:cs typeface="Calibri"/>
                          <a:sym typeface="Calibri"/>
                        </a:rPr>
                        <a:t> Jegnaw Zeggeye</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0000"/>
                        </a:lnSpc>
                        <a:spcBef>
                          <a:spcPts val="0"/>
                        </a:spcBef>
                        <a:spcAft>
                          <a:spcPts val="0"/>
                        </a:spcAft>
                        <a:buClr>
                          <a:schemeClr val="dk1"/>
                        </a:buClr>
                        <a:buSzPts val="1100"/>
                        <a:buFont typeface="Arial"/>
                        <a:buNone/>
                      </a:pPr>
                      <a:r>
                        <a:rPr lang="en" sz="1100" u="none" cap="none" strike="noStrike">
                          <a:solidFill>
                            <a:schemeClr val="dk1"/>
                          </a:solidFill>
                          <a:latin typeface="Calibri"/>
                          <a:ea typeface="Calibri"/>
                          <a:cs typeface="Calibri"/>
                          <a:sym typeface="Calibri"/>
                        </a:rPr>
                        <a:t> 10 mins</a:t>
                      </a:r>
                      <a:endParaRPr sz="1100" u="none" cap="none" strike="noStrike">
                        <a:latin typeface="Calibri"/>
                        <a:ea typeface="Calibri"/>
                        <a:cs typeface="Calibri"/>
                        <a:sym typeface="Calibri"/>
                      </a:endParaRPr>
                    </a:p>
                  </a:txBody>
                  <a:tcPr marT="0" marB="0" marR="0" marL="0" anchor="ctr"/>
                </a:tc>
              </a:tr>
              <a:tr h="326125">
                <a:tc>
                  <a:txBody>
                    <a:bodyPr/>
                    <a:lstStyle/>
                    <a:p>
                      <a:pPr indent="-57150" lvl="0" marL="114300" marR="0" rtl="0" algn="ctr">
                        <a:lnSpc>
                          <a:spcPct val="98333"/>
                        </a:lnSpc>
                        <a:spcBef>
                          <a:spcPts val="0"/>
                        </a:spcBef>
                        <a:spcAft>
                          <a:spcPts val="0"/>
                        </a:spcAft>
                        <a:buNone/>
                      </a:pPr>
                      <a:r>
                        <a:rPr lang="en" sz="1100">
                          <a:latin typeface="Calibri"/>
                          <a:ea typeface="Calibri"/>
                          <a:cs typeface="Calibri"/>
                          <a:sym typeface="Calibri"/>
                        </a:rPr>
                        <a:t>7</a:t>
                      </a:r>
                      <a:endParaRPr sz="1100" u="none" cap="none" strike="noStrike">
                        <a:latin typeface="Calibri"/>
                        <a:ea typeface="Calibri"/>
                        <a:cs typeface="Calibri"/>
                        <a:sym typeface="Calibri"/>
                      </a:endParaRPr>
                    </a:p>
                  </a:txBody>
                  <a:tcPr marT="0" marB="0" marR="0" marL="0" anchor="ctr"/>
                </a:tc>
                <a:tc>
                  <a:txBody>
                    <a:bodyPr/>
                    <a:lstStyle/>
                    <a:p>
                      <a:pPr indent="0" lvl="0" marL="0" marR="0" rtl="0" algn="l">
                        <a:lnSpc>
                          <a:spcPct val="98333"/>
                        </a:lnSpc>
                        <a:spcBef>
                          <a:spcPts val="0"/>
                        </a:spcBef>
                        <a:spcAft>
                          <a:spcPts val="0"/>
                        </a:spcAft>
                        <a:buNone/>
                      </a:pPr>
                      <a:r>
                        <a:rPr lang="en" sz="1100">
                          <a:solidFill>
                            <a:schemeClr val="dk1"/>
                          </a:solidFill>
                          <a:latin typeface="Calibri"/>
                          <a:ea typeface="Calibri"/>
                          <a:cs typeface="Calibri"/>
                          <a:sym typeface="Calibri"/>
                        </a:rPr>
                        <a:t> YHDP Survey</a:t>
                      </a:r>
                      <a:endParaRPr sz="1100" u="none" cap="none" strike="noStrike">
                        <a:solidFill>
                          <a:schemeClr val="dk1"/>
                        </a:solidFill>
                        <a:latin typeface="Calibri"/>
                        <a:ea typeface="Calibri"/>
                        <a:cs typeface="Calibri"/>
                        <a:sym typeface="Calibri"/>
                      </a:endParaRPr>
                    </a:p>
                  </a:txBody>
                  <a:tcPr marT="0" marB="0" marR="0" marL="0" anchor="ctr"/>
                </a:tc>
                <a:tc>
                  <a:txBody>
                    <a:bodyPr/>
                    <a:lstStyle/>
                    <a:p>
                      <a:pPr indent="0" lvl="0" marL="0" marR="0" rtl="0" algn="l">
                        <a:lnSpc>
                          <a:spcPct val="100000"/>
                        </a:lnSpc>
                        <a:spcBef>
                          <a:spcPts val="0"/>
                        </a:spcBef>
                        <a:spcAft>
                          <a:spcPts val="0"/>
                        </a:spcAft>
                        <a:buNone/>
                      </a:pPr>
                      <a:r>
                        <a:rPr lang="en" sz="1100">
                          <a:solidFill>
                            <a:schemeClr val="dk1"/>
                          </a:solidFill>
                          <a:latin typeface="Calibri"/>
                          <a:ea typeface="Calibri"/>
                          <a:cs typeface="Calibri"/>
                          <a:sym typeface="Calibri"/>
                        </a:rPr>
                        <a:t> Susan Kim</a:t>
                      </a:r>
                      <a:endParaRPr sz="1100" u="none" cap="none" strike="noStrike">
                        <a:solidFill>
                          <a:schemeClr val="dk1"/>
                        </a:solidFill>
                        <a:latin typeface="Calibri"/>
                        <a:ea typeface="Calibri"/>
                        <a:cs typeface="Calibri"/>
                        <a:sym typeface="Calibri"/>
                      </a:endParaRPr>
                    </a:p>
                  </a:txBody>
                  <a:tcPr marT="0" marB="0" marR="0" marL="0" anchor="ctr"/>
                </a:tc>
                <a:tc>
                  <a:txBody>
                    <a:bodyPr/>
                    <a:lstStyle/>
                    <a:p>
                      <a:pPr indent="0" lvl="0" marL="0" marR="0" rtl="0" algn="ctr">
                        <a:lnSpc>
                          <a:spcPct val="100000"/>
                        </a:lnSpc>
                        <a:spcBef>
                          <a:spcPts val="0"/>
                        </a:spcBef>
                        <a:spcAft>
                          <a:spcPts val="0"/>
                        </a:spcAft>
                        <a:buNone/>
                      </a:pPr>
                      <a:r>
                        <a:rPr lang="en" sz="1100">
                          <a:solidFill>
                            <a:schemeClr val="dk1"/>
                          </a:solidFill>
                          <a:latin typeface="Calibri"/>
                          <a:ea typeface="Calibri"/>
                          <a:cs typeface="Calibri"/>
                          <a:sym typeface="Calibri"/>
                        </a:rPr>
                        <a:t>5 mins</a:t>
                      </a:r>
                      <a:endParaRPr sz="1100" u="none" cap="none" strike="noStrike">
                        <a:solidFill>
                          <a:schemeClr val="dk1"/>
                        </a:solidFill>
                        <a:latin typeface="Calibri"/>
                        <a:ea typeface="Calibri"/>
                        <a:cs typeface="Calibri"/>
                        <a:sym typeface="Calibri"/>
                      </a:endParaRPr>
                    </a:p>
                  </a:txBody>
                  <a:tcPr marT="0" marB="0" marR="0" marL="0" anchor="ctr"/>
                </a:tc>
              </a:tr>
              <a:tr h="331750">
                <a:tc>
                  <a:txBody>
                    <a:bodyPr/>
                    <a:lstStyle/>
                    <a:p>
                      <a:pPr indent="-57150" lvl="0" marL="114300" marR="0" rtl="0" algn="ctr">
                        <a:lnSpc>
                          <a:spcPct val="98333"/>
                        </a:lnSpc>
                        <a:spcBef>
                          <a:spcPts val="0"/>
                        </a:spcBef>
                        <a:spcAft>
                          <a:spcPts val="0"/>
                        </a:spcAft>
                        <a:buClr>
                          <a:srgbClr val="000000"/>
                        </a:buClr>
                        <a:buSzPts val="1100"/>
                        <a:buFont typeface="Arial"/>
                        <a:buNone/>
                      </a:pPr>
                      <a:r>
                        <a:rPr lang="en" sz="1100">
                          <a:latin typeface="Calibri"/>
                          <a:ea typeface="Calibri"/>
                          <a:cs typeface="Calibri"/>
                          <a:sym typeface="Calibri"/>
                        </a:rPr>
                        <a:t>8</a:t>
                      </a:r>
                      <a:endParaRPr sz="1100" u="none" cap="none" strike="noStrike">
                        <a:latin typeface="Calibri"/>
                        <a:ea typeface="Calibri"/>
                        <a:cs typeface="Calibri"/>
                        <a:sym typeface="Calibri"/>
                      </a:endParaRPr>
                    </a:p>
                  </a:txBody>
                  <a:tcPr marT="0" marB="0" marR="0" marL="0" anchor="ctr"/>
                </a:tc>
                <a:tc>
                  <a:txBody>
                    <a:bodyPr/>
                    <a:lstStyle/>
                    <a:p>
                      <a:pPr indent="0" lvl="0" marL="0" marR="0" rtl="0" algn="l">
                        <a:lnSpc>
                          <a:spcPct val="98333"/>
                        </a:lnSpc>
                        <a:spcBef>
                          <a:spcPts val="0"/>
                        </a:spcBef>
                        <a:spcAft>
                          <a:spcPts val="0"/>
                        </a:spcAft>
                        <a:buClr>
                          <a:srgbClr val="000000"/>
                        </a:buClr>
                        <a:buSzPts val="1100"/>
                        <a:buFont typeface="Arial"/>
                        <a:buNone/>
                      </a:pPr>
                      <a:r>
                        <a:rPr lang="en" sz="1100">
                          <a:latin typeface="Calibri"/>
                          <a:ea typeface="Calibri"/>
                          <a:cs typeface="Calibri"/>
                          <a:sym typeface="Calibri"/>
                        </a:rPr>
                        <a:t> </a:t>
                      </a:r>
                      <a:r>
                        <a:rPr lang="en" sz="1100" u="none" cap="none" strike="noStrike">
                          <a:latin typeface="Calibri"/>
                          <a:ea typeface="Calibri"/>
                          <a:cs typeface="Calibri"/>
                          <a:sym typeface="Calibri"/>
                        </a:rPr>
                        <a:t>Q &amp; A, Key Dates, Resources, </a:t>
                      </a:r>
                      <a:r>
                        <a:rPr lang="en" sz="1100">
                          <a:latin typeface="Calibri"/>
                          <a:ea typeface="Calibri"/>
                          <a:cs typeface="Calibri"/>
                          <a:sym typeface="Calibri"/>
                        </a:rPr>
                        <a:t>Peer Discussion</a:t>
                      </a:r>
                      <a:endParaRPr sz="1100" u="none" cap="none" strike="noStrike">
                        <a:latin typeface="Calibri"/>
                        <a:ea typeface="Calibri"/>
                        <a:cs typeface="Calibri"/>
                        <a:sym typeface="Calibri"/>
                      </a:endParaRPr>
                    </a:p>
                  </a:txBody>
                  <a:tcPr marT="0" marB="0" marR="0" marL="0" anchor="ctr"/>
                </a:tc>
                <a:tc>
                  <a:txBody>
                    <a:bodyPr/>
                    <a:lstStyle/>
                    <a:p>
                      <a:pPr indent="0" lvl="0" marL="0" marR="0" rtl="0" algn="l">
                        <a:lnSpc>
                          <a:spcPct val="100000"/>
                        </a:lnSpc>
                        <a:spcBef>
                          <a:spcPts val="0"/>
                        </a:spcBef>
                        <a:spcAft>
                          <a:spcPts val="0"/>
                        </a:spcAft>
                        <a:buClr>
                          <a:srgbClr val="000000"/>
                        </a:buClr>
                        <a:buSzPts val="1100"/>
                        <a:buFont typeface="Arial"/>
                        <a:buNone/>
                      </a:pPr>
                      <a:r>
                        <a:rPr lang="en" sz="1100">
                          <a:latin typeface="Calibri"/>
                          <a:ea typeface="Calibri"/>
                          <a:cs typeface="Calibri"/>
                          <a:sym typeface="Calibri"/>
                        </a:rPr>
                        <a:t> Susan Kim</a:t>
                      </a:r>
                      <a:endParaRPr sz="1100" u="none" cap="none" strike="noStrike">
                        <a:latin typeface="Calibri"/>
                        <a:ea typeface="Calibri"/>
                        <a:cs typeface="Calibri"/>
                        <a:sym typeface="Calibri"/>
                      </a:endParaRPr>
                    </a:p>
                  </a:txBody>
                  <a:tcPr marT="0" marB="0" marR="0" marL="0" anchor="ctr"/>
                </a:tc>
                <a:tc>
                  <a:txBody>
                    <a:bodyPr/>
                    <a:lstStyle/>
                    <a:p>
                      <a:pPr indent="0" lvl="0" marL="0" marR="0" rtl="0" algn="ctr">
                        <a:lnSpc>
                          <a:spcPct val="100000"/>
                        </a:lnSpc>
                        <a:spcBef>
                          <a:spcPts val="0"/>
                        </a:spcBef>
                        <a:spcAft>
                          <a:spcPts val="0"/>
                        </a:spcAft>
                        <a:buClr>
                          <a:schemeClr val="dk1"/>
                        </a:buClr>
                        <a:buSzPts val="1100"/>
                        <a:buFont typeface="Arial"/>
                        <a:buNone/>
                      </a:pPr>
                      <a:r>
                        <a:rPr lang="en" sz="1100">
                          <a:latin typeface="Calibri"/>
                          <a:ea typeface="Calibri"/>
                          <a:cs typeface="Calibri"/>
                          <a:sym typeface="Calibri"/>
                        </a:rPr>
                        <a:t>15</a:t>
                      </a:r>
                      <a:r>
                        <a:rPr lang="en" sz="1100" u="none" cap="none" strike="noStrike">
                          <a:latin typeface="Calibri"/>
                          <a:ea typeface="Calibri"/>
                          <a:cs typeface="Calibri"/>
                          <a:sym typeface="Calibri"/>
                        </a:rPr>
                        <a:t> mins</a:t>
                      </a:r>
                      <a:endParaRPr sz="1100" u="none" cap="none" strike="noStrike">
                        <a:latin typeface="Calibri"/>
                        <a:ea typeface="Calibri"/>
                        <a:cs typeface="Calibri"/>
                        <a:sym typeface="Calibri"/>
                      </a:endParaRPr>
                    </a:p>
                  </a:txBody>
                  <a:tcPr marT="0" marB="0" marR="0" marL="0" anchor="ctr"/>
                </a:tc>
              </a:tr>
            </a:tbl>
          </a:graphicData>
        </a:graphic>
      </p:graphicFrame>
      <p:grpSp>
        <p:nvGrpSpPr>
          <p:cNvPr id="64" name="Google Shape;64;p13"/>
          <p:cNvGrpSpPr/>
          <p:nvPr/>
        </p:nvGrpSpPr>
        <p:grpSpPr>
          <a:xfrm>
            <a:off x="86994" y="76125"/>
            <a:ext cx="371475" cy="1285875"/>
            <a:chOff x="361069" y="191700"/>
            <a:chExt cx="371475" cy="1285875"/>
          </a:xfrm>
        </p:grpSpPr>
        <p:pic>
          <p:nvPicPr>
            <p:cNvPr id="65" name="Google Shape;65;p13"/>
            <p:cNvPicPr preferRelativeResize="0"/>
            <p:nvPr/>
          </p:nvPicPr>
          <p:blipFill rotWithShape="1">
            <a:blip r:embed="rId3">
              <a:alphaModFix/>
            </a:blip>
            <a:srcRect b="0" l="48705" r="0" t="0"/>
            <a:stretch/>
          </p:blipFill>
          <p:spPr>
            <a:xfrm>
              <a:off x="541994" y="191700"/>
              <a:ext cx="190550" cy="1285875"/>
            </a:xfrm>
            <a:prstGeom prst="rect">
              <a:avLst/>
            </a:prstGeom>
            <a:noFill/>
            <a:ln>
              <a:noFill/>
            </a:ln>
          </p:spPr>
        </p:pic>
        <p:pic>
          <p:nvPicPr>
            <p:cNvPr id="66" name="Google Shape;66;p13"/>
            <p:cNvPicPr preferRelativeResize="0"/>
            <p:nvPr/>
          </p:nvPicPr>
          <p:blipFill rotWithShape="1">
            <a:blip r:embed="rId3">
              <a:alphaModFix/>
            </a:blip>
            <a:srcRect b="0" l="48705" r="0" t="0"/>
            <a:stretch/>
          </p:blipFill>
          <p:spPr>
            <a:xfrm>
              <a:off x="361069" y="191700"/>
              <a:ext cx="190550" cy="1285875"/>
            </a:xfrm>
            <a:prstGeom prst="rect">
              <a:avLst/>
            </a:prstGeom>
            <a:noFill/>
            <a:ln>
              <a:noFill/>
            </a:ln>
          </p:spPr>
        </p:pic>
      </p:grpSp>
      <p:sp>
        <p:nvSpPr>
          <p:cNvPr id="67" name="Google Shape;67;p13"/>
          <p:cNvSpPr/>
          <p:nvPr/>
        </p:nvSpPr>
        <p:spPr>
          <a:xfrm rot="10800000">
            <a:off x="8413800" y="25"/>
            <a:ext cx="756600" cy="822600"/>
          </a:xfrm>
          <a:prstGeom prst="rtTriangle">
            <a:avLst/>
          </a:prstGeom>
          <a:solidFill>
            <a:srgbClr val="F8C02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pic>
        <p:nvPicPr>
          <p:cNvPr id="68" name="Google Shape;68;p13"/>
          <p:cNvPicPr preferRelativeResize="0"/>
          <p:nvPr/>
        </p:nvPicPr>
        <p:blipFill rotWithShape="1">
          <a:blip r:embed="rId4">
            <a:alphaModFix/>
          </a:blip>
          <a:srcRect b="0" l="0" r="0" t="10"/>
          <a:stretch/>
        </p:blipFill>
        <p:spPr>
          <a:xfrm>
            <a:off x="7418750" y="393750"/>
            <a:ext cx="1092326" cy="5060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1"/>
          <p:cNvSpPr/>
          <p:nvPr/>
        </p:nvSpPr>
        <p:spPr>
          <a:xfrm>
            <a:off x="1700997" y="1416050"/>
            <a:ext cx="5733900" cy="3133200"/>
          </a:xfrm>
          <a:prstGeom prst="rect">
            <a:avLst/>
          </a:prstGeom>
          <a:solidFill>
            <a:schemeClr val="lt1"/>
          </a:solidFill>
          <a:ln>
            <a:noFill/>
          </a:ln>
        </p:spPr>
        <p:txBody>
          <a:bodyPr anchorCtr="0" anchor="ctr" bIns="91425" lIns="91425" spcFirstLastPara="1" rIns="91425" wrap="square" tIns="91425">
            <a:noAutofit/>
          </a:bodyPr>
          <a:lstStyle/>
          <a:p>
            <a:pPr indent="-168275" lvl="0" marL="257175"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309" name="Google Shape;309;p31"/>
          <p:cNvSpPr txBox="1"/>
          <p:nvPr/>
        </p:nvSpPr>
        <p:spPr>
          <a:xfrm>
            <a:off x="418800" y="839050"/>
            <a:ext cx="8306400" cy="36483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None/>
            </a:pPr>
            <a:r>
              <a:rPr lang="en" sz="1700">
                <a:solidFill>
                  <a:srgbClr val="0070C0"/>
                </a:solidFill>
                <a:latin typeface="Calibri"/>
                <a:ea typeface="Calibri"/>
                <a:cs typeface="Calibri"/>
                <a:sym typeface="Calibri"/>
              </a:rPr>
              <a:t>HMIS to review Data and work with Reporting POC for Questions/Data Quality</a:t>
            </a:r>
            <a:endParaRPr sz="1600">
              <a:solidFill>
                <a:srgbClr val="0070C0"/>
              </a:solidFill>
              <a:latin typeface="Calibri"/>
              <a:ea typeface="Calibri"/>
              <a:cs typeface="Calibri"/>
              <a:sym typeface="Calibri"/>
            </a:endParaRPr>
          </a:p>
          <a:p>
            <a:pPr indent="-330200" lvl="0" marL="457200" marR="0" rtl="0" algn="l">
              <a:lnSpc>
                <a:spcPct val="100000"/>
              </a:lnSpc>
              <a:spcBef>
                <a:spcPts val="0"/>
              </a:spcBef>
              <a:spcAft>
                <a:spcPts val="0"/>
              </a:spcAft>
              <a:buClr>
                <a:srgbClr val="0070C0"/>
              </a:buClr>
              <a:buSzPts val="1600"/>
              <a:buFont typeface="Calibri"/>
              <a:buChar char="●"/>
            </a:pPr>
            <a:r>
              <a:rPr lang="en" sz="1600">
                <a:solidFill>
                  <a:srgbClr val="0070C0"/>
                </a:solidFill>
                <a:latin typeface="Calibri"/>
                <a:ea typeface="Calibri"/>
                <a:cs typeface="Calibri"/>
                <a:sym typeface="Calibri"/>
              </a:rPr>
              <a:t>Subrecipients will update the Table of Point of Contacts (in ZG under Tables tab) by </a:t>
            </a:r>
            <a:endParaRPr sz="1600">
              <a:solidFill>
                <a:srgbClr val="0070C0"/>
              </a:solidFill>
              <a:latin typeface="Calibri"/>
              <a:ea typeface="Calibri"/>
              <a:cs typeface="Calibri"/>
              <a:sym typeface="Calibri"/>
            </a:endParaRPr>
          </a:p>
          <a:p>
            <a:pPr indent="0" lvl="0" marL="457200" marR="0" rtl="0" algn="l">
              <a:lnSpc>
                <a:spcPct val="100000"/>
              </a:lnSpc>
              <a:spcBef>
                <a:spcPts val="0"/>
              </a:spcBef>
              <a:spcAft>
                <a:spcPts val="0"/>
              </a:spcAft>
              <a:buNone/>
            </a:pPr>
            <a:r>
              <a:rPr b="1" lang="en" sz="1600" u="sng">
                <a:solidFill>
                  <a:srgbClr val="0070C0"/>
                </a:solidFill>
                <a:latin typeface="Calibri"/>
                <a:ea typeface="Calibri"/>
                <a:cs typeface="Calibri"/>
                <a:sym typeface="Calibri"/>
              </a:rPr>
              <a:t>COB, Tuesday, </a:t>
            </a:r>
            <a:r>
              <a:rPr b="1" lang="en" sz="1600" u="sng">
                <a:solidFill>
                  <a:srgbClr val="0070C0"/>
                </a:solidFill>
                <a:latin typeface="Calibri"/>
                <a:ea typeface="Calibri"/>
                <a:cs typeface="Calibri"/>
                <a:sym typeface="Calibri"/>
              </a:rPr>
              <a:t>March 31, 2026.</a:t>
            </a:r>
            <a:endParaRPr b="1" sz="1600" u="sng">
              <a:solidFill>
                <a:srgbClr val="0070C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1600">
              <a:solidFill>
                <a:srgbClr val="0070C0"/>
              </a:solidFill>
              <a:latin typeface="Calibri"/>
              <a:ea typeface="Calibri"/>
              <a:cs typeface="Calibri"/>
              <a:sym typeface="Calibri"/>
            </a:endParaRPr>
          </a:p>
        </p:txBody>
      </p:sp>
      <p:sp>
        <p:nvSpPr>
          <p:cNvPr id="310" name="Google Shape;310;p31"/>
          <p:cNvSpPr/>
          <p:nvPr/>
        </p:nvSpPr>
        <p:spPr>
          <a:xfrm rot="10800000">
            <a:off x="8413800" y="25"/>
            <a:ext cx="756600" cy="822600"/>
          </a:xfrm>
          <a:prstGeom prst="rtTriangle">
            <a:avLst/>
          </a:prstGeom>
          <a:solidFill>
            <a:srgbClr val="F8C02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grpSp>
        <p:nvGrpSpPr>
          <p:cNvPr id="311" name="Google Shape;311;p31"/>
          <p:cNvGrpSpPr/>
          <p:nvPr/>
        </p:nvGrpSpPr>
        <p:grpSpPr>
          <a:xfrm>
            <a:off x="0" y="4636274"/>
            <a:ext cx="9144000" cy="507206"/>
            <a:chOff x="0" y="4467225"/>
            <a:chExt cx="9144000" cy="676275"/>
          </a:xfrm>
        </p:grpSpPr>
        <p:pic>
          <p:nvPicPr>
            <p:cNvPr id="312" name="Google Shape;312;p31"/>
            <p:cNvPicPr preferRelativeResize="0"/>
            <p:nvPr/>
          </p:nvPicPr>
          <p:blipFill rotWithShape="1">
            <a:blip r:embed="rId3">
              <a:alphaModFix/>
            </a:blip>
            <a:srcRect b="0" l="0" r="0" t="0"/>
            <a:stretch/>
          </p:blipFill>
          <p:spPr>
            <a:xfrm>
              <a:off x="0" y="4467225"/>
              <a:ext cx="2108175" cy="676275"/>
            </a:xfrm>
            <a:prstGeom prst="rect">
              <a:avLst/>
            </a:prstGeom>
            <a:noFill/>
            <a:ln>
              <a:noFill/>
            </a:ln>
          </p:spPr>
        </p:pic>
        <p:pic>
          <p:nvPicPr>
            <p:cNvPr id="313" name="Google Shape;313;p31"/>
            <p:cNvPicPr preferRelativeResize="0"/>
            <p:nvPr/>
          </p:nvPicPr>
          <p:blipFill rotWithShape="1">
            <a:blip r:embed="rId3">
              <a:alphaModFix/>
            </a:blip>
            <a:srcRect b="0" l="0" r="0" t="0"/>
            <a:stretch/>
          </p:blipFill>
          <p:spPr>
            <a:xfrm rot="10800000">
              <a:off x="2108175" y="4467225"/>
              <a:ext cx="2108175" cy="676275"/>
            </a:xfrm>
            <a:prstGeom prst="rect">
              <a:avLst/>
            </a:prstGeom>
            <a:noFill/>
            <a:ln>
              <a:noFill/>
            </a:ln>
          </p:spPr>
        </p:pic>
        <p:pic>
          <p:nvPicPr>
            <p:cNvPr id="314" name="Google Shape;314;p31"/>
            <p:cNvPicPr preferRelativeResize="0"/>
            <p:nvPr/>
          </p:nvPicPr>
          <p:blipFill rotWithShape="1">
            <a:blip r:embed="rId3">
              <a:alphaModFix/>
            </a:blip>
            <a:srcRect b="0" l="0" r="0" t="0"/>
            <a:stretch/>
          </p:blipFill>
          <p:spPr>
            <a:xfrm rot="10800000">
              <a:off x="4216350" y="4467225"/>
              <a:ext cx="2108175" cy="676275"/>
            </a:xfrm>
            <a:prstGeom prst="rect">
              <a:avLst/>
            </a:prstGeom>
            <a:noFill/>
            <a:ln>
              <a:noFill/>
            </a:ln>
          </p:spPr>
        </p:pic>
        <p:pic>
          <p:nvPicPr>
            <p:cNvPr id="315" name="Google Shape;315;p31"/>
            <p:cNvPicPr preferRelativeResize="0"/>
            <p:nvPr/>
          </p:nvPicPr>
          <p:blipFill rotWithShape="1">
            <a:blip r:embed="rId3">
              <a:alphaModFix/>
            </a:blip>
            <a:srcRect b="0" l="0" r="0" t="0"/>
            <a:stretch/>
          </p:blipFill>
          <p:spPr>
            <a:xfrm rot="10800000">
              <a:off x="6324525" y="4467225"/>
              <a:ext cx="2108175" cy="676275"/>
            </a:xfrm>
            <a:prstGeom prst="rect">
              <a:avLst/>
            </a:prstGeom>
            <a:noFill/>
            <a:ln>
              <a:noFill/>
            </a:ln>
          </p:spPr>
        </p:pic>
        <p:pic>
          <p:nvPicPr>
            <p:cNvPr id="316" name="Google Shape;316;p31"/>
            <p:cNvPicPr preferRelativeResize="0"/>
            <p:nvPr/>
          </p:nvPicPr>
          <p:blipFill rotWithShape="1">
            <a:blip r:embed="rId3">
              <a:alphaModFix/>
            </a:blip>
            <a:srcRect b="0" l="0" r="68936" t="0"/>
            <a:stretch/>
          </p:blipFill>
          <p:spPr>
            <a:xfrm>
              <a:off x="8432700" y="4467225"/>
              <a:ext cx="711300" cy="676275"/>
            </a:xfrm>
            <a:prstGeom prst="rect">
              <a:avLst/>
            </a:prstGeom>
            <a:noFill/>
            <a:ln>
              <a:noFill/>
            </a:ln>
          </p:spPr>
        </p:pic>
      </p:grpSp>
      <p:sp>
        <p:nvSpPr>
          <p:cNvPr id="317" name="Google Shape;317;p31"/>
          <p:cNvSpPr txBox="1"/>
          <p:nvPr/>
        </p:nvSpPr>
        <p:spPr>
          <a:xfrm>
            <a:off x="1842550" y="233524"/>
            <a:ext cx="5089200" cy="456600"/>
          </a:xfrm>
          <a:prstGeom prst="rect">
            <a:avLst/>
          </a:prstGeom>
          <a:noFill/>
          <a:ln>
            <a:noFill/>
          </a:ln>
        </p:spPr>
        <p:txBody>
          <a:bodyPr anchorCtr="0" anchor="t" bIns="45700" lIns="91425" spcFirstLastPara="1" rIns="91425" wrap="square" tIns="45700">
            <a:normAutofit lnSpcReduction="10000"/>
          </a:bodyPr>
          <a:lstStyle/>
          <a:p>
            <a:pPr indent="0" lvl="0" marL="0" marR="0" rtl="0" algn="ctr">
              <a:lnSpc>
                <a:spcPct val="90000"/>
              </a:lnSpc>
              <a:spcBef>
                <a:spcPts val="0"/>
              </a:spcBef>
              <a:spcAft>
                <a:spcPts val="0"/>
              </a:spcAft>
              <a:buClr>
                <a:srgbClr val="000000"/>
              </a:buClr>
              <a:buSzPts val="2800"/>
              <a:buFont typeface="Arial"/>
              <a:buNone/>
            </a:pPr>
            <a:r>
              <a:rPr b="1" lang="en" sz="2800">
                <a:solidFill>
                  <a:srgbClr val="0070C0"/>
                </a:solidFill>
                <a:latin typeface="Roboto"/>
                <a:ea typeface="Roboto"/>
                <a:cs typeface="Roboto"/>
                <a:sym typeface="Roboto"/>
              </a:rPr>
              <a:t>ZoomGrants Reportings</a:t>
            </a:r>
            <a:endParaRPr b="0" i="0" sz="1400" u="none" cap="none" strike="noStrike">
              <a:solidFill>
                <a:srgbClr val="000000"/>
              </a:solidFill>
              <a:latin typeface="Arial"/>
              <a:ea typeface="Arial"/>
              <a:cs typeface="Arial"/>
              <a:sym typeface="Arial"/>
            </a:endParaRPr>
          </a:p>
        </p:txBody>
      </p:sp>
      <p:pic>
        <p:nvPicPr>
          <p:cNvPr id="318" name="Google Shape;318;p31"/>
          <p:cNvPicPr preferRelativeResize="0"/>
          <p:nvPr/>
        </p:nvPicPr>
        <p:blipFill rotWithShape="1">
          <a:blip r:embed="rId4">
            <a:alphaModFix/>
          </a:blip>
          <a:srcRect b="0" l="0" r="0" t="10"/>
          <a:stretch/>
        </p:blipFill>
        <p:spPr>
          <a:xfrm>
            <a:off x="7418750" y="393750"/>
            <a:ext cx="1092326" cy="506099"/>
          </a:xfrm>
          <a:prstGeom prst="rect">
            <a:avLst/>
          </a:prstGeom>
          <a:noFill/>
          <a:ln>
            <a:noFill/>
          </a:ln>
        </p:spPr>
      </p:pic>
      <p:pic>
        <p:nvPicPr>
          <p:cNvPr id="319" name="Google Shape;319;p31" title="PAINT.png"/>
          <p:cNvPicPr preferRelativeResize="0"/>
          <p:nvPr/>
        </p:nvPicPr>
        <p:blipFill>
          <a:blip r:embed="rId5">
            <a:alphaModFix/>
          </a:blip>
          <a:stretch>
            <a:fillRect/>
          </a:stretch>
        </p:blipFill>
        <p:spPr>
          <a:xfrm>
            <a:off x="1526050" y="1896424"/>
            <a:ext cx="6091898" cy="23497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2"/>
          <p:cNvSpPr txBox="1"/>
          <p:nvPr/>
        </p:nvSpPr>
        <p:spPr>
          <a:xfrm>
            <a:off x="418800" y="690125"/>
            <a:ext cx="8493300" cy="4413900"/>
          </a:xfrm>
          <a:prstGeom prst="rect">
            <a:avLst/>
          </a:prstGeom>
          <a:noFill/>
          <a:ln>
            <a:noFill/>
          </a:ln>
        </p:spPr>
        <p:txBody>
          <a:bodyPr anchorCtr="0" anchor="t" bIns="91425" lIns="91425" spcFirstLastPara="1" rIns="91425" wrap="square" tIns="91425">
            <a:normAutofit lnSpcReduction="20000"/>
          </a:bodyPr>
          <a:lstStyle/>
          <a:p>
            <a:pPr indent="-336550" lvl="0" marL="457200" rtl="0" algn="l">
              <a:spcBef>
                <a:spcPts val="0"/>
              </a:spcBef>
              <a:spcAft>
                <a:spcPts val="0"/>
              </a:spcAft>
              <a:buClr>
                <a:srgbClr val="0070C0"/>
              </a:buClr>
              <a:buSzPts val="1700"/>
              <a:buFont typeface="Calibri"/>
              <a:buChar char="●"/>
            </a:pPr>
            <a:r>
              <a:rPr lang="en" sz="1700">
                <a:solidFill>
                  <a:srgbClr val="0070C0"/>
                </a:solidFill>
                <a:latin typeface="Calibri"/>
                <a:ea typeface="Calibri"/>
                <a:cs typeface="Calibri"/>
                <a:sym typeface="Calibri"/>
              </a:rPr>
              <a:t>Expectations</a:t>
            </a:r>
            <a:endParaRPr sz="1700">
              <a:solidFill>
                <a:srgbClr val="0070C0"/>
              </a:solidFill>
              <a:latin typeface="Calibri"/>
              <a:ea typeface="Calibri"/>
              <a:cs typeface="Calibri"/>
              <a:sym typeface="Calibri"/>
            </a:endParaRPr>
          </a:p>
          <a:p>
            <a:pPr indent="-336550" lvl="1" marL="914400" rtl="0" algn="l">
              <a:spcBef>
                <a:spcPts val="0"/>
              </a:spcBef>
              <a:spcAft>
                <a:spcPts val="0"/>
              </a:spcAft>
              <a:buClr>
                <a:srgbClr val="0070C0"/>
              </a:buClr>
              <a:buSzPts val="1700"/>
              <a:buFont typeface="Calibri"/>
              <a:buChar char="○"/>
            </a:pPr>
            <a:r>
              <a:rPr lang="en" sz="1700">
                <a:solidFill>
                  <a:srgbClr val="0070C0"/>
                </a:solidFill>
                <a:latin typeface="Calibri"/>
                <a:ea typeface="Calibri"/>
                <a:cs typeface="Calibri"/>
                <a:sym typeface="Calibri"/>
              </a:rPr>
              <a:t>Be specific with examples. (Remove PII)</a:t>
            </a:r>
            <a:endParaRPr sz="1700">
              <a:solidFill>
                <a:srgbClr val="0070C0"/>
              </a:solidFill>
              <a:latin typeface="Calibri"/>
              <a:ea typeface="Calibri"/>
              <a:cs typeface="Calibri"/>
              <a:sym typeface="Calibri"/>
            </a:endParaRPr>
          </a:p>
          <a:p>
            <a:pPr indent="-336550" lvl="1" marL="914400" rtl="0" algn="l">
              <a:spcBef>
                <a:spcPts val="0"/>
              </a:spcBef>
              <a:spcAft>
                <a:spcPts val="0"/>
              </a:spcAft>
              <a:buClr>
                <a:srgbClr val="0070C0"/>
              </a:buClr>
              <a:buSzPts val="1700"/>
              <a:buFont typeface="Calibri"/>
              <a:buChar char="○"/>
            </a:pPr>
            <a:r>
              <a:rPr lang="en" sz="1700">
                <a:solidFill>
                  <a:srgbClr val="0070C0"/>
                </a:solidFill>
                <a:latin typeface="Calibri"/>
                <a:ea typeface="Calibri"/>
                <a:cs typeface="Calibri"/>
                <a:sym typeface="Calibri"/>
              </a:rPr>
              <a:t>Include 1 success youth story with their journey to permanent housing. </a:t>
            </a:r>
            <a:endParaRPr sz="1700">
              <a:solidFill>
                <a:srgbClr val="0070C0"/>
              </a:solidFill>
              <a:latin typeface="Calibri"/>
              <a:ea typeface="Calibri"/>
              <a:cs typeface="Calibri"/>
              <a:sym typeface="Calibri"/>
            </a:endParaRPr>
          </a:p>
          <a:p>
            <a:pPr indent="-336550" lvl="1" marL="914400" rtl="0" algn="l">
              <a:spcBef>
                <a:spcPts val="0"/>
              </a:spcBef>
              <a:spcAft>
                <a:spcPts val="0"/>
              </a:spcAft>
              <a:buClr>
                <a:srgbClr val="0070C0"/>
              </a:buClr>
              <a:buSzPts val="1700"/>
              <a:buFont typeface="Calibri"/>
              <a:buChar char="○"/>
            </a:pPr>
            <a:r>
              <a:rPr lang="en" sz="1700">
                <a:solidFill>
                  <a:srgbClr val="0070C0"/>
                </a:solidFill>
                <a:latin typeface="Calibri"/>
                <a:ea typeface="Calibri"/>
                <a:cs typeface="Calibri"/>
                <a:sym typeface="Calibri"/>
              </a:rPr>
              <a:t>Describe services provided and actions taken to successfully transition to PH.</a:t>
            </a:r>
            <a:endParaRPr sz="1700">
              <a:solidFill>
                <a:srgbClr val="0070C0"/>
              </a:solidFill>
              <a:latin typeface="Calibri"/>
              <a:ea typeface="Calibri"/>
              <a:cs typeface="Calibri"/>
              <a:sym typeface="Calibri"/>
            </a:endParaRPr>
          </a:p>
          <a:p>
            <a:pPr indent="0" lvl="0" marL="914400" rtl="0" algn="l">
              <a:spcBef>
                <a:spcPts val="0"/>
              </a:spcBef>
              <a:spcAft>
                <a:spcPts val="0"/>
              </a:spcAft>
              <a:buNone/>
            </a:pPr>
            <a:r>
              <a:t/>
            </a:r>
            <a:endParaRPr sz="1700">
              <a:solidFill>
                <a:srgbClr val="0070C0"/>
              </a:solidFill>
              <a:latin typeface="Calibri"/>
              <a:ea typeface="Calibri"/>
              <a:cs typeface="Calibri"/>
              <a:sym typeface="Calibri"/>
            </a:endParaRPr>
          </a:p>
          <a:p>
            <a:pPr indent="-336550" lvl="0" marL="457200" rtl="0" algn="l">
              <a:spcBef>
                <a:spcPts val="0"/>
              </a:spcBef>
              <a:spcAft>
                <a:spcPts val="0"/>
              </a:spcAft>
              <a:buClr>
                <a:srgbClr val="0070C0"/>
              </a:buClr>
              <a:buSzPts val="1700"/>
              <a:buFont typeface="Calibri"/>
              <a:buChar char="●"/>
            </a:pPr>
            <a:r>
              <a:rPr lang="en" sz="1700">
                <a:solidFill>
                  <a:srgbClr val="0070C0"/>
                </a:solidFill>
                <a:latin typeface="Calibri"/>
                <a:ea typeface="Calibri"/>
                <a:cs typeface="Calibri"/>
                <a:sym typeface="Calibri"/>
              </a:rPr>
              <a:t>Outcomes </a:t>
            </a:r>
            <a:endParaRPr sz="1700">
              <a:solidFill>
                <a:srgbClr val="0070C0"/>
              </a:solidFill>
              <a:latin typeface="Calibri"/>
              <a:ea typeface="Calibri"/>
              <a:cs typeface="Calibri"/>
              <a:sym typeface="Calibri"/>
            </a:endParaRPr>
          </a:p>
          <a:p>
            <a:pPr indent="-336550" lvl="1" marL="914400" rtl="0" algn="l">
              <a:spcBef>
                <a:spcPts val="0"/>
              </a:spcBef>
              <a:spcAft>
                <a:spcPts val="0"/>
              </a:spcAft>
              <a:buClr>
                <a:srgbClr val="0070C0"/>
              </a:buClr>
              <a:buSzPts val="1700"/>
              <a:buFont typeface="Calibri"/>
              <a:buChar char="○"/>
            </a:pPr>
            <a:r>
              <a:rPr lang="en" sz="1700">
                <a:solidFill>
                  <a:srgbClr val="0070C0"/>
                </a:solidFill>
                <a:latin typeface="Calibri"/>
                <a:ea typeface="Calibri"/>
                <a:cs typeface="Calibri"/>
                <a:sym typeface="Calibri"/>
              </a:rPr>
              <a:t>Include quantifiable results</a:t>
            </a:r>
            <a:endParaRPr sz="1700">
              <a:solidFill>
                <a:srgbClr val="0070C0"/>
              </a:solidFill>
              <a:latin typeface="Calibri"/>
              <a:ea typeface="Calibri"/>
              <a:cs typeface="Calibri"/>
              <a:sym typeface="Calibri"/>
            </a:endParaRPr>
          </a:p>
          <a:p>
            <a:pPr indent="-336550" lvl="1" marL="914400" rtl="0" algn="l">
              <a:spcBef>
                <a:spcPts val="0"/>
              </a:spcBef>
              <a:spcAft>
                <a:spcPts val="0"/>
              </a:spcAft>
              <a:buClr>
                <a:srgbClr val="0070C0"/>
              </a:buClr>
              <a:buSzPts val="1700"/>
              <a:buFont typeface="Calibri"/>
              <a:buChar char="○"/>
            </a:pPr>
            <a:r>
              <a:rPr lang="en" sz="1700">
                <a:solidFill>
                  <a:srgbClr val="0070C0"/>
                </a:solidFill>
                <a:latin typeface="Calibri"/>
                <a:ea typeface="Calibri"/>
                <a:cs typeface="Calibri"/>
                <a:sym typeface="Calibri"/>
              </a:rPr>
              <a:t>Highlight accomplishments or lessons learned </a:t>
            </a:r>
            <a:endParaRPr sz="1700">
              <a:solidFill>
                <a:srgbClr val="0070C0"/>
              </a:solidFill>
              <a:latin typeface="Calibri"/>
              <a:ea typeface="Calibri"/>
              <a:cs typeface="Calibri"/>
              <a:sym typeface="Calibri"/>
            </a:endParaRPr>
          </a:p>
          <a:p>
            <a:pPr indent="0" lvl="0" marL="0" rtl="0" algn="l">
              <a:spcBef>
                <a:spcPts val="0"/>
              </a:spcBef>
              <a:spcAft>
                <a:spcPts val="0"/>
              </a:spcAft>
              <a:buNone/>
            </a:pPr>
            <a:r>
              <a:t/>
            </a:r>
            <a:endParaRPr sz="1700">
              <a:solidFill>
                <a:srgbClr val="0070C0"/>
              </a:solidFill>
              <a:latin typeface="Calibri"/>
              <a:ea typeface="Calibri"/>
              <a:cs typeface="Calibri"/>
              <a:sym typeface="Calibri"/>
            </a:endParaRPr>
          </a:p>
          <a:p>
            <a:pPr indent="-336550" lvl="0" marL="457200" rtl="0" algn="l">
              <a:spcBef>
                <a:spcPts val="0"/>
              </a:spcBef>
              <a:spcAft>
                <a:spcPts val="0"/>
              </a:spcAft>
              <a:buClr>
                <a:srgbClr val="0070C0"/>
              </a:buClr>
              <a:buSzPts val="1700"/>
              <a:buFont typeface="Calibri"/>
              <a:buChar char="●"/>
            </a:pPr>
            <a:r>
              <a:rPr lang="en" sz="1700">
                <a:solidFill>
                  <a:srgbClr val="0070C0"/>
                </a:solidFill>
                <a:latin typeface="Calibri"/>
                <a:ea typeface="Calibri"/>
                <a:cs typeface="Calibri"/>
                <a:sym typeface="Calibri"/>
              </a:rPr>
              <a:t>Show Impact on:</a:t>
            </a:r>
            <a:endParaRPr sz="1700">
              <a:solidFill>
                <a:srgbClr val="0070C0"/>
              </a:solidFill>
              <a:latin typeface="Calibri"/>
              <a:ea typeface="Calibri"/>
              <a:cs typeface="Calibri"/>
              <a:sym typeface="Calibri"/>
            </a:endParaRPr>
          </a:p>
          <a:p>
            <a:pPr indent="-336550" lvl="1" marL="914400" rtl="0" algn="l">
              <a:spcBef>
                <a:spcPts val="0"/>
              </a:spcBef>
              <a:spcAft>
                <a:spcPts val="0"/>
              </a:spcAft>
              <a:buClr>
                <a:srgbClr val="0070C0"/>
              </a:buClr>
              <a:buSzPts val="1700"/>
              <a:buFont typeface="Calibri"/>
              <a:buChar char="○"/>
            </a:pPr>
            <a:r>
              <a:rPr lang="en" sz="1700">
                <a:solidFill>
                  <a:srgbClr val="0070C0"/>
                </a:solidFill>
                <a:latin typeface="Calibri"/>
                <a:ea typeface="Calibri"/>
                <a:cs typeface="Calibri"/>
                <a:sym typeface="Calibri"/>
              </a:rPr>
              <a:t>CCP/Systems Improvement</a:t>
            </a:r>
            <a:endParaRPr sz="1700">
              <a:solidFill>
                <a:srgbClr val="0070C0"/>
              </a:solidFill>
              <a:latin typeface="Calibri"/>
              <a:ea typeface="Calibri"/>
              <a:cs typeface="Calibri"/>
              <a:sym typeface="Calibri"/>
            </a:endParaRPr>
          </a:p>
          <a:p>
            <a:pPr indent="-336550" lvl="1" marL="914400" rtl="0" algn="l">
              <a:spcBef>
                <a:spcPts val="0"/>
              </a:spcBef>
              <a:spcAft>
                <a:spcPts val="0"/>
              </a:spcAft>
              <a:buClr>
                <a:srgbClr val="0070C0"/>
              </a:buClr>
              <a:buSzPts val="1700"/>
              <a:buFont typeface="Calibri"/>
              <a:buChar char="○"/>
            </a:pPr>
            <a:r>
              <a:rPr lang="en" sz="1700">
                <a:solidFill>
                  <a:srgbClr val="0070C0"/>
                </a:solidFill>
                <a:latin typeface="Calibri"/>
                <a:ea typeface="Calibri"/>
                <a:cs typeface="Calibri"/>
                <a:sym typeface="Calibri"/>
              </a:rPr>
              <a:t>Equity Efforts</a:t>
            </a:r>
            <a:endParaRPr sz="1700">
              <a:solidFill>
                <a:srgbClr val="0070C0"/>
              </a:solidFill>
              <a:latin typeface="Calibri"/>
              <a:ea typeface="Calibri"/>
              <a:cs typeface="Calibri"/>
              <a:sym typeface="Calibri"/>
            </a:endParaRPr>
          </a:p>
          <a:p>
            <a:pPr indent="0" lvl="0" marL="914400" rtl="0" algn="l">
              <a:spcBef>
                <a:spcPts val="0"/>
              </a:spcBef>
              <a:spcAft>
                <a:spcPts val="0"/>
              </a:spcAft>
              <a:buNone/>
            </a:pPr>
            <a:r>
              <a:t/>
            </a:r>
            <a:endParaRPr sz="1700">
              <a:solidFill>
                <a:srgbClr val="0070C0"/>
              </a:solidFill>
              <a:latin typeface="Calibri"/>
              <a:ea typeface="Calibri"/>
              <a:cs typeface="Calibri"/>
              <a:sym typeface="Calibri"/>
            </a:endParaRPr>
          </a:p>
          <a:p>
            <a:pPr indent="-336550" lvl="0" marL="457200" rtl="0" algn="l">
              <a:spcBef>
                <a:spcPts val="0"/>
              </a:spcBef>
              <a:spcAft>
                <a:spcPts val="0"/>
              </a:spcAft>
              <a:buClr>
                <a:srgbClr val="0070C0"/>
              </a:buClr>
              <a:buSzPts val="1700"/>
              <a:buFont typeface="Calibri"/>
              <a:buChar char="●"/>
            </a:pPr>
            <a:r>
              <a:rPr lang="en" sz="1700">
                <a:solidFill>
                  <a:srgbClr val="0070C0"/>
                </a:solidFill>
                <a:latin typeface="Calibri"/>
                <a:ea typeface="Calibri"/>
                <a:cs typeface="Calibri"/>
                <a:sym typeface="Calibri"/>
              </a:rPr>
              <a:t>Challenges</a:t>
            </a:r>
            <a:endParaRPr sz="1700">
              <a:solidFill>
                <a:srgbClr val="0070C0"/>
              </a:solidFill>
              <a:latin typeface="Calibri"/>
              <a:ea typeface="Calibri"/>
              <a:cs typeface="Calibri"/>
              <a:sym typeface="Calibri"/>
            </a:endParaRPr>
          </a:p>
          <a:p>
            <a:pPr indent="-336550" lvl="1" marL="914400" rtl="0" algn="l">
              <a:spcBef>
                <a:spcPts val="0"/>
              </a:spcBef>
              <a:spcAft>
                <a:spcPts val="0"/>
              </a:spcAft>
              <a:buClr>
                <a:srgbClr val="0070C0"/>
              </a:buClr>
              <a:buSzPts val="1700"/>
              <a:buFont typeface="Calibri"/>
              <a:buChar char="○"/>
            </a:pPr>
            <a:r>
              <a:rPr lang="en" sz="1700">
                <a:solidFill>
                  <a:srgbClr val="0070C0"/>
                </a:solidFill>
                <a:latin typeface="Calibri"/>
                <a:ea typeface="Calibri"/>
                <a:cs typeface="Calibri"/>
                <a:sym typeface="Calibri"/>
              </a:rPr>
              <a:t>Explain delays in spending and/or outcomes</a:t>
            </a:r>
            <a:endParaRPr sz="1700">
              <a:solidFill>
                <a:srgbClr val="0070C0"/>
              </a:solidFill>
              <a:latin typeface="Calibri"/>
              <a:ea typeface="Calibri"/>
              <a:cs typeface="Calibri"/>
              <a:sym typeface="Calibri"/>
            </a:endParaRPr>
          </a:p>
          <a:p>
            <a:pPr indent="-336550" lvl="1" marL="914400" rtl="0" algn="l">
              <a:spcBef>
                <a:spcPts val="0"/>
              </a:spcBef>
              <a:spcAft>
                <a:spcPts val="0"/>
              </a:spcAft>
              <a:buClr>
                <a:srgbClr val="0070C0"/>
              </a:buClr>
              <a:buSzPts val="1700"/>
              <a:buFont typeface="Calibri"/>
              <a:buChar char="○"/>
            </a:pPr>
            <a:r>
              <a:rPr lang="en" sz="1700">
                <a:solidFill>
                  <a:srgbClr val="0070C0"/>
                </a:solidFill>
                <a:latin typeface="Calibri"/>
                <a:ea typeface="Calibri"/>
                <a:cs typeface="Calibri"/>
                <a:sym typeface="Calibri"/>
              </a:rPr>
              <a:t>Identify risks or barriers </a:t>
            </a:r>
            <a:endParaRPr sz="1700">
              <a:solidFill>
                <a:srgbClr val="0070C0"/>
              </a:solidFill>
              <a:latin typeface="Calibri"/>
              <a:ea typeface="Calibri"/>
              <a:cs typeface="Calibri"/>
              <a:sym typeface="Calibri"/>
            </a:endParaRPr>
          </a:p>
          <a:p>
            <a:pPr indent="-336550" lvl="1" marL="914400" rtl="0" algn="l">
              <a:spcBef>
                <a:spcPts val="0"/>
              </a:spcBef>
              <a:spcAft>
                <a:spcPts val="0"/>
              </a:spcAft>
              <a:buClr>
                <a:srgbClr val="0070C0"/>
              </a:buClr>
              <a:buSzPts val="1700"/>
              <a:buFont typeface="Calibri"/>
              <a:buChar char="○"/>
            </a:pPr>
            <a:r>
              <a:rPr lang="en" sz="1700">
                <a:solidFill>
                  <a:srgbClr val="0070C0"/>
                </a:solidFill>
                <a:latin typeface="Calibri"/>
                <a:ea typeface="Calibri"/>
                <a:cs typeface="Calibri"/>
                <a:sym typeface="Calibri"/>
              </a:rPr>
              <a:t>HMIS data discrepancies</a:t>
            </a:r>
            <a:endParaRPr sz="1700">
              <a:solidFill>
                <a:srgbClr val="0070C0"/>
              </a:solidFill>
              <a:latin typeface="Calibri"/>
              <a:ea typeface="Calibri"/>
              <a:cs typeface="Calibri"/>
              <a:sym typeface="Calibri"/>
            </a:endParaRPr>
          </a:p>
          <a:p>
            <a:pPr indent="-336550" lvl="1" marL="914400" rtl="0" algn="l">
              <a:spcBef>
                <a:spcPts val="0"/>
              </a:spcBef>
              <a:spcAft>
                <a:spcPts val="0"/>
              </a:spcAft>
              <a:buClr>
                <a:srgbClr val="0070C0"/>
              </a:buClr>
              <a:buSzPts val="1700"/>
              <a:buFont typeface="Calibri"/>
              <a:buChar char="○"/>
            </a:pPr>
            <a:r>
              <a:rPr lang="en" sz="1700">
                <a:solidFill>
                  <a:srgbClr val="0070C0"/>
                </a:solidFill>
                <a:latin typeface="Calibri"/>
                <a:ea typeface="Calibri"/>
                <a:cs typeface="Calibri"/>
                <a:sym typeface="Calibri"/>
              </a:rPr>
              <a:t>Technical assistance needs</a:t>
            </a:r>
            <a:endParaRPr sz="1700">
              <a:solidFill>
                <a:srgbClr val="0070C0"/>
              </a:solidFill>
              <a:latin typeface="Calibri"/>
              <a:ea typeface="Calibri"/>
              <a:cs typeface="Calibri"/>
              <a:sym typeface="Calibri"/>
            </a:endParaRPr>
          </a:p>
          <a:p>
            <a:pPr indent="0" lvl="0" marL="457200" rtl="0" algn="l">
              <a:spcBef>
                <a:spcPts val="0"/>
              </a:spcBef>
              <a:spcAft>
                <a:spcPts val="0"/>
              </a:spcAft>
              <a:buNone/>
            </a:pPr>
            <a:r>
              <a:t/>
            </a:r>
            <a:endParaRPr sz="1600">
              <a:solidFill>
                <a:srgbClr val="0070C0"/>
              </a:solidFill>
              <a:latin typeface="Calibri"/>
              <a:ea typeface="Calibri"/>
              <a:cs typeface="Calibri"/>
              <a:sym typeface="Calibri"/>
            </a:endParaRPr>
          </a:p>
        </p:txBody>
      </p:sp>
      <p:sp>
        <p:nvSpPr>
          <p:cNvPr id="325" name="Google Shape;325;p32"/>
          <p:cNvSpPr/>
          <p:nvPr/>
        </p:nvSpPr>
        <p:spPr>
          <a:xfrm rot="10800000">
            <a:off x="8413800" y="25"/>
            <a:ext cx="756600" cy="822600"/>
          </a:xfrm>
          <a:prstGeom prst="rtTriangle">
            <a:avLst/>
          </a:prstGeom>
          <a:solidFill>
            <a:srgbClr val="F8C02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326" name="Google Shape;326;p32"/>
          <p:cNvSpPr txBox="1"/>
          <p:nvPr/>
        </p:nvSpPr>
        <p:spPr>
          <a:xfrm>
            <a:off x="1842550" y="233524"/>
            <a:ext cx="5089200" cy="456600"/>
          </a:xfrm>
          <a:prstGeom prst="rect">
            <a:avLst/>
          </a:prstGeom>
          <a:noFill/>
          <a:ln>
            <a:noFill/>
          </a:ln>
        </p:spPr>
        <p:txBody>
          <a:bodyPr anchorCtr="0" anchor="t" bIns="45700" lIns="91425" spcFirstLastPara="1" rIns="91425" wrap="square" tIns="45700">
            <a:normAutofit lnSpcReduction="10000"/>
          </a:bodyPr>
          <a:lstStyle/>
          <a:p>
            <a:pPr indent="0" lvl="0" marL="0" marR="0" rtl="0" algn="ctr">
              <a:lnSpc>
                <a:spcPct val="90000"/>
              </a:lnSpc>
              <a:spcBef>
                <a:spcPts val="0"/>
              </a:spcBef>
              <a:spcAft>
                <a:spcPts val="0"/>
              </a:spcAft>
              <a:buClr>
                <a:srgbClr val="000000"/>
              </a:buClr>
              <a:buSzPts val="2800"/>
              <a:buFont typeface="Arial"/>
              <a:buNone/>
            </a:pPr>
            <a:r>
              <a:rPr b="1" lang="en" sz="2800">
                <a:solidFill>
                  <a:srgbClr val="0070C0"/>
                </a:solidFill>
                <a:latin typeface="Roboto"/>
                <a:ea typeface="Roboto"/>
                <a:cs typeface="Roboto"/>
                <a:sym typeface="Roboto"/>
              </a:rPr>
              <a:t>ZoomGrants Narrative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33"/>
          <p:cNvSpPr/>
          <p:nvPr/>
        </p:nvSpPr>
        <p:spPr>
          <a:xfrm>
            <a:off x="0" y="0"/>
            <a:ext cx="9170400" cy="5143500"/>
          </a:xfrm>
          <a:prstGeom prst="rect">
            <a:avLst/>
          </a:prstGeom>
          <a:solidFill>
            <a:schemeClr val="lt1"/>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dk1"/>
              </a:buClr>
              <a:buSzPts val="3800"/>
              <a:buFont typeface="Arial"/>
              <a:buNone/>
            </a:pPr>
            <a:r>
              <a:t/>
            </a:r>
            <a:endParaRPr b="0" i="0" sz="3800" u="none" cap="none" strike="noStrike">
              <a:solidFill>
                <a:srgbClr val="21618B"/>
              </a:solidFill>
              <a:latin typeface="Libre Franklin Medium"/>
              <a:ea typeface="Libre Franklin Medium"/>
              <a:cs typeface="Libre Franklin Medium"/>
              <a:sym typeface="Libre Franklin Medium"/>
            </a:endParaRPr>
          </a:p>
        </p:txBody>
      </p:sp>
      <p:pic>
        <p:nvPicPr>
          <p:cNvPr id="332" name="Google Shape;332;p33"/>
          <p:cNvPicPr preferRelativeResize="0"/>
          <p:nvPr/>
        </p:nvPicPr>
        <p:blipFill rotWithShape="1">
          <a:blip r:embed="rId3">
            <a:alphaModFix/>
          </a:blip>
          <a:srcRect b="0" l="0" r="33823" t="0"/>
          <a:stretch/>
        </p:blipFill>
        <p:spPr>
          <a:xfrm>
            <a:off x="0" y="0"/>
            <a:ext cx="1703450" cy="5143500"/>
          </a:xfrm>
          <a:prstGeom prst="rect">
            <a:avLst/>
          </a:prstGeom>
          <a:noFill/>
          <a:ln>
            <a:noFill/>
          </a:ln>
        </p:spPr>
      </p:pic>
      <p:sp>
        <p:nvSpPr>
          <p:cNvPr id="333" name="Google Shape;333;p33"/>
          <p:cNvSpPr/>
          <p:nvPr/>
        </p:nvSpPr>
        <p:spPr>
          <a:xfrm rot="10800000">
            <a:off x="8413800" y="25"/>
            <a:ext cx="756600" cy="822600"/>
          </a:xfrm>
          <a:prstGeom prst="rtTriangle">
            <a:avLst/>
          </a:prstGeom>
          <a:solidFill>
            <a:srgbClr val="F8C02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pic>
        <p:nvPicPr>
          <p:cNvPr id="334" name="Google Shape;334;p33"/>
          <p:cNvPicPr preferRelativeResize="0"/>
          <p:nvPr/>
        </p:nvPicPr>
        <p:blipFill rotWithShape="1">
          <a:blip r:embed="rId4">
            <a:alphaModFix/>
          </a:blip>
          <a:srcRect b="0" l="0" r="0" t="10"/>
          <a:stretch/>
        </p:blipFill>
        <p:spPr>
          <a:xfrm>
            <a:off x="7418750" y="393750"/>
            <a:ext cx="1092326" cy="506099"/>
          </a:xfrm>
          <a:prstGeom prst="rect">
            <a:avLst/>
          </a:prstGeom>
          <a:noFill/>
          <a:ln>
            <a:noFill/>
          </a:ln>
        </p:spPr>
      </p:pic>
      <p:sp>
        <p:nvSpPr>
          <p:cNvPr id="335" name="Google Shape;335;p33"/>
          <p:cNvSpPr txBox="1"/>
          <p:nvPr/>
        </p:nvSpPr>
        <p:spPr>
          <a:xfrm>
            <a:off x="1858470" y="2061575"/>
            <a:ext cx="6842100" cy="921600"/>
          </a:xfrm>
          <a:prstGeom prst="rect">
            <a:avLst/>
          </a:prstGeom>
          <a:noFill/>
          <a:ln>
            <a:noFill/>
          </a:ln>
        </p:spPr>
        <p:txBody>
          <a:bodyPr anchorCtr="0" anchor="t" bIns="91425" lIns="91425" spcFirstLastPara="1" rIns="91425" wrap="square" tIns="91425">
            <a:normAutofit fontScale="32500" lnSpcReduction="20000"/>
          </a:bodyPr>
          <a:lstStyle/>
          <a:p>
            <a:pPr indent="0" lvl="0" marL="0" marR="0" rtl="0" algn="ctr">
              <a:lnSpc>
                <a:spcPct val="115000"/>
              </a:lnSpc>
              <a:spcBef>
                <a:spcPts val="0"/>
              </a:spcBef>
              <a:spcAft>
                <a:spcPts val="0"/>
              </a:spcAft>
              <a:buClr>
                <a:srgbClr val="000000"/>
              </a:buClr>
              <a:buSzPct val="35258"/>
              <a:buFont typeface="Arial"/>
              <a:buNone/>
            </a:pPr>
            <a:r>
              <a:rPr b="1" lang="en" sz="9642">
                <a:solidFill>
                  <a:srgbClr val="006DB8"/>
                </a:solidFill>
                <a:latin typeface="Roboto"/>
                <a:ea typeface="Roboto"/>
                <a:cs typeface="Roboto"/>
                <a:sym typeface="Roboto"/>
              </a:rPr>
              <a:t>HMIS Approach to Data Quality</a:t>
            </a:r>
            <a:endParaRPr b="1" i="0" sz="9642" u="none" cap="none" strike="noStrike">
              <a:solidFill>
                <a:srgbClr val="006DB8"/>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ct val="100000"/>
              <a:buFont typeface="Arial"/>
              <a:buNone/>
            </a:pPr>
            <a:r>
              <a:t/>
            </a:r>
            <a:endParaRPr b="0" i="0" sz="2600" u="none" cap="none" strike="noStrike">
              <a:solidFill>
                <a:srgbClr val="1E3739"/>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ct val="100000"/>
              <a:buFont typeface="Arial"/>
              <a:buNone/>
            </a:pPr>
            <a:r>
              <a:t/>
            </a:r>
            <a:endParaRPr b="0" i="0" sz="4000" u="none" cap="none" strike="noStrike">
              <a:solidFill>
                <a:srgbClr val="006DB8"/>
              </a:solidFill>
              <a:latin typeface="Montserrat Medium"/>
              <a:ea typeface="Montserrat Medium"/>
              <a:cs typeface="Montserrat Medium"/>
              <a:sym typeface="Montserrat Medium"/>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34"/>
          <p:cNvSpPr/>
          <p:nvPr/>
        </p:nvSpPr>
        <p:spPr>
          <a:xfrm>
            <a:off x="-13200" y="0"/>
            <a:ext cx="9170400" cy="5143500"/>
          </a:xfrm>
          <a:prstGeom prst="rect">
            <a:avLst/>
          </a:prstGeom>
          <a:solidFill>
            <a:schemeClr val="lt1"/>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dk1"/>
              </a:buClr>
              <a:buSzPts val="3800"/>
              <a:buFont typeface="Arial"/>
              <a:buNone/>
            </a:pPr>
            <a:r>
              <a:t/>
            </a:r>
            <a:endParaRPr b="0" i="0" sz="3800" u="none" cap="none" strike="noStrike">
              <a:solidFill>
                <a:srgbClr val="21618B"/>
              </a:solidFill>
              <a:latin typeface="Libre Franklin Medium"/>
              <a:ea typeface="Libre Franklin Medium"/>
              <a:cs typeface="Libre Franklin Medium"/>
              <a:sym typeface="Libre Franklin Medium"/>
            </a:endParaRPr>
          </a:p>
        </p:txBody>
      </p:sp>
      <p:sp>
        <p:nvSpPr>
          <p:cNvPr id="341" name="Google Shape;341;p34"/>
          <p:cNvSpPr txBox="1"/>
          <p:nvPr/>
        </p:nvSpPr>
        <p:spPr>
          <a:xfrm>
            <a:off x="642275" y="881750"/>
            <a:ext cx="8158800" cy="4122600"/>
          </a:xfrm>
          <a:prstGeom prst="rect">
            <a:avLst/>
          </a:prstGeom>
          <a:noFill/>
          <a:ln>
            <a:noFill/>
          </a:ln>
        </p:spPr>
        <p:txBody>
          <a:bodyPr anchorCtr="0" anchor="t" bIns="91425" lIns="91425" spcFirstLastPara="1" rIns="91425" wrap="square" tIns="91425">
            <a:normAutofit lnSpcReduction="20000"/>
          </a:bodyPr>
          <a:lstStyle/>
          <a:p>
            <a:pPr indent="0" lvl="0" marL="28575" rtl="0" algn="l">
              <a:lnSpc>
                <a:spcPct val="105000"/>
              </a:lnSpc>
              <a:spcBef>
                <a:spcPts val="0"/>
              </a:spcBef>
              <a:spcAft>
                <a:spcPts val="0"/>
              </a:spcAft>
              <a:buClr>
                <a:srgbClr val="1E3739"/>
              </a:buClr>
              <a:buSzPts val="2300"/>
              <a:buFont typeface="Libre Franklin"/>
              <a:buNone/>
            </a:pPr>
            <a:r>
              <a:rPr b="1" lang="en" sz="2300">
                <a:solidFill>
                  <a:srgbClr val="006DB8"/>
                </a:solidFill>
                <a:latin typeface="Calibri"/>
                <a:ea typeface="Calibri"/>
                <a:cs typeface="Calibri"/>
                <a:sym typeface="Calibri"/>
              </a:rPr>
              <a:t>CoC-Y is a necessary and effective means of serving youth experiencing homelessness</a:t>
            </a:r>
            <a:endParaRPr b="1" sz="2300">
              <a:solidFill>
                <a:srgbClr val="006DB8"/>
              </a:solidFill>
              <a:latin typeface="Calibri"/>
              <a:ea typeface="Calibri"/>
              <a:cs typeface="Calibri"/>
              <a:sym typeface="Calibri"/>
            </a:endParaRPr>
          </a:p>
          <a:p>
            <a:pPr indent="-374650" lvl="0" marL="457200" rtl="0" algn="l">
              <a:lnSpc>
                <a:spcPct val="105000"/>
              </a:lnSpc>
              <a:spcBef>
                <a:spcPts val="0"/>
              </a:spcBef>
              <a:spcAft>
                <a:spcPts val="0"/>
              </a:spcAft>
              <a:buClr>
                <a:srgbClr val="006DB8"/>
              </a:buClr>
              <a:buSzPts val="2300"/>
              <a:buFont typeface="Calibri"/>
              <a:buChar char="•"/>
            </a:pPr>
            <a:r>
              <a:rPr lang="en" sz="2300">
                <a:solidFill>
                  <a:srgbClr val="006DB8"/>
                </a:solidFill>
                <a:latin typeface="Calibri"/>
                <a:ea typeface="Calibri"/>
                <a:cs typeface="Calibri"/>
                <a:sym typeface="Calibri"/>
              </a:rPr>
              <a:t>We need to continue to prove to funders via data that this is still the case </a:t>
            </a:r>
            <a:endParaRPr b="1" sz="2300">
              <a:solidFill>
                <a:srgbClr val="006DB8"/>
              </a:solidFill>
              <a:latin typeface="Calibri"/>
              <a:ea typeface="Calibri"/>
              <a:cs typeface="Calibri"/>
              <a:sym typeface="Calibri"/>
            </a:endParaRPr>
          </a:p>
          <a:p>
            <a:pPr indent="0" lvl="0" marL="0" marR="0" rtl="0" algn="l">
              <a:lnSpc>
                <a:spcPct val="105000"/>
              </a:lnSpc>
              <a:spcBef>
                <a:spcPts val="0"/>
              </a:spcBef>
              <a:spcAft>
                <a:spcPts val="0"/>
              </a:spcAft>
              <a:buClr>
                <a:srgbClr val="000000"/>
              </a:buClr>
              <a:buSzPts val="2300"/>
              <a:buFont typeface="Arial"/>
              <a:buNone/>
            </a:pPr>
            <a:r>
              <a:t/>
            </a:r>
            <a:endParaRPr b="1" sz="2300">
              <a:solidFill>
                <a:srgbClr val="006DB8"/>
              </a:solidFill>
              <a:latin typeface="Calibri"/>
              <a:ea typeface="Calibri"/>
              <a:cs typeface="Calibri"/>
              <a:sym typeface="Calibri"/>
            </a:endParaRPr>
          </a:p>
          <a:p>
            <a:pPr indent="0" lvl="0" marL="28575" rtl="0" algn="l">
              <a:lnSpc>
                <a:spcPct val="105000"/>
              </a:lnSpc>
              <a:spcBef>
                <a:spcPts val="0"/>
              </a:spcBef>
              <a:spcAft>
                <a:spcPts val="0"/>
              </a:spcAft>
              <a:buClr>
                <a:srgbClr val="1E3739"/>
              </a:buClr>
              <a:buSzPts val="2300"/>
              <a:buFont typeface="Libre Franklin"/>
              <a:buNone/>
            </a:pPr>
            <a:r>
              <a:rPr b="1" lang="en" sz="2300">
                <a:solidFill>
                  <a:srgbClr val="006DB8"/>
                </a:solidFill>
                <a:latin typeface="Calibri"/>
                <a:ea typeface="Calibri"/>
                <a:cs typeface="Calibri"/>
                <a:sym typeface="Calibri"/>
              </a:rPr>
              <a:t>CoC-Y also informs and has impact on </a:t>
            </a:r>
            <a:r>
              <a:rPr b="1" lang="en" sz="2300">
                <a:solidFill>
                  <a:srgbClr val="006DB8"/>
                </a:solidFill>
                <a:latin typeface="Calibri"/>
                <a:ea typeface="Calibri"/>
                <a:cs typeface="Calibri"/>
                <a:sym typeface="Calibri"/>
              </a:rPr>
              <a:t>multiple</a:t>
            </a:r>
            <a:r>
              <a:rPr b="1" lang="en" sz="2300">
                <a:solidFill>
                  <a:srgbClr val="006DB8"/>
                </a:solidFill>
                <a:latin typeface="Calibri"/>
                <a:ea typeface="Calibri"/>
                <a:cs typeface="Calibri"/>
                <a:sym typeface="Calibri"/>
              </a:rPr>
              <a:t> system-wide reports also involved with funding</a:t>
            </a:r>
            <a:endParaRPr b="1" sz="2300">
              <a:solidFill>
                <a:srgbClr val="006DB8"/>
              </a:solidFill>
              <a:latin typeface="Calibri"/>
              <a:ea typeface="Calibri"/>
              <a:cs typeface="Calibri"/>
              <a:sym typeface="Calibri"/>
            </a:endParaRPr>
          </a:p>
          <a:p>
            <a:pPr indent="-374650" lvl="0" marL="457200" rtl="0" algn="l">
              <a:lnSpc>
                <a:spcPct val="105000"/>
              </a:lnSpc>
              <a:spcBef>
                <a:spcPts val="0"/>
              </a:spcBef>
              <a:spcAft>
                <a:spcPts val="0"/>
              </a:spcAft>
              <a:buClr>
                <a:srgbClr val="006DB8"/>
              </a:buClr>
              <a:buSzPts val="2300"/>
              <a:buFont typeface="Calibri"/>
              <a:buChar char="•"/>
            </a:pPr>
            <a:r>
              <a:rPr lang="en" sz="2300">
                <a:solidFill>
                  <a:srgbClr val="006DB8"/>
                </a:solidFill>
                <a:latin typeface="Calibri"/>
                <a:ea typeface="Calibri"/>
                <a:cs typeface="Calibri"/>
                <a:sym typeface="Calibri"/>
              </a:rPr>
              <a:t>HUD System Performance Measures</a:t>
            </a:r>
            <a:endParaRPr sz="2300">
              <a:solidFill>
                <a:srgbClr val="006DB8"/>
              </a:solidFill>
              <a:latin typeface="Calibri"/>
              <a:ea typeface="Calibri"/>
              <a:cs typeface="Calibri"/>
              <a:sym typeface="Calibri"/>
            </a:endParaRPr>
          </a:p>
          <a:p>
            <a:pPr indent="-374650" lvl="0" marL="457200" rtl="0" algn="l">
              <a:lnSpc>
                <a:spcPct val="105000"/>
              </a:lnSpc>
              <a:spcBef>
                <a:spcPts val="0"/>
              </a:spcBef>
              <a:spcAft>
                <a:spcPts val="0"/>
              </a:spcAft>
              <a:buClr>
                <a:srgbClr val="006DB8"/>
              </a:buClr>
              <a:buSzPts val="2300"/>
              <a:buFont typeface="Calibri"/>
              <a:buChar char="•"/>
            </a:pPr>
            <a:r>
              <a:rPr lang="en" sz="2300">
                <a:solidFill>
                  <a:srgbClr val="006DB8"/>
                </a:solidFill>
                <a:latin typeface="Calibri"/>
                <a:ea typeface="Calibri"/>
                <a:cs typeface="Calibri"/>
                <a:sym typeface="Calibri"/>
              </a:rPr>
              <a:t>California System Performance Measures (HHAP funding)</a:t>
            </a:r>
            <a:endParaRPr sz="2300">
              <a:solidFill>
                <a:srgbClr val="006DB8"/>
              </a:solidFill>
              <a:latin typeface="Calibri"/>
              <a:ea typeface="Calibri"/>
              <a:cs typeface="Calibri"/>
              <a:sym typeface="Calibri"/>
            </a:endParaRPr>
          </a:p>
          <a:p>
            <a:pPr indent="-374650" lvl="0" marL="457200" rtl="0" algn="l">
              <a:lnSpc>
                <a:spcPct val="105000"/>
              </a:lnSpc>
              <a:spcBef>
                <a:spcPts val="0"/>
              </a:spcBef>
              <a:spcAft>
                <a:spcPts val="0"/>
              </a:spcAft>
              <a:buClr>
                <a:srgbClr val="006DB8"/>
              </a:buClr>
              <a:buSzPts val="2300"/>
              <a:buFont typeface="Calibri"/>
              <a:buChar char="•"/>
            </a:pPr>
            <a:r>
              <a:rPr lang="en" sz="2300">
                <a:solidFill>
                  <a:srgbClr val="006DB8"/>
                </a:solidFill>
                <a:latin typeface="Calibri"/>
                <a:ea typeface="Calibri"/>
                <a:cs typeface="Calibri"/>
                <a:sym typeface="Calibri"/>
              </a:rPr>
              <a:t>Sheltered Point in Time (Sheltered PIT)</a:t>
            </a:r>
            <a:endParaRPr sz="2300">
              <a:solidFill>
                <a:srgbClr val="006DB8"/>
              </a:solidFill>
              <a:latin typeface="Calibri"/>
              <a:ea typeface="Calibri"/>
              <a:cs typeface="Calibri"/>
              <a:sym typeface="Calibri"/>
            </a:endParaRPr>
          </a:p>
          <a:p>
            <a:pPr indent="-374650" lvl="0" marL="457200" rtl="0" algn="l">
              <a:lnSpc>
                <a:spcPct val="105000"/>
              </a:lnSpc>
              <a:spcBef>
                <a:spcPts val="0"/>
              </a:spcBef>
              <a:spcAft>
                <a:spcPts val="0"/>
              </a:spcAft>
              <a:buClr>
                <a:srgbClr val="006DB8"/>
              </a:buClr>
              <a:buSzPts val="2300"/>
              <a:buFont typeface="Calibri"/>
              <a:buChar char="•"/>
            </a:pPr>
            <a:r>
              <a:rPr lang="en" sz="2300">
                <a:solidFill>
                  <a:srgbClr val="006DB8"/>
                </a:solidFill>
                <a:latin typeface="Calibri"/>
                <a:ea typeface="Calibri"/>
                <a:cs typeface="Calibri"/>
                <a:sym typeface="Calibri"/>
              </a:rPr>
              <a:t>Housing Inventory Count (HIC) </a:t>
            </a:r>
            <a:endParaRPr sz="2300">
              <a:solidFill>
                <a:srgbClr val="006DB8"/>
              </a:solidFill>
              <a:latin typeface="Calibri"/>
              <a:ea typeface="Calibri"/>
              <a:cs typeface="Calibri"/>
              <a:sym typeface="Calibri"/>
            </a:endParaRPr>
          </a:p>
          <a:p>
            <a:pPr indent="0" lvl="0" marL="0" marR="0" rtl="0" algn="l">
              <a:lnSpc>
                <a:spcPct val="105000"/>
              </a:lnSpc>
              <a:spcBef>
                <a:spcPts val="0"/>
              </a:spcBef>
              <a:spcAft>
                <a:spcPts val="0"/>
              </a:spcAft>
              <a:buClr>
                <a:srgbClr val="1E3739"/>
              </a:buClr>
              <a:buSzPts val="2300"/>
              <a:buFont typeface="Libre Franklin"/>
              <a:buNone/>
            </a:pPr>
            <a:r>
              <a:t/>
            </a:r>
            <a:endParaRPr b="0" i="0" sz="2300" u="none" cap="none" strike="noStrike">
              <a:solidFill>
                <a:srgbClr val="1E3739"/>
              </a:solidFill>
              <a:latin typeface="Libre Franklin"/>
              <a:ea typeface="Libre Franklin"/>
              <a:cs typeface="Libre Franklin"/>
              <a:sym typeface="Libre Franklin"/>
            </a:endParaRPr>
          </a:p>
        </p:txBody>
      </p:sp>
      <p:pic>
        <p:nvPicPr>
          <p:cNvPr id="342" name="Google Shape;342;p34"/>
          <p:cNvPicPr preferRelativeResize="0"/>
          <p:nvPr/>
        </p:nvPicPr>
        <p:blipFill rotWithShape="1">
          <a:blip r:embed="rId3">
            <a:alphaModFix/>
          </a:blip>
          <a:srcRect b="0" l="0" r="0" t="9"/>
          <a:stretch/>
        </p:blipFill>
        <p:spPr>
          <a:xfrm>
            <a:off x="7804025" y="289800"/>
            <a:ext cx="1092326" cy="506099"/>
          </a:xfrm>
          <a:prstGeom prst="rect">
            <a:avLst/>
          </a:prstGeom>
          <a:noFill/>
          <a:ln>
            <a:noFill/>
          </a:ln>
        </p:spPr>
      </p:pic>
      <p:sp>
        <p:nvSpPr>
          <p:cNvPr id="343" name="Google Shape;343;p34"/>
          <p:cNvSpPr txBox="1"/>
          <p:nvPr/>
        </p:nvSpPr>
        <p:spPr>
          <a:xfrm>
            <a:off x="730500" y="226500"/>
            <a:ext cx="6891900" cy="6003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3700"/>
              <a:buFont typeface="Arial"/>
              <a:buNone/>
            </a:pPr>
            <a:r>
              <a:rPr lang="en" sz="3000">
                <a:solidFill>
                  <a:srgbClr val="006DB8"/>
                </a:solidFill>
                <a:latin typeface="Roboto Medium"/>
                <a:ea typeface="Roboto Medium"/>
                <a:cs typeface="Roboto Medium"/>
                <a:sym typeface="Roboto Medium"/>
              </a:rPr>
              <a:t>Why Focus on Data Quality?</a:t>
            </a:r>
            <a:endParaRPr b="0" i="0" sz="3000" u="none" cap="none" strike="noStrike">
              <a:solidFill>
                <a:srgbClr val="006DB8"/>
              </a:solidFill>
              <a:latin typeface="Roboto"/>
              <a:ea typeface="Roboto"/>
              <a:cs typeface="Roboto"/>
              <a:sym typeface="Roboto"/>
            </a:endParaRPr>
          </a:p>
        </p:txBody>
      </p:sp>
      <p:grpSp>
        <p:nvGrpSpPr>
          <p:cNvPr id="344" name="Google Shape;344;p34"/>
          <p:cNvGrpSpPr/>
          <p:nvPr/>
        </p:nvGrpSpPr>
        <p:grpSpPr>
          <a:xfrm>
            <a:off x="86994" y="76125"/>
            <a:ext cx="371475" cy="1285875"/>
            <a:chOff x="361069" y="191700"/>
            <a:chExt cx="371475" cy="1285875"/>
          </a:xfrm>
        </p:grpSpPr>
        <p:pic>
          <p:nvPicPr>
            <p:cNvPr id="345" name="Google Shape;345;p34"/>
            <p:cNvPicPr preferRelativeResize="0"/>
            <p:nvPr/>
          </p:nvPicPr>
          <p:blipFill rotWithShape="1">
            <a:blip r:embed="rId4">
              <a:alphaModFix/>
            </a:blip>
            <a:srcRect b="0" l="48704" r="0" t="0"/>
            <a:stretch/>
          </p:blipFill>
          <p:spPr>
            <a:xfrm>
              <a:off x="541994" y="191700"/>
              <a:ext cx="190550" cy="1285875"/>
            </a:xfrm>
            <a:prstGeom prst="rect">
              <a:avLst/>
            </a:prstGeom>
            <a:noFill/>
            <a:ln>
              <a:noFill/>
            </a:ln>
          </p:spPr>
        </p:pic>
        <p:pic>
          <p:nvPicPr>
            <p:cNvPr id="346" name="Google Shape;346;p34"/>
            <p:cNvPicPr preferRelativeResize="0"/>
            <p:nvPr/>
          </p:nvPicPr>
          <p:blipFill rotWithShape="1">
            <a:blip r:embed="rId4">
              <a:alphaModFix/>
            </a:blip>
            <a:srcRect b="0" l="48704" r="0" t="0"/>
            <a:stretch/>
          </p:blipFill>
          <p:spPr>
            <a:xfrm>
              <a:off x="361069" y="191700"/>
              <a:ext cx="190550" cy="1285875"/>
            </a:xfrm>
            <a:prstGeom prst="rect">
              <a:avLst/>
            </a:prstGeom>
            <a:noFill/>
            <a:ln>
              <a:noFill/>
            </a:ln>
          </p:spPr>
        </p:pic>
      </p:grpSp>
      <p:sp>
        <p:nvSpPr>
          <p:cNvPr id="347" name="Google Shape;347;p34"/>
          <p:cNvSpPr/>
          <p:nvPr/>
        </p:nvSpPr>
        <p:spPr>
          <a:xfrm rot="10800000">
            <a:off x="8619600" y="150"/>
            <a:ext cx="550800" cy="657900"/>
          </a:xfrm>
          <a:prstGeom prst="rtTriangle">
            <a:avLst/>
          </a:prstGeom>
          <a:solidFill>
            <a:srgbClr val="F8C02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5"/>
          <p:cNvSpPr/>
          <p:nvPr/>
        </p:nvSpPr>
        <p:spPr>
          <a:xfrm>
            <a:off x="-13200" y="0"/>
            <a:ext cx="9170400" cy="5143500"/>
          </a:xfrm>
          <a:prstGeom prst="rect">
            <a:avLst/>
          </a:prstGeom>
          <a:solidFill>
            <a:schemeClr val="lt1"/>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dk1"/>
              </a:buClr>
              <a:buSzPts val="3800"/>
              <a:buFont typeface="Arial"/>
              <a:buNone/>
            </a:pPr>
            <a:r>
              <a:t/>
            </a:r>
            <a:endParaRPr b="0" i="0" sz="3800" u="none" cap="none" strike="noStrike">
              <a:solidFill>
                <a:srgbClr val="21618B"/>
              </a:solidFill>
              <a:latin typeface="Libre Franklin Medium"/>
              <a:ea typeface="Libre Franklin Medium"/>
              <a:cs typeface="Libre Franklin Medium"/>
              <a:sym typeface="Libre Franklin Medium"/>
            </a:endParaRPr>
          </a:p>
        </p:txBody>
      </p:sp>
      <p:sp>
        <p:nvSpPr>
          <p:cNvPr id="353" name="Google Shape;353;p35"/>
          <p:cNvSpPr txBox="1"/>
          <p:nvPr/>
        </p:nvSpPr>
        <p:spPr>
          <a:xfrm>
            <a:off x="642275" y="881750"/>
            <a:ext cx="8158800" cy="4122600"/>
          </a:xfrm>
          <a:prstGeom prst="rect">
            <a:avLst/>
          </a:prstGeom>
          <a:noFill/>
          <a:ln>
            <a:noFill/>
          </a:ln>
        </p:spPr>
        <p:txBody>
          <a:bodyPr anchorCtr="0" anchor="t" bIns="91425" lIns="91425" spcFirstLastPara="1" rIns="91425" wrap="square" tIns="91425">
            <a:normAutofit/>
          </a:bodyPr>
          <a:lstStyle/>
          <a:p>
            <a:pPr indent="0" lvl="0" marL="0" marR="0" rtl="0" algn="l">
              <a:lnSpc>
                <a:spcPct val="105000"/>
              </a:lnSpc>
              <a:spcBef>
                <a:spcPts val="0"/>
              </a:spcBef>
              <a:spcAft>
                <a:spcPts val="0"/>
              </a:spcAft>
              <a:buClr>
                <a:srgbClr val="000000"/>
              </a:buClr>
              <a:buSzPts val="2300"/>
              <a:buFont typeface="Arial"/>
              <a:buNone/>
            </a:pPr>
            <a:r>
              <a:rPr b="1" lang="en" sz="2300">
                <a:solidFill>
                  <a:srgbClr val="006DB8"/>
                </a:solidFill>
                <a:latin typeface="Calibri"/>
                <a:ea typeface="Calibri"/>
                <a:cs typeface="Calibri"/>
                <a:sym typeface="Calibri"/>
              </a:rPr>
              <a:t>Exit Destinations:</a:t>
            </a:r>
            <a:endParaRPr i="0" sz="2300" u="none" cap="none" strike="noStrike">
              <a:solidFill>
                <a:srgbClr val="006DB8"/>
              </a:solidFill>
              <a:latin typeface="Calibri"/>
              <a:ea typeface="Calibri"/>
              <a:cs typeface="Calibri"/>
              <a:sym typeface="Calibri"/>
            </a:endParaRPr>
          </a:p>
          <a:p>
            <a:pPr indent="-374650" lvl="0" marL="457200" marR="0" rtl="0" algn="l">
              <a:lnSpc>
                <a:spcPct val="105000"/>
              </a:lnSpc>
              <a:spcBef>
                <a:spcPts val="0"/>
              </a:spcBef>
              <a:spcAft>
                <a:spcPts val="0"/>
              </a:spcAft>
              <a:buClr>
                <a:srgbClr val="006DB8"/>
              </a:buClr>
              <a:buSzPts val="2300"/>
              <a:buFont typeface="Calibri"/>
              <a:buChar char="•"/>
            </a:pPr>
            <a:r>
              <a:rPr lang="en" sz="2300">
                <a:solidFill>
                  <a:srgbClr val="006DB8"/>
                </a:solidFill>
                <a:latin typeface="Calibri"/>
                <a:ea typeface="Calibri"/>
                <a:cs typeface="Calibri"/>
                <a:sym typeface="Calibri"/>
              </a:rPr>
              <a:t>A Transitional Housing exit from a Joint TH-RRH program is considered a </a:t>
            </a:r>
            <a:r>
              <a:rPr lang="en" sz="2300" u="sng">
                <a:solidFill>
                  <a:srgbClr val="006DB8"/>
                </a:solidFill>
                <a:latin typeface="Calibri"/>
                <a:ea typeface="Calibri"/>
                <a:cs typeface="Calibri"/>
                <a:sym typeface="Calibri"/>
              </a:rPr>
              <a:t>negative exit</a:t>
            </a:r>
            <a:endParaRPr sz="2300" u="sng">
              <a:solidFill>
                <a:srgbClr val="006DB8"/>
              </a:solidFill>
              <a:latin typeface="Calibri"/>
              <a:ea typeface="Calibri"/>
              <a:cs typeface="Calibri"/>
              <a:sym typeface="Calibri"/>
            </a:endParaRPr>
          </a:p>
          <a:p>
            <a:pPr indent="-374650" lvl="1" marL="914400" marR="0" rtl="0" algn="l">
              <a:lnSpc>
                <a:spcPct val="105000"/>
              </a:lnSpc>
              <a:spcBef>
                <a:spcPts val="0"/>
              </a:spcBef>
              <a:spcAft>
                <a:spcPts val="0"/>
              </a:spcAft>
              <a:buClr>
                <a:srgbClr val="006DB8"/>
              </a:buClr>
              <a:buSzPts val="2300"/>
              <a:buFont typeface="Calibri"/>
              <a:buChar char="○"/>
            </a:pPr>
            <a:r>
              <a:rPr lang="en" sz="2300">
                <a:solidFill>
                  <a:srgbClr val="006DB8"/>
                </a:solidFill>
                <a:latin typeface="Calibri"/>
                <a:ea typeface="Calibri"/>
                <a:cs typeface="Calibri"/>
                <a:sym typeface="Calibri"/>
              </a:rPr>
              <a:t>Transitional Housing appears on our Sheltered Point in Time Count as a homeless situation. Joint programs are housing programs</a:t>
            </a:r>
            <a:endParaRPr sz="2300">
              <a:solidFill>
                <a:srgbClr val="006DB8"/>
              </a:solidFill>
              <a:latin typeface="Calibri"/>
              <a:ea typeface="Calibri"/>
              <a:cs typeface="Calibri"/>
              <a:sym typeface="Calibri"/>
            </a:endParaRPr>
          </a:p>
          <a:p>
            <a:pPr indent="-374650" lvl="0" marL="457200" marR="0" rtl="0" algn="l">
              <a:lnSpc>
                <a:spcPct val="105000"/>
              </a:lnSpc>
              <a:spcBef>
                <a:spcPts val="0"/>
              </a:spcBef>
              <a:spcAft>
                <a:spcPts val="0"/>
              </a:spcAft>
              <a:buClr>
                <a:srgbClr val="006DB8"/>
              </a:buClr>
              <a:buSzPts val="2300"/>
              <a:buFont typeface="Calibri"/>
              <a:buChar char="•"/>
            </a:pPr>
            <a:r>
              <a:rPr lang="en" sz="2300">
                <a:solidFill>
                  <a:srgbClr val="006DB8"/>
                </a:solidFill>
                <a:latin typeface="Calibri"/>
                <a:ea typeface="Calibri"/>
                <a:cs typeface="Calibri"/>
                <a:sym typeface="Calibri"/>
              </a:rPr>
              <a:t>Data Not Collected/No Exit Interview Completed</a:t>
            </a:r>
            <a:endParaRPr sz="2300">
              <a:solidFill>
                <a:srgbClr val="006DB8"/>
              </a:solidFill>
              <a:latin typeface="Calibri"/>
              <a:ea typeface="Calibri"/>
              <a:cs typeface="Calibri"/>
              <a:sym typeface="Calibri"/>
            </a:endParaRPr>
          </a:p>
          <a:p>
            <a:pPr indent="-374650" lvl="1" marL="914400" marR="0" rtl="0" algn="l">
              <a:lnSpc>
                <a:spcPct val="105000"/>
              </a:lnSpc>
              <a:spcBef>
                <a:spcPts val="0"/>
              </a:spcBef>
              <a:spcAft>
                <a:spcPts val="0"/>
              </a:spcAft>
              <a:buClr>
                <a:srgbClr val="006DB8"/>
              </a:buClr>
              <a:buSzPts val="2300"/>
              <a:buFont typeface="Calibri"/>
              <a:buChar char="○"/>
            </a:pPr>
            <a:r>
              <a:rPr lang="en" sz="2300">
                <a:solidFill>
                  <a:srgbClr val="006DB8"/>
                </a:solidFill>
                <a:latin typeface="Calibri"/>
                <a:ea typeface="Calibri"/>
                <a:cs typeface="Calibri"/>
                <a:sym typeface="Calibri"/>
              </a:rPr>
              <a:t>These should be minimized, especially in programs where ongoing case management or housing support are offered</a:t>
            </a:r>
            <a:endParaRPr sz="2300">
              <a:solidFill>
                <a:srgbClr val="006DB8"/>
              </a:solidFill>
              <a:latin typeface="Calibri"/>
              <a:ea typeface="Calibri"/>
              <a:cs typeface="Calibri"/>
              <a:sym typeface="Calibri"/>
            </a:endParaRPr>
          </a:p>
        </p:txBody>
      </p:sp>
      <p:pic>
        <p:nvPicPr>
          <p:cNvPr id="354" name="Google Shape;354;p35"/>
          <p:cNvPicPr preferRelativeResize="0"/>
          <p:nvPr/>
        </p:nvPicPr>
        <p:blipFill rotWithShape="1">
          <a:blip r:embed="rId3">
            <a:alphaModFix/>
          </a:blip>
          <a:srcRect b="0" l="0" r="0" t="10"/>
          <a:stretch/>
        </p:blipFill>
        <p:spPr>
          <a:xfrm>
            <a:off x="7804025" y="289800"/>
            <a:ext cx="1092326" cy="506099"/>
          </a:xfrm>
          <a:prstGeom prst="rect">
            <a:avLst/>
          </a:prstGeom>
          <a:noFill/>
          <a:ln>
            <a:noFill/>
          </a:ln>
        </p:spPr>
      </p:pic>
      <p:sp>
        <p:nvSpPr>
          <p:cNvPr id="355" name="Google Shape;355;p35"/>
          <p:cNvSpPr txBox="1"/>
          <p:nvPr/>
        </p:nvSpPr>
        <p:spPr>
          <a:xfrm>
            <a:off x="730500" y="226500"/>
            <a:ext cx="6891900" cy="6003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3700"/>
              <a:buFont typeface="Arial"/>
              <a:buNone/>
            </a:pPr>
            <a:r>
              <a:rPr lang="en" sz="3000">
                <a:solidFill>
                  <a:srgbClr val="006DB8"/>
                </a:solidFill>
                <a:latin typeface="Roboto Medium"/>
                <a:ea typeface="Roboto Medium"/>
                <a:cs typeface="Roboto Medium"/>
                <a:sym typeface="Roboto Medium"/>
              </a:rPr>
              <a:t>What We’re Looking At</a:t>
            </a:r>
            <a:endParaRPr b="0" i="0" sz="3000" u="none" cap="none" strike="noStrike">
              <a:solidFill>
                <a:srgbClr val="006DB8"/>
              </a:solidFill>
              <a:latin typeface="Roboto"/>
              <a:ea typeface="Roboto"/>
              <a:cs typeface="Roboto"/>
              <a:sym typeface="Roboto"/>
            </a:endParaRPr>
          </a:p>
        </p:txBody>
      </p:sp>
      <p:grpSp>
        <p:nvGrpSpPr>
          <p:cNvPr id="356" name="Google Shape;356;p35"/>
          <p:cNvGrpSpPr/>
          <p:nvPr/>
        </p:nvGrpSpPr>
        <p:grpSpPr>
          <a:xfrm>
            <a:off x="86994" y="76125"/>
            <a:ext cx="371475" cy="1285875"/>
            <a:chOff x="361069" y="191700"/>
            <a:chExt cx="371475" cy="1285875"/>
          </a:xfrm>
        </p:grpSpPr>
        <p:pic>
          <p:nvPicPr>
            <p:cNvPr id="357" name="Google Shape;357;p35"/>
            <p:cNvPicPr preferRelativeResize="0"/>
            <p:nvPr/>
          </p:nvPicPr>
          <p:blipFill rotWithShape="1">
            <a:blip r:embed="rId4">
              <a:alphaModFix/>
            </a:blip>
            <a:srcRect b="0" l="48705" r="0" t="0"/>
            <a:stretch/>
          </p:blipFill>
          <p:spPr>
            <a:xfrm>
              <a:off x="541994" y="191700"/>
              <a:ext cx="190550" cy="1285875"/>
            </a:xfrm>
            <a:prstGeom prst="rect">
              <a:avLst/>
            </a:prstGeom>
            <a:noFill/>
            <a:ln>
              <a:noFill/>
            </a:ln>
          </p:spPr>
        </p:pic>
        <p:pic>
          <p:nvPicPr>
            <p:cNvPr id="358" name="Google Shape;358;p35"/>
            <p:cNvPicPr preferRelativeResize="0"/>
            <p:nvPr/>
          </p:nvPicPr>
          <p:blipFill rotWithShape="1">
            <a:blip r:embed="rId4">
              <a:alphaModFix/>
            </a:blip>
            <a:srcRect b="0" l="48705" r="0" t="0"/>
            <a:stretch/>
          </p:blipFill>
          <p:spPr>
            <a:xfrm>
              <a:off x="361069" y="191700"/>
              <a:ext cx="190550" cy="1285875"/>
            </a:xfrm>
            <a:prstGeom prst="rect">
              <a:avLst/>
            </a:prstGeom>
            <a:noFill/>
            <a:ln>
              <a:noFill/>
            </a:ln>
          </p:spPr>
        </p:pic>
      </p:grpSp>
      <p:sp>
        <p:nvSpPr>
          <p:cNvPr id="359" name="Google Shape;359;p35"/>
          <p:cNvSpPr/>
          <p:nvPr/>
        </p:nvSpPr>
        <p:spPr>
          <a:xfrm rot="10800000">
            <a:off x="8619600" y="150"/>
            <a:ext cx="550800" cy="657900"/>
          </a:xfrm>
          <a:prstGeom prst="rtTriangle">
            <a:avLst/>
          </a:prstGeom>
          <a:solidFill>
            <a:srgbClr val="F8C02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36"/>
          <p:cNvSpPr/>
          <p:nvPr/>
        </p:nvSpPr>
        <p:spPr>
          <a:xfrm>
            <a:off x="0" y="0"/>
            <a:ext cx="9170400" cy="5143500"/>
          </a:xfrm>
          <a:prstGeom prst="rect">
            <a:avLst/>
          </a:prstGeom>
          <a:solidFill>
            <a:schemeClr val="lt1"/>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dk1"/>
              </a:buClr>
              <a:buSzPts val="3800"/>
              <a:buFont typeface="Arial"/>
              <a:buNone/>
            </a:pPr>
            <a:r>
              <a:t/>
            </a:r>
            <a:endParaRPr b="0" i="0" sz="3800" u="none" cap="none" strike="noStrike">
              <a:solidFill>
                <a:srgbClr val="21618B"/>
              </a:solidFill>
              <a:latin typeface="Libre Franklin Medium"/>
              <a:ea typeface="Libre Franklin Medium"/>
              <a:cs typeface="Libre Franklin Medium"/>
              <a:sym typeface="Libre Franklin Medium"/>
            </a:endParaRPr>
          </a:p>
        </p:txBody>
      </p:sp>
      <p:sp>
        <p:nvSpPr>
          <p:cNvPr id="365" name="Google Shape;365;p36"/>
          <p:cNvSpPr/>
          <p:nvPr/>
        </p:nvSpPr>
        <p:spPr>
          <a:xfrm rot="10800000">
            <a:off x="8413800" y="25"/>
            <a:ext cx="756600" cy="822600"/>
          </a:xfrm>
          <a:prstGeom prst="rtTriangle">
            <a:avLst/>
          </a:prstGeom>
          <a:solidFill>
            <a:srgbClr val="F8C02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pic>
        <p:nvPicPr>
          <p:cNvPr id="366" name="Google Shape;366;p36"/>
          <p:cNvPicPr preferRelativeResize="0"/>
          <p:nvPr/>
        </p:nvPicPr>
        <p:blipFill rotWithShape="1">
          <a:blip r:embed="rId3">
            <a:alphaModFix/>
          </a:blip>
          <a:srcRect b="0" l="0" r="0" t="0"/>
          <a:stretch/>
        </p:blipFill>
        <p:spPr>
          <a:xfrm>
            <a:off x="886475" y="727950"/>
            <a:ext cx="6611631" cy="3803952"/>
          </a:xfrm>
          <a:prstGeom prst="rect">
            <a:avLst/>
          </a:prstGeom>
          <a:noFill/>
          <a:ln>
            <a:noFill/>
          </a:ln>
        </p:spPr>
      </p:pic>
      <p:grpSp>
        <p:nvGrpSpPr>
          <p:cNvPr id="367" name="Google Shape;367;p36"/>
          <p:cNvGrpSpPr/>
          <p:nvPr/>
        </p:nvGrpSpPr>
        <p:grpSpPr>
          <a:xfrm>
            <a:off x="86994" y="76125"/>
            <a:ext cx="371475" cy="1285875"/>
            <a:chOff x="361069" y="191700"/>
            <a:chExt cx="371475" cy="1285875"/>
          </a:xfrm>
        </p:grpSpPr>
        <p:pic>
          <p:nvPicPr>
            <p:cNvPr id="368" name="Google Shape;368;p36"/>
            <p:cNvPicPr preferRelativeResize="0"/>
            <p:nvPr/>
          </p:nvPicPr>
          <p:blipFill rotWithShape="1">
            <a:blip r:embed="rId4">
              <a:alphaModFix/>
            </a:blip>
            <a:srcRect b="0" l="48704" r="0" t="0"/>
            <a:stretch/>
          </p:blipFill>
          <p:spPr>
            <a:xfrm>
              <a:off x="541994" y="191700"/>
              <a:ext cx="190550" cy="1285875"/>
            </a:xfrm>
            <a:prstGeom prst="rect">
              <a:avLst/>
            </a:prstGeom>
            <a:noFill/>
            <a:ln>
              <a:noFill/>
            </a:ln>
          </p:spPr>
        </p:pic>
        <p:pic>
          <p:nvPicPr>
            <p:cNvPr id="369" name="Google Shape;369;p36"/>
            <p:cNvPicPr preferRelativeResize="0"/>
            <p:nvPr/>
          </p:nvPicPr>
          <p:blipFill rotWithShape="1">
            <a:blip r:embed="rId4">
              <a:alphaModFix/>
            </a:blip>
            <a:srcRect b="0" l="48704" r="0" t="0"/>
            <a:stretch/>
          </p:blipFill>
          <p:spPr>
            <a:xfrm>
              <a:off x="361069" y="191700"/>
              <a:ext cx="190550" cy="1285875"/>
            </a:xfrm>
            <a:prstGeom prst="rect">
              <a:avLst/>
            </a:prstGeom>
            <a:noFill/>
            <a:ln>
              <a:noFill/>
            </a:ln>
          </p:spPr>
        </p:pic>
      </p:grpSp>
      <p:pic>
        <p:nvPicPr>
          <p:cNvPr id="370" name="Google Shape;370;p36"/>
          <p:cNvPicPr preferRelativeResize="0"/>
          <p:nvPr/>
        </p:nvPicPr>
        <p:blipFill rotWithShape="1">
          <a:blip r:embed="rId5">
            <a:alphaModFix/>
          </a:blip>
          <a:srcRect b="0" l="0" r="0" t="9"/>
          <a:stretch/>
        </p:blipFill>
        <p:spPr>
          <a:xfrm>
            <a:off x="7418750" y="221850"/>
            <a:ext cx="1092326" cy="5060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37"/>
          <p:cNvSpPr/>
          <p:nvPr/>
        </p:nvSpPr>
        <p:spPr>
          <a:xfrm>
            <a:off x="0" y="0"/>
            <a:ext cx="9170400" cy="5143500"/>
          </a:xfrm>
          <a:prstGeom prst="rect">
            <a:avLst/>
          </a:prstGeom>
          <a:solidFill>
            <a:schemeClr val="lt1"/>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dk1"/>
              </a:buClr>
              <a:buSzPts val="3800"/>
              <a:buFont typeface="Arial"/>
              <a:buNone/>
            </a:pPr>
            <a:r>
              <a:t/>
            </a:r>
            <a:endParaRPr b="0" i="0" sz="3800" u="none" cap="none" strike="noStrike">
              <a:solidFill>
                <a:srgbClr val="21618B"/>
              </a:solidFill>
              <a:latin typeface="Libre Franklin Medium"/>
              <a:ea typeface="Libre Franklin Medium"/>
              <a:cs typeface="Libre Franklin Medium"/>
              <a:sym typeface="Libre Franklin Medium"/>
            </a:endParaRPr>
          </a:p>
        </p:txBody>
      </p:sp>
      <p:sp>
        <p:nvSpPr>
          <p:cNvPr id="376" name="Google Shape;376;p37"/>
          <p:cNvSpPr/>
          <p:nvPr/>
        </p:nvSpPr>
        <p:spPr>
          <a:xfrm rot="10800000">
            <a:off x="8413800" y="25"/>
            <a:ext cx="756600" cy="822600"/>
          </a:xfrm>
          <a:prstGeom prst="rtTriangle">
            <a:avLst/>
          </a:prstGeom>
          <a:solidFill>
            <a:srgbClr val="F8C02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pic>
        <p:nvPicPr>
          <p:cNvPr id="377" name="Google Shape;377;p37"/>
          <p:cNvPicPr preferRelativeResize="0"/>
          <p:nvPr/>
        </p:nvPicPr>
        <p:blipFill rotWithShape="1">
          <a:blip r:embed="rId3">
            <a:alphaModFix/>
          </a:blip>
          <a:srcRect b="0" l="0" r="0" t="0"/>
          <a:stretch/>
        </p:blipFill>
        <p:spPr>
          <a:xfrm>
            <a:off x="772389" y="822625"/>
            <a:ext cx="7599213" cy="3915825"/>
          </a:xfrm>
          <a:prstGeom prst="rect">
            <a:avLst/>
          </a:prstGeom>
          <a:noFill/>
          <a:ln>
            <a:noFill/>
          </a:ln>
        </p:spPr>
      </p:pic>
      <p:grpSp>
        <p:nvGrpSpPr>
          <p:cNvPr id="378" name="Google Shape;378;p37"/>
          <p:cNvGrpSpPr/>
          <p:nvPr/>
        </p:nvGrpSpPr>
        <p:grpSpPr>
          <a:xfrm>
            <a:off x="108744" y="108750"/>
            <a:ext cx="371475" cy="1285875"/>
            <a:chOff x="361069" y="191700"/>
            <a:chExt cx="371475" cy="1285875"/>
          </a:xfrm>
        </p:grpSpPr>
        <p:pic>
          <p:nvPicPr>
            <p:cNvPr id="379" name="Google Shape;379;p37"/>
            <p:cNvPicPr preferRelativeResize="0"/>
            <p:nvPr/>
          </p:nvPicPr>
          <p:blipFill rotWithShape="1">
            <a:blip r:embed="rId4">
              <a:alphaModFix/>
            </a:blip>
            <a:srcRect b="0" l="48704" r="0" t="0"/>
            <a:stretch/>
          </p:blipFill>
          <p:spPr>
            <a:xfrm>
              <a:off x="541994" y="191700"/>
              <a:ext cx="190550" cy="1285875"/>
            </a:xfrm>
            <a:prstGeom prst="rect">
              <a:avLst/>
            </a:prstGeom>
            <a:noFill/>
            <a:ln>
              <a:noFill/>
            </a:ln>
          </p:spPr>
        </p:pic>
        <p:pic>
          <p:nvPicPr>
            <p:cNvPr id="380" name="Google Shape;380;p37"/>
            <p:cNvPicPr preferRelativeResize="0"/>
            <p:nvPr/>
          </p:nvPicPr>
          <p:blipFill rotWithShape="1">
            <a:blip r:embed="rId4">
              <a:alphaModFix/>
            </a:blip>
            <a:srcRect b="0" l="48704" r="0" t="0"/>
            <a:stretch/>
          </p:blipFill>
          <p:spPr>
            <a:xfrm>
              <a:off x="361069" y="191700"/>
              <a:ext cx="190550" cy="1285875"/>
            </a:xfrm>
            <a:prstGeom prst="rect">
              <a:avLst/>
            </a:prstGeom>
            <a:noFill/>
            <a:ln>
              <a:noFill/>
            </a:ln>
          </p:spPr>
        </p:pic>
      </p:grpSp>
      <p:pic>
        <p:nvPicPr>
          <p:cNvPr id="381" name="Google Shape;381;p37"/>
          <p:cNvPicPr preferRelativeResize="0"/>
          <p:nvPr/>
        </p:nvPicPr>
        <p:blipFill rotWithShape="1">
          <a:blip r:embed="rId5">
            <a:alphaModFix/>
          </a:blip>
          <a:srcRect b="0" l="0" r="0" t="9"/>
          <a:stretch/>
        </p:blipFill>
        <p:spPr>
          <a:xfrm>
            <a:off x="7451375" y="263250"/>
            <a:ext cx="1092326" cy="5060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38"/>
          <p:cNvSpPr/>
          <p:nvPr/>
        </p:nvSpPr>
        <p:spPr>
          <a:xfrm>
            <a:off x="-13200" y="0"/>
            <a:ext cx="9170400" cy="5143500"/>
          </a:xfrm>
          <a:prstGeom prst="rect">
            <a:avLst/>
          </a:prstGeom>
          <a:solidFill>
            <a:schemeClr val="lt1"/>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dk1"/>
              </a:buClr>
              <a:buSzPts val="3800"/>
              <a:buFont typeface="Arial"/>
              <a:buNone/>
            </a:pPr>
            <a:r>
              <a:t/>
            </a:r>
            <a:endParaRPr b="0" i="0" sz="3800" u="none" cap="none" strike="noStrike">
              <a:solidFill>
                <a:srgbClr val="21618B"/>
              </a:solidFill>
              <a:latin typeface="Libre Franklin Medium"/>
              <a:ea typeface="Libre Franklin Medium"/>
              <a:cs typeface="Libre Franklin Medium"/>
              <a:sym typeface="Libre Franklin Medium"/>
            </a:endParaRPr>
          </a:p>
        </p:txBody>
      </p:sp>
      <p:sp>
        <p:nvSpPr>
          <p:cNvPr id="387" name="Google Shape;387;p38"/>
          <p:cNvSpPr txBox="1"/>
          <p:nvPr/>
        </p:nvSpPr>
        <p:spPr>
          <a:xfrm>
            <a:off x="642275" y="881750"/>
            <a:ext cx="8158800" cy="4122600"/>
          </a:xfrm>
          <a:prstGeom prst="rect">
            <a:avLst/>
          </a:prstGeom>
          <a:noFill/>
          <a:ln>
            <a:noFill/>
          </a:ln>
        </p:spPr>
        <p:txBody>
          <a:bodyPr anchorCtr="0" anchor="t" bIns="91425" lIns="91425" spcFirstLastPara="1" rIns="91425" wrap="square" tIns="91425">
            <a:normAutofit lnSpcReduction="10000"/>
          </a:bodyPr>
          <a:lstStyle/>
          <a:p>
            <a:pPr indent="0" lvl="0" marL="0" marR="0" rtl="0" algn="l">
              <a:lnSpc>
                <a:spcPct val="105000"/>
              </a:lnSpc>
              <a:spcBef>
                <a:spcPts val="0"/>
              </a:spcBef>
              <a:spcAft>
                <a:spcPts val="0"/>
              </a:spcAft>
              <a:buClr>
                <a:srgbClr val="1E3739"/>
              </a:buClr>
              <a:buSzPts val="2300"/>
              <a:buFont typeface="Libre Franklin"/>
              <a:buNone/>
            </a:pPr>
            <a:r>
              <a:rPr b="1" lang="en" sz="2300">
                <a:solidFill>
                  <a:srgbClr val="006DB8"/>
                </a:solidFill>
                <a:latin typeface="Calibri"/>
                <a:ea typeface="Calibri"/>
                <a:cs typeface="Calibri"/>
                <a:sym typeface="Calibri"/>
              </a:rPr>
              <a:t>Intake Data</a:t>
            </a:r>
            <a:endParaRPr b="1" i="0" sz="2300" u="none" cap="none" strike="noStrike">
              <a:solidFill>
                <a:srgbClr val="006DB8"/>
              </a:solidFill>
              <a:latin typeface="Calibri"/>
              <a:ea typeface="Calibri"/>
              <a:cs typeface="Calibri"/>
              <a:sym typeface="Calibri"/>
            </a:endParaRPr>
          </a:p>
          <a:p>
            <a:pPr indent="-374650" lvl="0" marL="457200" marR="0" rtl="0" algn="l">
              <a:lnSpc>
                <a:spcPct val="105000"/>
              </a:lnSpc>
              <a:spcBef>
                <a:spcPts val="0"/>
              </a:spcBef>
              <a:spcAft>
                <a:spcPts val="0"/>
              </a:spcAft>
              <a:buClr>
                <a:srgbClr val="006DB8"/>
              </a:buClr>
              <a:buSzPts val="2300"/>
              <a:buFont typeface="Calibri"/>
              <a:buChar char="•"/>
            </a:pPr>
            <a:r>
              <a:rPr lang="en" sz="2300" u="sng">
                <a:solidFill>
                  <a:srgbClr val="006DB8"/>
                </a:solidFill>
                <a:latin typeface="Calibri"/>
                <a:ea typeface="Calibri"/>
                <a:cs typeface="Calibri"/>
                <a:sym typeface="Calibri"/>
              </a:rPr>
              <a:t>Prior Living Data</a:t>
            </a:r>
            <a:endParaRPr sz="2300" u="sng">
              <a:solidFill>
                <a:srgbClr val="006DB8"/>
              </a:solidFill>
              <a:latin typeface="Calibri"/>
              <a:ea typeface="Calibri"/>
              <a:cs typeface="Calibri"/>
              <a:sym typeface="Calibri"/>
            </a:endParaRPr>
          </a:p>
          <a:p>
            <a:pPr indent="-374650" lvl="1" marL="914400" marR="0" rtl="0" algn="l">
              <a:lnSpc>
                <a:spcPct val="105000"/>
              </a:lnSpc>
              <a:spcBef>
                <a:spcPts val="0"/>
              </a:spcBef>
              <a:spcAft>
                <a:spcPts val="0"/>
              </a:spcAft>
              <a:buClr>
                <a:srgbClr val="006DB8"/>
              </a:buClr>
              <a:buSzPts val="2300"/>
              <a:buFont typeface="Calibri"/>
              <a:buChar char="○"/>
            </a:pPr>
            <a:r>
              <a:rPr lang="en" sz="2300">
                <a:solidFill>
                  <a:srgbClr val="006DB8"/>
                </a:solidFill>
                <a:latin typeface="Calibri"/>
                <a:ea typeface="Calibri"/>
                <a:cs typeface="Calibri"/>
                <a:sym typeface="Calibri"/>
              </a:rPr>
              <a:t>Particularly important for establishing eligibility </a:t>
            </a:r>
            <a:endParaRPr sz="2300">
              <a:solidFill>
                <a:srgbClr val="006DB8"/>
              </a:solidFill>
              <a:latin typeface="Calibri"/>
              <a:ea typeface="Calibri"/>
              <a:cs typeface="Calibri"/>
              <a:sym typeface="Calibri"/>
            </a:endParaRPr>
          </a:p>
          <a:p>
            <a:pPr indent="-374650" lvl="1" marL="914400" marR="0" rtl="0" algn="l">
              <a:lnSpc>
                <a:spcPct val="105000"/>
              </a:lnSpc>
              <a:spcBef>
                <a:spcPts val="0"/>
              </a:spcBef>
              <a:spcAft>
                <a:spcPts val="0"/>
              </a:spcAft>
              <a:buClr>
                <a:srgbClr val="006DB8"/>
              </a:buClr>
              <a:buSzPts val="2300"/>
              <a:buFont typeface="Calibri"/>
              <a:buChar char="○"/>
            </a:pPr>
            <a:r>
              <a:rPr lang="en" sz="2300">
                <a:solidFill>
                  <a:srgbClr val="006DB8"/>
                </a:solidFill>
                <a:latin typeface="Calibri"/>
                <a:ea typeface="Calibri"/>
                <a:cs typeface="Calibri"/>
                <a:sym typeface="Calibri"/>
              </a:rPr>
              <a:t>Every missing prior living prompts explanation to HUD on APR, especially in housing programs</a:t>
            </a:r>
            <a:endParaRPr sz="2300">
              <a:solidFill>
                <a:srgbClr val="006DB8"/>
              </a:solidFill>
              <a:latin typeface="Calibri"/>
              <a:ea typeface="Calibri"/>
              <a:cs typeface="Calibri"/>
              <a:sym typeface="Calibri"/>
            </a:endParaRPr>
          </a:p>
          <a:p>
            <a:pPr indent="-374650" lvl="0" marL="457200" marR="0" rtl="0" algn="l">
              <a:lnSpc>
                <a:spcPct val="105000"/>
              </a:lnSpc>
              <a:spcBef>
                <a:spcPts val="0"/>
              </a:spcBef>
              <a:spcAft>
                <a:spcPts val="0"/>
              </a:spcAft>
              <a:buClr>
                <a:srgbClr val="006DB8"/>
              </a:buClr>
              <a:buSzPts val="2300"/>
              <a:buFont typeface="Calibri"/>
              <a:buChar char="•"/>
            </a:pPr>
            <a:r>
              <a:rPr lang="en" sz="2300" u="sng">
                <a:solidFill>
                  <a:srgbClr val="006DB8"/>
                </a:solidFill>
                <a:latin typeface="Calibri"/>
                <a:ea typeface="Calibri"/>
                <a:cs typeface="Calibri"/>
                <a:sym typeface="Calibri"/>
              </a:rPr>
              <a:t>Chronic Data</a:t>
            </a:r>
            <a:endParaRPr sz="2300" u="sng">
              <a:solidFill>
                <a:srgbClr val="006DB8"/>
              </a:solidFill>
              <a:latin typeface="Calibri"/>
              <a:ea typeface="Calibri"/>
              <a:cs typeface="Calibri"/>
              <a:sym typeface="Calibri"/>
            </a:endParaRPr>
          </a:p>
          <a:p>
            <a:pPr indent="-374650" lvl="1" marL="914400" marR="0" rtl="0" algn="l">
              <a:lnSpc>
                <a:spcPct val="105000"/>
              </a:lnSpc>
              <a:spcBef>
                <a:spcPts val="0"/>
              </a:spcBef>
              <a:spcAft>
                <a:spcPts val="0"/>
              </a:spcAft>
              <a:buClr>
                <a:srgbClr val="006DB8"/>
              </a:buClr>
              <a:buSzPts val="2300"/>
              <a:buFont typeface="Calibri"/>
              <a:buChar char="○"/>
            </a:pPr>
            <a:r>
              <a:rPr lang="en" sz="2300">
                <a:solidFill>
                  <a:srgbClr val="006DB8"/>
                </a:solidFill>
                <a:latin typeface="Calibri"/>
                <a:ea typeface="Calibri"/>
                <a:cs typeface="Calibri"/>
                <a:sym typeface="Calibri"/>
              </a:rPr>
              <a:t>Times Homeless/Length Homeless can be difficult at times to collect </a:t>
            </a:r>
            <a:endParaRPr sz="2300">
              <a:solidFill>
                <a:srgbClr val="006DB8"/>
              </a:solidFill>
              <a:latin typeface="Calibri"/>
              <a:ea typeface="Calibri"/>
              <a:cs typeface="Calibri"/>
              <a:sym typeface="Calibri"/>
            </a:endParaRPr>
          </a:p>
          <a:p>
            <a:pPr indent="-374650" lvl="1" marL="914400" marR="0" rtl="0" algn="l">
              <a:lnSpc>
                <a:spcPct val="105000"/>
              </a:lnSpc>
              <a:spcBef>
                <a:spcPts val="0"/>
              </a:spcBef>
              <a:spcAft>
                <a:spcPts val="0"/>
              </a:spcAft>
              <a:buClr>
                <a:srgbClr val="006DB8"/>
              </a:buClr>
              <a:buSzPts val="2300"/>
              <a:buFont typeface="Calibri"/>
              <a:buChar char="○"/>
            </a:pPr>
            <a:r>
              <a:rPr lang="en" sz="2300">
                <a:solidFill>
                  <a:srgbClr val="006DB8"/>
                </a:solidFill>
                <a:latin typeface="Calibri"/>
                <a:ea typeface="Calibri"/>
                <a:cs typeface="Calibri"/>
                <a:sym typeface="Calibri"/>
              </a:rPr>
              <a:t>Support and guidance is available via support team</a:t>
            </a:r>
            <a:endParaRPr sz="2300">
              <a:solidFill>
                <a:srgbClr val="006DB8"/>
              </a:solidFill>
              <a:latin typeface="Calibri"/>
              <a:ea typeface="Calibri"/>
              <a:cs typeface="Calibri"/>
              <a:sym typeface="Calibri"/>
            </a:endParaRPr>
          </a:p>
          <a:p>
            <a:pPr indent="-374650" lvl="1" marL="914400" marR="0" rtl="0" algn="l">
              <a:lnSpc>
                <a:spcPct val="105000"/>
              </a:lnSpc>
              <a:spcBef>
                <a:spcPts val="0"/>
              </a:spcBef>
              <a:spcAft>
                <a:spcPts val="0"/>
              </a:spcAft>
              <a:buClr>
                <a:srgbClr val="006DB8"/>
              </a:buClr>
              <a:buSzPts val="2300"/>
              <a:buFont typeface="Calibri"/>
              <a:buChar char="○"/>
            </a:pPr>
            <a:r>
              <a:rPr lang="en" sz="2300">
                <a:solidFill>
                  <a:srgbClr val="006DB8"/>
                </a:solidFill>
                <a:latin typeface="Calibri"/>
                <a:ea typeface="Calibri"/>
                <a:cs typeface="Calibri"/>
                <a:sym typeface="Calibri"/>
              </a:rPr>
              <a:t>Data Standards have some guidance around what to do when some data points are difficult to capture</a:t>
            </a:r>
            <a:endParaRPr sz="2300">
              <a:solidFill>
                <a:srgbClr val="006DB8"/>
              </a:solidFill>
              <a:latin typeface="Calibri"/>
              <a:ea typeface="Calibri"/>
              <a:cs typeface="Calibri"/>
              <a:sym typeface="Calibri"/>
            </a:endParaRPr>
          </a:p>
        </p:txBody>
      </p:sp>
      <p:pic>
        <p:nvPicPr>
          <p:cNvPr id="388" name="Google Shape;388;p38"/>
          <p:cNvPicPr preferRelativeResize="0"/>
          <p:nvPr/>
        </p:nvPicPr>
        <p:blipFill rotWithShape="1">
          <a:blip r:embed="rId3">
            <a:alphaModFix/>
          </a:blip>
          <a:srcRect b="0" l="0" r="0" t="10"/>
          <a:stretch/>
        </p:blipFill>
        <p:spPr>
          <a:xfrm>
            <a:off x="7804025" y="289800"/>
            <a:ext cx="1092326" cy="506099"/>
          </a:xfrm>
          <a:prstGeom prst="rect">
            <a:avLst/>
          </a:prstGeom>
          <a:noFill/>
          <a:ln>
            <a:noFill/>
          </a:ln>
        </p:spPr>
      </p:pic>
      <p:sp>
        <p:nvSpPr>
          <p:cNvPr id="389" name="Google Shape;389;p38"/>
          <p:cNvSpPr txBox="1"/>
          <p:nvPr/>
        </p:nvSpPr>
        <p:spPr>
          <a:xfrm>
            <a:off x="730500" y="226500"/>
            <a:ext cx="6891900" cy="6003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3700"/>
              <a:buFont typeface="Arial"/>
              <a:buNone/>
            </a:pPr>
            <a:r>
              <a:rPr lang="en" sz="3000">
                <a:solidFill>
                  <a:srgbClr val="006DB8"/>
                </a:solidFill>
                <a:latin typeface="Roboto Medium"/>
                <a:ea typeface="Roboto Medium"/>
                <a:cs typeface="Roboto Medium"/>
                <a:sym typeface="Roboto Medium"/>
              </a:rPr>
              <a:t>What We’re Looking At</a:t>
            </a:r>
            <a:endParaRPr b="0" i="0" sz="3000" u="none" cap="none" strike="noStrike">
              <a:solidFill>
                <a:srgbClr val="006DB8"/>
              </a:solidFill>
              <a:latin typeface="Roboto"/>
              <a:ea typeface="Roboto"/>
              <a:cs typeface="Roboto"/>
              <a:sym typeface="Roboto"/>
            </a:endParaRPr>
          </a:p>
        </p:txBody>
      </p:sp>
      <p:grpSp>
        <p:nvGrpSpPr>
          <p:cNvPr id="390" name="Google Shape;390;p38"/>
          <p:cNvGrpSpPr/>
          <p:nvPr/>
        </p:nvGrpSpPr>
        <p:grpSpPr>
          <a:xfrm>
            <a:off x="86994" y="76125"/>
            <a:ext cx="371475" cy="1285875"/>
            <a:chOff x="361069" y="191700"/>
            <a:chExt cx="371475" cy="1285875"/>
          </a:xfrm>
        </p:grpSpPr>
        <p:pic>
          <p:nvPicPr>
            <p:cNvPr id="391" name="Google Shape;391;p38"/>
            <p:cNvPicPr preferRelativeResize="0"/>
            <p:nvPr/>
          </p:nvPicPr>
          <p:blipFill rotWithShape="1">
            <a:blip r:embed="rId4">
              <a:alphaModFix/>
            </a:blip>
            <a:srcRect b="0" l="48705" r="0" t="0"/>
            <a:stretch/>
          </p:blipFill>
          <p:spPr>
            <a:xfrm>
              <a:off x="541994" y="191700"/>
              <a:ext cx="190550" cy="1285875"/>
            </a:xfrm>
            <a:prstGeom prst="rect">
              <a:avLst/>
            </a:prstGeom>
            <a:noFill/>
            <a:ln>
              <a:noFill/>
            </a:ln>
          </p:spPr>
        </p:pic>
        <p:pic>
          <p:nvPicPr>
            <p:cNvPr id="392" name="Google Shape;392;p38"/>
            <p:cNvPicPr preferRelativeResize="0"/>
            <p:nvPr/>
          </p:nvPicPr>
          <p:blipFill rotWithShape="1">
            <a:blip r:embed="rId4">
              <a:alphaModFix/>
            </a:blip>
            <a:srcRect b="0" l="48705" r="0" t="0"/>
            <a:stretch/>
          </p:blipFill>
          <p:spPr>
            <a:xfrm>
              <a:off x="361069" y="191700"/>
              <a:ext cx="190550" cy="1285875"/>
            </a:xfrm>
            <a:prstGeom prst="rect">
              <a:avLst/>
            </a:prstGeom>
            <a:noFill/>
            <a:ln>
              <a:noFill/>
            </a:ln>
          </p:spPr>
        </p:pic>
      </p:grpSp>
      <p:sp>
        <p:nvSpPr>
          <p:cNvPr id="393" name="Google Shape;393;p38"/>
          <p:cNvSpPr/>
          <p:nvPr/>
        </p:nvSpPr>
        <p:spPr>
          <a:xfrm rot="10800000">
            <a:off x="8619600" y="150"/>
            <a:ext cx="550800" cy="657900"/>
          </a:xfrm>
          <a:prstGeom prst="rtTriangle">
            <a:avLst/>
          </a:prstGeom>
          <a:solidFill>
            <a:srgbClr val="F8C02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39"/>
          <p:cNvSpPr/>
          <p:nvPr/>
        </p:nvSpPr>
        <p:spPr>
          <a:xfrm>
            <a:off x="-13200" y="0"/>
            <a:ext cx="9170400" cy="5143500"/>
          </a:xfrm>
          <a:prstGeom prst="rect">
            <a:avLst/>
          </a:prstGeom>
          <a:solidFill>
            <a:schemeClr val="lt1"/>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dk1"/>
              </a:buClr>
              <a:buSzPts val="3800"/>
              <a:buFont typeface="Arial"/>
              <a:buNone/>
            </a:pPr>
            <a:r>
              <a:t/>
            </a:r>
            <a:endParaRPr b="0" i="0" sz="3800" u="none" cap="none" strike="noStrike">
              <a:solidFill>
                <a:srgbClr val="21618B"/>
              </a:solidFill>
              <a:latin typeface="Libre Franklin Medium"/>
              <a:ea typeface="Libre Franklin Medium"/>
              <a:cs typeface="Libre Franklin Medium"/>
              <a:sym typeface="Libre Franklin Medium"/>
            </a:endParaRPr>
          </a:p>
        </p:txBody>
      </p:sp>
      <p:sp>
        <p:nvSpPr>
          <p:cNvPr id="399" name="Google Shape;399;p39"/>
          <p:cNvSpPr txBox="1"/>
          <p:nvPr/>
        </p:nvSpPr>
        <p:spPr>
          <a:xfrm>
            <a:off x="642275" y="881750"/>
            <a:ext cx="8158800" cy="4122600"/>
          </a:xfrm>
          <a:prstGeom prst="rect">
            <a:avLst/>
          </a:prstGeom>
          <a:noFill/>
          <a:ln>
            <a:noFill/>
          </a:ln>
        </p:spPr>
        <p:txBody>
          <a:bodyPr anchorCtr="0" anchor="t" bIns="91425" lIns="91425" spcFirstLastPara="1" rIns="91425" wrap="square" tIns="91425">
            <a:normAutofit fontScale="85000" lnSpcReduction="20000"/>
          </a:bodyPr>
          <a:lstStyle/>
          <a:p>
            <a:pPr indent="0" lvl="0" marL="28575" marR="0" rtl="0" algn="l">
              <a:lnSpc>
                <a:spcPct val="105000"/>
              </a:lnSpc>
              <a:spcBef>
                <a:spcPts val="0"/>
              </a:spcBef>
              <a:spcAft>
                <a:spcPts val="0"/>
              </a:spcAft>
              <a:buClr>
                <a:srgbClr val="1E3739"/>
              </a:buClr>
              <a:buSzPct val="100000"/>
              <a:buFont typeface="Libre Franklin"/>
              <a:buNone/>
            </a:pPr>
            <a:r>
              <a:rPr b="1" lang="en" sz="2300">
                <a:solidFill>
                  <a:srgbClr val="006DB8"/>
                </a:solidFill>
                <a:latin typeface="Calibri"/>
                <a:ea typeface="Calibri"/>
                <a:cs typeface="Calibri"/>
                <a:sym typeface="Calibri"/>
              </a:rPr>
              <a:t>Annual Assessments and Income</a:t>
            </a:r>
            <a:endParaRPr b="1" i="0" sz="2300" u="none" cap="none" strike="noStrike">
              <a:solidFill>
                <a:srgbClr val="006DB8"/>
              </a:solidFill>
              <a:latin typeface="Calibri"/>
              <a:ea typeface="Calibri"/>
              <a:cs typeface="Calibri"/>
              <a:sym typeface="Calibri"/>
            </a:endParaRPr>
          </a:p>
          <a:p>
            <a:pPr indent="-352742" lvl="0" marL="457200" marR="0" rtl="0" algn="l">
              <a:lnSpc>
                <a:spcPct val="105000"/>
              </a:lnSpc>
              <a:spcBef>
                <a:spcPts val="0"/>
              </a:spcBef>
              <a:spcAft>
                <a:spcPts val="0"/>
              </a:spcAft>
              <a:buClr>
                <a:srgbClr val="006DB8"/>
              </a:buClr>
              <a:buSzPct val="100000"/>
              <a:buFont typeface="Calibri"/>
              <a:buChar char="•"/>
            </a:pPr>
            <a:r>
              <a:rPr lang="en" sz="2300" u="sng">
                <a:solidFill>
                  <a:srgbClr val="006DB8"/>
                </a:solidFill>
                <a:latin typeface="Calibri"/>
                <a:ea typeface="Calibri"/>
                <a:cs typeface="Calibri"/>
                <a:sym typeface="Calibri"/>
              </a:rPr>
              <a:t>Income Data</a:t>
            </a:r>
            <a:r>
              <a:rPr lang="en" sz="2300">
                <a:solidFill>
                  <a:srgbClr val="006DB8"/>
                </a:solidFill>
                <a:latin typeface="Calibri"/>
                <a:ea typeface="Calibri"/>
                <a:cs typeface="Calibri"/>
                <a:sym typeface="Calibri"/>
              </a:rPr>
              <a:t> for all persons 18+ or Heads of Household</a:t>
            </a:r>
            <a:endParaRPr sz="2300">
              <a:solidFill>
                <a:srgbClr val="006DB8"/>
              </a:solidFill>
              <a:latin typeface="Calibri"/>
              <a:ea typeface="Calibri"/>
              <a:cs typeface="Calibri"/>
              <a:sym typeface="Calibri"/>
            </a:endParaRPr>
          </a:p>
          <a:p>
            <a:pPr indent="-352742" lvl="1" marL="914400" marR="0" rtl="0" algn="l">
              <a:lnSpc>
                <a:spcPct val="105000"/>
              </a:lnSpc>
              <a:spcBef>
                <a:spcPts val="0"/>
              </a:spcBef>
              <a:spcAft>
                <a:spcPts val="0"/>
              </a:spcAft>
              <a:buClr>
                <a:srgbClr val="006DB8"/>
              </a:buClr>
              <a:buSzPct val="100000"/>
              <a:buFont typeface="Calibri"/>
              <a:buChar char="○"/>
            </a:pPr>
            <a:r>
              <a:rPr lang="en" sz="2300">
                <a:solidFill>
                  <a:srgbClr val="006DB8"/>
                </a:solidFill>
                <a:latin typeface="Calibri"/>
                <a:ea typeface="Calibri"/>
                <a:cs typeface="Calibri"/>
                <a:sym typeface="Calibri"/>
              </a:rPr>
              <a:t>Entry, Update, Annual, and Exit</a:t>
            </a:r>
            <a:endParaRPr sz="2300">
              <a:solidFill>
                <a:srgbClr val="006DB8"/>
              </a:solidFill>
              <a:latin typeface="Calibri"/>
              <a:ea typeface="Calibri"/>
              <a:cs typeface="Calibri"/>
              <a:sym typeface="Calibri"/>
            </a:endParaRPr>
          </a:p>
          <a:p>
            <a:pPr indent="-352742" lvl="1" marL="914400" marR="0" rtl="0" algn="l">
              <a:lnSpc>
                <a:spcPct val="105000"/>
              </a:lnSpc>
              <a:spcBef>
                <a:spcPts val="0"/>
              </a:spcBef>
              <a:spcAft>
                <a:spcPts val="0"/>
              </a:spcAft>
              <a:buClr>
                <a:srgbClr val="006DB8"/>
              </a:buClr>
              <a:buSzPct val="100000"/>
              <a:buFont typeface="Calibri"/>
              <a:buChar char="○"/>
            </a:pPr>
            <a:r>
              <a:rPr lang="en" sz="2300">
                <a:solidFill>
                  <a:srgbClr val="006DB8"/>
                </a:solidFill>
                <a:latin typeface="Calibri"/>
                <a:ea typeface="Calibri"/>
                <a:cs typeface="Calibri"/>
                <a:sym typeface="Calibri"/>
              </a:rPr>
              <a:t>HUD now considering increase of income at exit</a:t>
            </a:r>
            <a:endParaRPr sz="2300">
              <a:solidFill>
                <a:srgbClr val="006DB8"/>
              </a:solidFill>
              <a:latin typeface="Calibri"/>
              <a:ea typeface="Calibri"/>
              <a:cs typeface="Calibri"/>
              <a:sym typeface="Calibri"/>
            </a:endParaRPr>
          </a:p>
          <a:p>
            <a:pPr indent="-352742" lvl="0" marL="457200" marR="0" rtl="0" algn="l">
              <a:lnSpc>
                <a:spcPct val="105000"/>
              </a:lnSpc>
              <a:spcBef>
                <a:spcPts val="0"/>
              </a:spcBef>
              <a:spcAft>
                <a:spcPts val="0"/>
              </a:spcAft>
              <a:buClr>
                <a:srgbClr val="006DB8"/>
              </a:buClr>
              <a:buSzPct val="100000"/>
              <a:buFont typeface="Calibri"/>
              <a:buChar char="•"/>
            </a:pPr>
            <a:r>
              <a:rPr lang="en" sz="2300" u="sng">
                <a:solidFill>
                  <a:srgbClr val="006DB8"/>
                </a:solidFill>
                <a:latin typeface="Calibri"/>
                <a:ea typeface="Calibri"/>
                <a:cs typeface="Calibri"/>
                <a:sym typeface="Calibri"/>
              </a:rPr>
              <a:t>Annual Assessments</a:t>
            </a:r>
            <a:endParaRPr sz="2300" u="sng">
              <a:solidFill>
                <a:srgbClr val="006DB8"/>
              </a:solidFill>
              <a:latin typeface="Calibri"/>
              <a:ea typeface="Calibri"/>
              <a:cs typeface="Calibri"/>
              <a:sym typeface="Calibri"/>
            </a:endParaRPr>
          </a:p>
          <a:p>
            <a:pPr indent="-352742" lvl="1" marL="914400" marR="0" rtl="0" algn="l">
              <a:lnSpc>
                <a:spcPct val="105000"/>
              </a:lnSpc>
              <a:spcBef>
                <a:spcPts val="0"/>
              </a:spcBef>
              <a:spcAft>
                <a:spcPts val="0"/>
              </a:spcAft>
              <a:buClr>
                <a:srgbClr val="006DB8"/>
              </a:buClr>
              <a:buSzPct val="100000"/>
              <a:buFont typeface="Calibri"/>
              <a:buChar char="○"/>
            </a:pPr>
            <a:r>
              <a:rPr lang="en" sz="2300">
                <a:solidFill>
                  <a:srgbClr val="006DB8"/>
                </a:solidFill>
                <a:latin typeface="Calibri"/>
                <a:ea typeface="Calibri"/>
                <a:cs typeface="Calibri"/>
                <a:sym typeface="Calibri"/>
              </a:rPr>
              <a:t>Everyone staying 365+ days in a program needs an annual assessment each year</a:t>
            </a:r>
            <a:endParaRPr sz="2300">
              <a:solidFill>
                <a:srgbClr val="006DB8"/>
              </a:solidFill>
              <a:latin typeface="Calibri"/>
              <a:ea typeface="Calibri"/>
              <a:cs typeface="Calibri"/>
              <a:sym typeface="Calibri"/>
            </a:endParaRPr>
          </a:p>
          <a:p>
            <a:pPr indent="-352742" lvl="1" marL="914400" marR="0" rtl="0" algn="l">
              <a:lnSpc>
                <a:spcPct val="105000"/>
              </a:lnSpc>
              <a:spcBef>
                <a:spcPts val="0"/>
              </a:spcBef>
              <a:spcAft>
                <a:spcPts val="0"/>
              </a:spcAft>
              <a:buClr>
                <a:srgbClr val="006DB8"/>
              </a:buClr>
              <a:buSzPct val="100000"/>
              <a:buFont typeface="Calibri"/>
              <a:buChar char="○"/>
            </a:pPr>
            <a:r>
              <a:rPr lang="en" sz="2300">
                <a:solidFill>
                  <a:srgbClr val="006DB8"/>
                </a:solidFill>
                <a:latin typeface="Calibri"/>
                <a:ea typeface="Calibri"/>
                <a:cs typeface="Calibri"/>
                <a:sym typeface="Calibri"/>
              </a:rPr>
              <a:t>Follows Head of Household (HoH) Anniversary date (project start date)</a:t>
            </a:r>
            <a:endParaRPr sz="2300">
              <a:solidFill>
                <a:srgbClr val="006DB8"/>
              </a:solidFill>
              <a:latin typeface="Calibri"/>
              <a:ea typeface="Calibri"/>
              <a:cs typeface="Calibri"/>
              <a:sym typeface="Calibri"/>
            </a:endParaRPr>
          </a:p>
          <a:p>
            <a:pPr indent="-352742" lvl="1" marL="914400" rtl="0" algn="l">
              <a:lnSpc>
                <a:spcPct val="105000"/>
              </a:lnSpc>
              <a:spcBef>
                <a:spcPts val="0"/>
              </a:spcBef>
              <a:spcAft>
                <a:spcPts val="0"/>
              </a:spcAft>
              <a:buClr>
                <a:srgbClr val="006DB8"/>
              </a:buClr>
              <a:buSzPct val="100000"/>
              <a:buFont typeface="Calibri"/>
              <a:buChar char="○"/>
            </a:pPr>
            <a:r>
              <a:rPr lang="en" sz="2300">
                <a:solidFill>
                  <a:srgbClr val="006DB8"/>
                </a:solidFill>
                <a:latin typeface="Calibri"/>
                <a:ea typeface="Calibri"/>
                <a:cs typeface="Calibri"/>
                <a:sym typeface="Calibri"/>
              </a:rPr>
              <a:t>We understand these can be difficult: s</a:t>
            </a:r>
            <a:r>
              <a:rPr lang="en" sz="2300">
                <a:solidFill>
                  <a:srgbClr val="006DB8"/>
                </a:solidFill>
                <a:latin typeface="Calibri"/>
                <a:ea typeface="Calibri"/>
                <a:cs typeface="Calibri"/>
                <a:sym typeface="Calibri"/>
              </a:rPr>
              <a:t>upport and guidance is available via support team</a:t>
            </a:r>
            <a:endParaRPr sz="2300">
              <a:solidFill>
                <a:srgbClr val="006DB8"/>
              </a:solidFill>
              <a:latin typeface="Calibri"/>
              <a:ea typeface="Calibri"/>
              <a:cs typeface="Calibri"/>
              <a:sym typeface="Calibri"/>
            </a:endParaRPr>
          </a:p>
          <a:p>
            <a:pPr indent="0" lvl="0" marL="457200" rtl="0" algn="l">
              <a:lnSpc>
                <a:spcPct val="105000"/>
              </a:lnSpc>
              <a:spcBef>
                <a:spcPts val="0"/>
              </a:spcBef>
              <a:spcAft>
                <a:spcPts val="0"/>
              </a:spcAft>
              <a:buNone/>
            </a:pPr>
            <a:r>
              <a:t/>
            </a:r>
            <a:endParaRPr sz="2300">
              <a:solidFill>
                <a:srgbClr val="006DB8"/>
              </a:solidFill>
              <a:latin typeface="Calibri"/>
              <a:ea typeface="Calibri"/>
              <a:cs typeface="Calibri"/>
              <a:sym typeface="Calibri"/>
            </a:endParaRPr>
          </a:p>
          <a:p>
            <a:pPr indent="0" lvl="0" marL="457200" rtl="0" algn="l">
              <a:lnSpc>
                <a:spcPct val="105000"/>
              </a:lnSpc>
              <a:spcBef>
                <a:spcPts val="0"/>
              </a:spcBef>
              <a:spcAft>
                <a:spcPts val="0"/>
              </a:spcAft>
              <a:buNone/>
            </a:pPr>
            <a:r>
              <a:rPr lang="en" sz="2300">
                <a:solidFill>
                  <a:srgbClr val="006DB8"/>
                </a:solidFill>
                <a:latin typeface="Calibri"/>
                <a:ea typeface="Calibri"/>
                <a:cs typeface="Calibri"/>
                <a:sym typeface="Calibri"/>
              </a:rPr>
              <a:t>Missing an annual assessment counts as not having </a:t>
            </a:r>
            <a:r>
              <a:rPr b="1" lang="en" sz="2300">
                <a:solidFill>
                  <a:srgbClr val="006DB8"/>
                </a:solidFill>
                <a:latin typeface="Calibri"/>
                <a:ea typeface="Calibri"/>
                <a:cs typeface="Calibri"/>
                <a:sym typeface="Calibri"/>
              </a:rPr>
              <a:t>any </a:t>
            </a:r>
            <a:r>
              <a:rPr lang="en" sz="2300">
                <a:solidFill>
                  <a:srgbClr val="006DB8"/>
                </a:solidFill>
                <a:latin typeface="Calibri"/>
                <a:ea typeface="Calibri"/>
                <a:cs typeface="Calibri"/>
                <a:sym typeface="Calibri"/>
              </a:rPr>
              <a:t>of the data for many items in certain APR tables that view annuals.</a:t>
            </a:r>
            <a:endParaRPr sz="2300">
              <a:solidFill>
                <a:srgbClr val="006DB8"/>
              </a:solidFill>
              <a:latin typeface="Calibri"/>
              <a:ea typeface="Calibri"/>
              <a:cs typeface="Calibri"/>
              <a:sym typeface="Calibri"/>
            </a:endParaRPr>
          </a:p>
          <a:p>
            <a:pPr indent="0" lvl="0" marL="457200" rtl="0" algn="l">
              <a:lnSpc>
                <a:spcPct val="105000"/>
              </a:lnSpc>
              <a:spcBef>
                <a:spcPts val="0"/>
              </a:spcBef>
              <a:spcAft>
                <a:spcPts val="0"/>
              </a:spcAft>
              <a:buNone/>
            </a:pPr>
            <a:r>
              <a:rPr lang="en" sz="2300">
                <a:solidFill>
                  <a:srgbClr val="006DB8"/>
                </a:solidFill>
                <a:latin typeface="Calibri"/>
                <a:ea typeface="Calibri"/>
                <a:cs typeface="Calibri"/>
                <a:sym typeface="Calibri"/>
              </a:rPr>
              <a:t>This includes income data</a:t>
            </a:r>
            <a:endParaRPr sz="2300">
              <a:solidFill>
                <a:srgbClr val="006DB8"/>
              </a:solidFill>
              <a:latin typeface="Calibri"/>
              <a:ea typeface="Calibri"/>
              <a:cs typeface="Calibri"/>
              <a:sym typeface="Calibri"/>
            </a:endParaRPr>
          </a:p>
        </p:txBody>
      </p:sp>
      <p:pic>
        <p:nvPicPr>
          <p:cNvPr id="400" name="Google Shape;400;p39"/>
          <p:cNvPicPr preferRelativeResize="0"/>
          <p:nvPr/>
        </p:nvPicPr>
        <p:blipFill rotWithShape="1">
          <a:blip r:embed="rId3">
            <a:alphaModFix/>
          </a:blip>
          <a:srcRect b="0" l="0" r="0" t="10"/>
          <a:stretch/>
        </p:blipFill>
        <p:spPr>
          <a:xfrm>
            <a:off x="7804025" y="289800"/>
            <a:ext cx="1092326" cy="506099"/>
          </a:xfrm>
          <a:prstGeom prst="rect">
            <a:avLst/>
          </a:prstGeom>
          <a:noFill/>
          <a:ln>
            <a:noFill/>
          </a:ln>
        </p:spPr>
      </p:pic>
      <p:sp>
        <p:nvSpPr>
          <p:cNvPr id="401" name="Google Shape;401;p39"/>
          <p:cNvSpPr txBox="1"/>
          <p:nvPr/>
        </p:nvSpPr>
        <p:spPr>
          <a:xfrm>
            <a:off x="730500" y="226500"/>
            <a:ext cx="6891900" cy="6003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3700"/>
              <a:buFont typeface="Arial"/>
              <a:buNone/>
            </a:pPr>
            <a:r>
              <a:rPr lang="en" sz="3000">
                <a:solidFill>
                  <a:srgbClr val="006DB8"/>
                </a:solidFill>
                <a:latin typeface="Roboto Medium"/>
                <a:ea typeface="Roboto Medium"/>
                <a:cs typeface="Roboto Medium"/>
                <a:sym typeface="Roboto Medium"/>
              </a:rPr>
              <a:t>What We’re Looking At</a:t>
            </a:r>
            <a:endParaRPr b="0" i="0" sz="3000" u="none" cap="none" strike="noStrike">
              <a:solidFill>
                <a:srgbClr val="006DB8"/>
              </a:solidFill>
              <a:latin typeface="Roboto"/>
              <a:ea typeface="Roboto"/>
              <a:cs typeface="Roboto"/>
              <a:sym typeface="Roboto"/>
            </a:endParaRPr>
          </a:p>
        </p:txBody>
      </p:sp>
      <p:grpSp>
        <p:nvGrpSpPr>
          <p:cNvPr id="402" name="Google Shape;402;p39"/>
          <p:cNvGrpSpPr/>
          <p:nvPr/>
        </p:nvGrpSpPr>
        <p:grpSpPr>
          <a:xfrm>
            <a:off x="86994" y="76125"/>
            <a:ext cx="371475" cy="1285875"/>
            <a:chOff x="361069" y="191700"/>
            <a:chExt cx="371475" cy="1285875"/>
          </a:xfrm>
        </p:grpSpPr>
        <p:pic>
          <p:nvPicPr>
            <p:cNvPr id="403" name="Google Shape;403;p39"/>
            <p:cNvPicPr preferRelativeResize="0"/>
            <p:nvPr/>
          </p:nvPicPr>
          <p:blipFill rotWithShape="1">
            <a:blip r:embed="rId4">
              <a:alphaModFix/>
            </a:blip>
            <a:srcRect b="0" l="48705" r="0" t="0"/>
            <a:stretch/>
          </p:blipFill>
          <p:spPr>
            <a:xfrm>
              <a:off x="541994" y="191700"/>
              <a:ext cx="190550" cy="1285875"/>
            </a:xfrm>
            <a:prstGeom prst="rect">
              <a:avLst/>
            </a:prstGeom>
            <a:noFill/>
            <a:ln>
              <a:noFill/>
            </a:ln>
          </p:spPr>
        </p:pic>
        <p:pic>
          <p:nvPicPr>
            <p:cNvPr id="404" name="Google Shape;404;p39"/>
            <p:cNvPicPr preferRelativeResize="0"/>
            <p:nvPr/>
          </p:nvPicPr>
          <p:blipFill rotWithShape="1">
            <a:blip r:embed="rId4">
              <a:alphaModFix/>
            </a:blip>
            <a:srcRect b="0" l="48705" r="0" t="0"/>
            <a:stretch/>
          </p:blipFill>
          <p:spPr>
            <a:xfrm>
              <a:off x="361069" y="191700"/>
              <a:ext cx="190550" cy="1285875"/>
            </a:xfrm>
            <a:prstGeom prst="rect">
              <a:avLst/>
            </a:prstGeom>
            <a:noFill/>
            <a:ln>
              <a:noFill/>
            </a:ln>
          </p:spPr>
        </p:pic>
      </p:grpSp>
      <p:sp>
        <p:nvSpPr>
          <p:cNvPr id="405" name="Google Shape;405;p39"/>
          <p:cNvSpPr/>
          <p:nvPr/>
        </p:nvSpPr>
        <p:spPr>
          <a:xfrm rot="10800000">
            <a:off x="8619600" y="150"/>
            <a:ext cx="550800" cy="657900"/>
          </a:xfrm>
          <a:prstGeom prst="rtTriangle">
            <a:avLst/>
          </a:prstGeom>
          <a:solidFill>
            <a:srgbClr val="F8C02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40"/>
          <p:cNvSpPr/>
          <p:nvPr/>
        </p:nvSpPr>
        <p:spPr>
          <a:xfrm>
            <a:off x="-13200" y="0"/>
            <a:ext cx="9170400" cy="5143500"/>
          </a:xfrm>
          <a:prstGeom prst="rect">
            <a:avLst/>
          </a:prstGeom>
          <a:solidFill>
            <a:schemeClr val="lt1"/>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dk1"/>
              </a:buClr>
              <a:buSzPts val="3800"/>
              <a:buFont typeface="Arial"/>
              <a:buNone/>
            </a:pPr>
            <a:r>
              <a:t/>
            </a:r>
            <a:endParaRPr b="0" i="0" sz="3800" u="none" cap="none" strike="noStrike">
              <a:solidFill>
                <a:srgbClr val="21618B"/>
              </a:solidFill>
              <a:latin typeface="Libre Franklin Medium"/>
              <a:ea typeface="Libre Franklin Medium"/>
              <a:cs typeface="Libre Franklin Medium"/>
              <a:sym typeface="Libre Franklin Medium"/>
            </a:endParaRPr>
          </a:p>
        </p:txBody>
      </p:sp>
      <p:sp>
        <p:nvSpPr>
          <p:cNvPr id="411" name="Google Shape;411;p40"/>
          <p:cNvSpPr txBox="1"/>
          <p:nvPr/>
        </p:nvSpPr>
        <p:spPr>
          <a:xfrm>
            <a:off x="642275" y="881750"/>
            <a:ext cx="8158800" cy="4122600"/>
          </a:xfrm>
          <a:prstGeom prst="rect">
            <a:avLst/>
          </a:prstGeom>
          <a:noFill/>
          <a:ln>
            <a:noFill/>
          </a:ln>
        </p:spPr>
        <p:txBody>
          <a:bodyPr anchorCtr="0" anchor="t" bIns="91425" lIns="91425" spcFirstLastPara="1" rIns="91425" wrap="square" tIns="91425">
            <a:normAutofit/>
          </a:bodyPr>
          <a:lstStyle/>
          <a:p>
            <a:pPr indent="0" lvl="0" marL="28575" marR="0" rtl="0" algn="l">
              <a:lnSpc>
                <a:spcPct val="105000"/>
              </a:lnSpc>
              <a:spcBef>
                <a:spcPts val="0"/>
              </a:spcBef>
              <a:spcAft>
                <a:spcPts val="0"/>
              </a:spcAft>
              <a:buClr>
                <a:srgbClr val="1E3739"/>
              </a:buClr>
              <a:buSzPts val="2300"/>
              <a:buFont typeface="Libre Franklin"/>
              <a:buNone/>
            </a:pPr>
            <a:r>
              <a:rPr b="1" lang="en" sz="2300">
                <a:solidFill>
                  <a:srgbClr val="006DB8"/>
                </a:solidFill>
                <a:latin typeface="Calibri"/>
                <a:ea typeface="Calibri"/>
                <a:cs typeface="Calibri"/>
                <a:sym typeface="Calibri"/>
              </a:rPr>
              <a:t>More Regular Data Quality Check-ins</a:t>
            </a:r>
            <a:endParaRPr b="1" i="0" sz="2300" u="none" cap="none" strike="noStrike">
              <a:solidFill>
                <a:srgbClr val="006DB8"/>
              </a:solidFill>
              <a:latin typeface="Calibri"/>
              <a:ea typeface="Calibri"/>
              <a:cs typeface="Calibri"/>
              <a:sym typeface="Calibri"/>
            </a:endParaRPr>
          </a:p>
          <a:p>
            <a:pPr indent="-374650" lvl="0" marL="457200" marR="0" rtl="0" algn="l">
              <a:lnSpc>
                <a:spcPct val="105000"/>
              </a:lnSpc>
              <a:spcBef>
                <a:spcPts val="0"/>
              </a:spcBef>
              <a:spcAft>
                <a:spcPts val="0"/>
              </a:spcAft>
              <a:buClr>
                <a:srgbClr val="006DB8"/>
              </a:buClr>
              <a:buSzPts val="2300"/>
              <a:buFont typeface="Calibri"/>
              <a:buChar char="•"/>
            </a:pPr>
            <a:r>
              <a:rPr lang="en" sz="2300">
                <a:solidFill>
                  <a:srgbClr val="006DB8"/>
                </a:solidFill>
                <a:latin typeface="Calibri"/>
                <a:ea typeface="Calibri"/>
                <a:cs typeface="Calibri"/>
                <a:sym typeface="Calibri"/>
              </a:rPr>
              <a:t>HMIS Team Members to be part of regular CoC-Y check-ins for Data Quality support</a:t>
            </a:r>
            <a:endParaRPr sz="2300">
              <a:solidFill>
                <a:srgbClr val="006DB8"/>
              </a:solidFill>
              <a:latin typeface="Calibri"/>
              <a:ea typeface="Calibri"/>
              <a:cs typeface="Calibri"/>
              <a:sym typeface="Calibri"/>
            </a:endParaRPr>
          </a:p>
          <a:p>
            <a:pPr indent="0" lvl="0" marL="457200" marR="0" rtl="0" algn="l">
              <a:lnSpc>
                <a:spcPct val="105000"/>
              </a:lnSpc>
              <a:spcBef>
                <a:spcPts val="0"/>
              </a:spcBef>
              <a:spcAft>
                <a:spcPts val="0"/>
              </a:spcAft>
              <a:buNone/>
            </a:pPr>
            <a:r>
              <a:t/>
            </a:r>
            <a:endParaRPr sz="2300">
              <a:solidFill>
                <a:srgbClr val="006DB8"/>
              </a:solidFill>
              <a:latin typeface="Calibri"/>
              <a:ea typeface="Calibri"/>
              <a:cs typeface="Calibri"/>
              <a:sym typeface="Calibri"/>
            </a:endParaRPr>
          </a:p>
          <a:p>
            <a:pPr indent="-374650" lvl="0" marL="457200" marR="0" rtl="0" algn="l">
              <a:lnSpc>
                <a:spcPct val="105000"/>
              </a:lnSpc>
              <a:spcBef>
                <a:spcPts val="0"/>
              </a:spcBef>
              <a:spcAft>
                <a:spcPts val="0"/>
              </a:spcAft>
              <a:buClr>
                <a:srgbClr val="006DB8"/>
              </a:buClr>
              <a:buSzPts val="2300"/>
              <a:buFont typeface="Calibri"/>
              <a:buChar char="•"/>
            </a:pPr>
            <a:r>
              <a:rPr lang="en" sz="2300">
                <a:solidFill>
                  <a:srgbClr val="006DB8"/>
                </a:solidFill>
                <a:latin typeface="Calibri"/>
                <a:ea typeface="Calibri"/>
                <a:cs typeface="Calibri"/>
                <a:sym typeface="Calibri"/>
              </a:rPr>
              <a:t>Emails from </a:t>
            </a:r>
            <a:r>
              <a:rPr lang="en" sz="2300" u="sng">
                <a:solidFill>
                  <a:schemeClr val="hlink"/>
                </a:solidFill>
                <a:latin typeface="Calibri"/>
                <a:ea typeface="Calibri"/>
                <a:cs typeface="Calibri"/>
                <a:sym typeface="Calibri"/>
                <a:hlinkClick r:id="rId3"/>
              </a:rPr>
              <a:t>Support@rtfhsd.org</a:t>
            </a:r>
            <a:r>
              <a:rPr lang="en" sz="2300">
                <a:solidFill>
                  <a:srgbClr val="006DB8"/>
                </a:solidFill>
                <a:latin typeface="Calibri"/>
                <a:ea typeface="Calibri"/>
                <a:cs typeface="Calibri"/>
                <a:sym typeface="Calibri"/>
              </a:rPr>
              <a:t> for data cleaning</a:t>
            </a:r>
            <a:endParaRPr sz="2300">
              <a:solidFill>
                <a:srgbClr val="006DB8"/>
              </a:solidFill>
              <a:latin typeface="Calibri"/>
              <a:ea typeface="Calibri"/>
              <a:cs typeface="Calibri"/>
              <a:sym typeface="Calibri"/>
            </a:endParaRPr>
          </a:p>
          <a:p>
            <a:pPr indent="0" lvl="0" marL="457200" marR="0" rtl="0" algn="l">
              <a:lnSpc>
                <a:spcPct val="105000"/>
              </a:lnSpc>
              <a:spcBef>
                <a:spcPts val="0"/>
              </a:spcBef>
              <a:spcAft>
                <a:spcPts val="0"/>
              </a:spcAft>
              <a:buNone/>
            </a:pPr>
            <a:r>
              <a:t/>
            </a:r>
            <a:endParaRPr sz="2300">
              <a:solidFill>
                <a:srgbClr val="006DB8"/>
              </a:solidFill>
              <a:latin typeface="Calibri"/>
              <a:ea typeface="Calibri"/>
              <a:cs typeface="Calibri"/>
              <a:sym typeface="Calibri"/>
            </a:endParaRPr>
          </a:p>
          <a:p>
            <a:pPr indent="-374650" lvl="0" marL="457200" marR="0" rtl="0" algn="l">
              <a:lnSpc>
                <a:spcPct val="105000"/>
              </a:lnSpc>
              <a:spcBef>
                <a:spcPts val="0"/>
              </a:spcBef>
              <a:spcAft>
                <a:spcPts val="0"/>
              </a:spcAft>
              <a:buClr>
                <a:srgbClr val="006DB8"/>
              </a:buClr>
              <a:buSzPts val="2300"/>
              <a:buFont typeface="Calibri"/>
              <a:buChar char="•"/>
            </a:pPr>
            <a:r>
              <a:rPr lang="en" sz="2300">
                <a:solidFill>
                  <a:srgbClr val="006DB8"/>
                </a:solidFill>
                <a:latin typeface="Calibri"/>
                <a:ea typeface="Calibri"/>
                <a:cs typeface="Calibri"/>
                <a:sym typeface="Calibri"/>
              </a:rPr>
              <a:t>HMIS Staff will be available any time at </a:t>
            </a:r>
            <a:r>
              <a:rPr lang="en" sz="2300" u="sng">
                <a:solidFill>
                  <a:schemeClr val="hlink"/>
                </a:solidFill>
                <a:latin typeface="Calibri"/>
                <a:ea typeface="Calibri"/>
                <a:cs typeface="Calibri"/>
                <a:sym typeface="Calibri"/>
                <a:hlinkClick r:id="rId4"/>
              </a:rPr>
              <a:t>support@rtfhsd.org</a:t>
            </a:r>
            <a:r>
              <a:rPr lang="en" sz="2300">
                <a:solidFill>
                  <a:srgbClr val="006DB8"/>
                </a:solidFill>
                <a:latin typeface="Calibri"/>
                <a:ea typeface="Calibri"/>
                <a:cs typeface="Calibri"/>
                <a:sym typeface="Calibri"/>
              </a:rPr>
              <a:t> for program staff needs related to data</a:t>
            </a:r>
            <a:endParaRPr sz="2300">
              <a:solidFill>
                <a:srgbClr val="006DB8"/>
              </a:solidFill>
              <a:latin typeface="Calibri"/>
              <a:ea typeface="Calibri"/>
              <a:cs typeface="Calibri"/>
              <a:sym typeface="Calibri"/>
            </a:endParaRPr>
          </a:p>
          <a:p>
            <a:pPr indent="0" lvl="0" marL="457200" marR="0" rtl="0" algn="l">
              <a:lnSpc>
                <a:spcPct val="105000"/>
              </a:lnSpc>
              <a:spcBef>
                <a:spcPts val="0"/>
              </a:spcBef>
              <a:spcAft>
                <a:spcPts val="0"/>
              </a:spcAft>
              <a:buNone/>
            </a:pPr>
            <a:r>
              <a:t/>
            </a:r>
            <a:endParaRPr sz="2300">
              <a:solidFill>
                <a:srgbClr val="006DB8"/>
              </a:solidFill>
              <a:latin typeface="Calibri"/>
              <a:ea typeface="Calibri"/>
              <a:cs typeface="Calibri"/>
              <a:sym typeface="Calibri"/>
            </a:endParaRPr>
          </a:p>
          <a:p>
            <a:pPr indent="0" lvl="0" marL="457200" rtl="0" algn="l">
              <a:lnSpc>
                <a:spcPct val="105000"/>
              </a:lnSpc>
              <a:spcBef>
                <a:spcPts val="0"/>
              </a:spcBef>
              <a:spcAft>
                <a:spcPts val="0"/>
              </a:spcAft>
              <a:buNone/>
            </a:pPr>
            <a:r>
              <a:t/>
            </a:r>
            <a:endParaRPr sz="2300">
              <a:solidFill>
                <a:srgbClr val="006DB8"/>
              </a:solidFill>
              <a:latin typeface="Calibri"/>
              <a:ea typeface="Calibri"/>
              <a:cs typeface="Calibri"/>
              <a:sym typeface="Calibri"/>
            </a:endParaRPr>
          </a:p>
        </p:txBody>
      </p:sp>
      <p:pic>
        <p:nvPicPr>
          <p:cNvPr id="412" name="Google Shape;412;p40"/>
          <p:cNvPicPr preferRelativeResize="0"/>
          <p:nvPr/>
        </p:nvPicPr>
        <p:blipFill rotWithShape="1">
          <a:blip r:embed="rId5">
            <a:alphaModFix/>
          </a:blip>
          <a:srcRect b="0" l="0" r="0" t="10"/>
          <a:stretch/>
        </p:blipFill>
        <p:spPr>
          <a:xfrm>
            <a:off x="7804025" y="289800"/>
            <a:ext cx="1092326" cy="506099"/>
          </a:xfrm>
          <a:prstGeom prst="rect">
            <a:avLst/>
          </a:prstGeom>
          <a:noFill/>
          <a:ln>
            <a:noFill/>
          </a:ln>
        </p:spPr>
      </p:pic>
      <p:sp>
        <p:nvSpPr>
          <p:cNvPr id="413" name="Google Shape;413;p40"/>
          <p:cNvSpPr txBox="1"/>
          <p:nvPr/>
        </p:nvSpPr>
        <p:spPr>
          <a:xfrm>
            <a:off x="730500" y="226500"/>
            <a:ext cx="6891900" cy="6003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3700"/>
              <a:buFont typeface="Arial"/>
              <a:buNone/>
            </a:pPr>
            <a:r>
              <a:rPr lang="en" sz="3000">
                <a:solidFill>
                  <a:srgbClr val="006DB8"/>
                </a:solidFill>
                <a:latin typeface="Roboto Medium"/>
                <a:ea typeface="Roboto Medium"/>
                <a:cs typeface="Roboto Medium"/>
                <a:sym typeface="Roboto Medium"/>
              </a:rPr>
              <a:t>What to Expect</a:t>
            </a:r>
            <a:endParaRPr b="0" i="0" sz="3000" u="none" cap="none" strike="noStrike">
              <a:solidFill>
                <a:srgbClr val="006DB8"/>
              </a:solidFill>
              <a:latin typeface="Roboto"/>
              <a:ea typeface="Roboto"/>
              <a:cs typeface="Roboto"/>
              <a:sym typeface="Roboto"/>
            </a:endParaRPr>
          </a:p>
        </p:txBody>
      </p:sp>
      <p:grpSp>
        <p:nvGrpSpPr>
          <p:cNvPr id="414" name="Google Shape;414;p40"/>
          <p:cNvGrpSpPr/>
          <p:nvPr/>
        </p:nvGrpSpPr>
        <p:grpSpPr>
          <a:xfrm>
            <a:off x="86994" y="76125"/>
            <a:ext cx="371475" cy="1285875"/>
            <a:chOff x="361069" y="191700"/>
            <a:chExt cx="371475" cy="1285875"/>
          </a:xfrm>
        </p:grpSpPr>
        <p:pic>
          <p:nvPicPr>
            <p:cNvPr id="415" name="Google Shape;415;p40"/>
            <p:cNvPicPr preferRelativeResize="0"/>
            <p:nvPr/>
          </p:nvPicPr>
          <p:blipFill rotWithShape="1">
            <a:blip r:embed="rId6">
              <a:alphaModFix/>
            </a:blip>
            <a:srcRect b="0" l="48705" r="0" t="0"/>
            <a:stretch/>
          </p:blipFill>
          <p:spPr>
            <a:xfrm>
              <a:off x="541994" y="191700"/>
              <a:ext cx="190550" cy="1285875"/>
            </a:xfrm>
            <a:prstGeom prst="rect">
              <a:avLst/>
            </a:prstGeom>
            <a:noFill/>
            <a:ln>
              <a:noFill/>
            </a:ln>
          </p:spPr>
        </p:pic>
        <p:pic>
          <p:nvPicPr>
            <p:cNvPr id="416" name="Google Shape;416;p40"/>
            <p:cNvPicPr preferRelativeResize="0"/>
            <p:nvPr/>
          </p:nvPicPr>
          <p:blipFill rotWithShape="1">
            <a:blip r:embed="rId6">
              <a:alphaModFix/>
            </a:blip>
            <a:srcRect b="0" l="48705" r="0" t="0"/>
            <a:stretch/>
          </p:blipFill>
          <p:spPr>
            <a:xfrm>
              <a:off x="361069" y="191700"/>
              <a:ext cx="190550" cy="1285875"/>
            </a:xfrm>
            <a:prstGeom prst="rect">
              <a:avLst/>
            </a:prstGeom>
            <a:noFill/>
            <a:ln>
              <a:noFill/>
            </a:ln>
          </p:spPr>
        </p:pic>
      </p:grpSp>
      <p:sp>
        <p:nvSpPr>
          <p:cNvPr id="417" name="Google Shape;417;p40"/>
          <p:cNvSpPr/>
          <p:nvPr/>
        </p:nvSpPr>
        <p:spPr>
          <a:xfrm rot="10800000">
            <a:off x="8619600" y="150"/>
            <a:ext cx="550800" cy="657900"/>
          </a:xfrm>
          <a:prstGeom prst="rtTriangle">
            <a:avLst/>
          </a:prstGeom>
          <a:solidFill>
            <a:srgbClr val="F8C02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4"/>
          <p:cNvSpPr/>
          <p:nvPr/>
        </p:nvSpPr>
        <p:spPr>
          <a:xfrm>
            <a:off x="0" y="0"/>
            <a:ext cx="9170400" cy="5143500"/>
          </a:xfrm>
          <a:prstGeom prst="rect">
            <a:avLst/>
          </a:prstGeom>
          <a:solidFill>
            <a:schemeClr val="lt1"/>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dk1"/>
              </a:buClr>
              <a:buSzPts val="3800"/>
              <a:buFont typeface="Arial"/>
              <a:buNone/>
            </a:pPr>
            <a:r>
              <a:t/>
            </a:r>
            <a:endParaRPr b="0" i="0" sz="3800" u="none" cap="none" strike="noStrike">
              <a:solidFill>
                <a:srgbClr val="21618B"/>
              </a:solidFill>
              <a:latin typeface="Libre Franklin Medium"/>
              <a:ea typeface="Libre Franklin Medium"/>
              <a:cs typeface="Libre Franklin Medium"/>
              <a:sym typeface="Libre Franklin Medium"/>
            </a:endParaRPr>
          </a:p>
        </p:txBody>
      </p:sp>
      <p:sp>
        <p:nvSpPr>
          <p:cNvPr id="74" name="Google Shape;74;p14"/>
          <p:cNvSpPr txBox="1"/>
          <p:nvPr/>
        </p:nvSpPr>
        <p:spPr>
          <a:xfrm>
            <a:off x="1668975" y="1137000"/>
            <a:ext cx="6842100" cy="2869500"/>
          </a:xfrm>
          <a:prstGeom prst="rect">
            <a:avLst/>
          </a:prstGeom>
          <a:noFill/>
          <a:ln>
            <a:noFill/>
          </a:ln>
        </p:spPr>
        <p:txBody>
          <a:bodyPr anchorCtr="0" anchor="ctr" bIns="91425" lIns="91425" spcFirstLastPara="1" rIns="91425" wrap="square" tIns="91425">
            <a:normAutofit/>
          </a:bodyPr>
          <a:lstStyle/>
          <a:p>
            <a:pPr indent="0" lvl="0" marL="0" marR="0" rtl="0" algn="ctr">
              <a:lnSpc>
                <a:spcPct val="115000"/>
              </a:lnSpc>
              <a:spcBef>
                <a:spcPts val="0"/>
              </a:spcBef>
              <a:spcAft>
                <a:spcPts val="0"/>
              </a:spcAft>
              <a:buClr>
                <a:srgbClr val="000000"/>
              </a:buClr>
              <a:buSzPts val="2600"/>
              <a:buFont typeface="Arial"/>
              <a:buNone/>
            </a:pPr>
            <a:r>
              <a:rPr b="1" i="0" lang="en" sz="3400" u="none" cap="none" strike="noStrike">
                <a:solidFill>
                  <a:srgbClr val="006DB8"/>
                </a:solidFill>
                <a:latin typeface="Roboto"/>
                <a:ea typeface="Roboto"/>
                <a:cs typeface="Roboto"/>
                <a:sym typeface="Roboto"/>
              </a:rPr>
              <a:t>COC Y FY24-FY25</a:t>
            </a:r>
            <a:endParaRPr b="1" i="0" sz="3400" u="none" cap="none" strike="noStrike">
              <a:solidFill>
                <a:srgbClr val="006DB8"/>
              </a:solidFill>
              <a:latin typeface="Roboto"/>
              <a:ea typeface="Roboto"/>
              <a:cs typeface="Roboto"/>
              <a:sym typeface="Roboto"/>
            </a:endParaRPr>
          </a:p>
          <a:p>
            <a:pPr indent="0" lvl="0" marL="0" rtl="0" algn="ctr">
              <a:lnSpc>
                <a:spcPct val="115000"/>
              </a:lnSpc>
              <a:spcBef>
                <a:spcPts val="0"/>
              </a:spcBef>
              <a:spcAft>
                <a:spcPts val="0"/>
              </a:spcAft>
              <a:buClr>
                <a:schemeClr val="dk1"/>
              </a:buClr>
              <a:buSzPts val="2600"/>
              <a:buFont typeface="Arial"/>
              <a:buNone/>
            </a:pPr>
            <a:r>
              <a:rPr b="1" lang="en" sz="3400">
                <a:solidFill>
                  <a:srgbClr val="006DB8"/>
                </a:solidFill>
                <a:latin typeface="Roboto"/>
                <a:ea typeface="Roboto"/>
                <a:cs typeface="Roboto"/>
                <a:sym typeface="Roboto"/>
              </a:rPr>
              <a:t>HUD NOFO</a:t>
            </a:r>
            <a:r>
              <a:rPr b="1" i="0" lang="en" sz="3400" u="none" cap="none" strike="noStrike">
                <a:solidFill>
                  <a:srgbClr val="006DB8"/>
                </a:solidFill>
                <a:latin typeface="Roboto"/>
                <a:ea typeface="Roboto"/>
                <a:cs typeface="Roboto"/>
                <a:sym typeface="Roboto"/>
              </a:rPr>
              <a:t> </a:t>
            </a:r>
            <a:endParaRPr b="1" i="0" sz="3400" u="none" cap="none" strike="noStrike">
              <a:solidFill>
                <a:srgbClr val="006DB8"/>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ts val="2600"/>
              <a:buFont typeface="Arial"/>
              <a:buNone/>
            </a:pPr>
            <a:r>
              <a:rPr b="1" i="0" lang="en" sz="3400" u="none" cap="none" strike="noStrike">
                <a:solidFill>
                  <a:srgbClr val="006DB8"/>
                </a:solidFill>
                <a:latin typeface="Roboto"/>
                <a:ea typeface="Roboto"/>
                <a:cs typeface="Roboto"/>
                <a:sym typeface="Roboto"/>
              </a:rPr>
              <a:t>Updates</a:t>
            </a:r>
            <a:endParaRPr b="0" i="0" sz="4000" u="none" cap="none" strike="noStrike">
              <a:solidFill>
                <a:srgbClr val="006DB8"/>
              </a:solidFill>
              <a:latin typeface="Montserrat Medium"/>
              <a:ea typeface="Montserrat Medium"/>
              <a:cs typeface="Montserrat Medium"/>
              <a:sym typeface="Montserrat Medium"/>
            </a:endParaRPr>
          </a:p>
        </p:txBody>
      </p:sp>
      <p:pic>
        <p:nvPicPr>
          <p:cNvPr id="75" name="Google Shape;75;p14"/>
          <p:cNvPicPr preferRelativeResize="0"/>
          <p:nvPr/>
        </p:nvPicPr>
        <p:blipFill rotWithShape="1">
          <a:blip r:embed="rId3">
            <a:alphaModFix/>
          </a:blip>
          <a:srcRect b="0" l="0" r="33823" t="0"/>
          <a:stretch/>
        </p:blipFill>
        <p:spPr>
          <a:xfrm>
            <a:off x="0" y="0"/>
            <a:ext cx="1703450" cy="5143500"/>
          </a:xfrm>
          <a:prstGeom prst="rect">
            <a:avLst/>
          </a:prstGeom>
          <a:noFill/>
          <a:ln>
            <a:noFill/>
          </a:ln>
        </p:spPr>
      </p:pic>
      <p:sp>
        <p:nvSpPr>
          <p:cNvPr id="76" name="Google Shape;76;p14"/>
          <p:cNvSpPr/>
          <p:nvPr/>
        </p:nvSpPr>
        <p:spPr>
          <a:xfrm rot="10800000">
            <a:off x="8413800" y="25"/>
            <a:ext cx="756600" cy="822600"/>
          </a:xfrm>
          <a:prstGeom prst="rtTriangle">
            <a:avLst/>
          </a:prstGeom>
          <a:solidFill>
            <a:srgbClr val="F8C02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pic>
        <p:nvPicPr>
          <p:cNvPr id="77" name="Google Shape;77;p14"/>
          <p:cNvPicPr preferRelativeResize="0"/>
          <p:nvPr/>
        </p:nvPicPr>
        <p:blipFill rotWithShape="1">
          <a:blip r:embed="rId4">
            <a:alphaModFix/>
          </a:blip>
          <a:srcRect b="0" l="0" r="0" t="9"/>
          <a:stretch/>
        </p:blipFill>
        <p:spPr>
          <a:xfrm>
            <a:off x="7418750" y="393750"/>
            <a:ext cx="1092326" cy="506099"/>
          </a:xfrm>
          <a:prstGeom prst="rect">
            <a:avLst/>
          </a:prstGeom>
          <a:noFill/>
          <a:ln>
            <a:noFill/>
          </a:ln>
        </p:spPr>
      </p:pic>
      <p:sp>
        <p:nvSpPr>
          <p:cNvPr id="78" name="Google Shape;78;p14"/>
          <p:cNvSpPr txBox="1"/>
          <p:nvPr/>
        </p:nvSpPr>
        <p:spPr>
          <a:xfrm>
            <a:off x="1941850" y="298200"/>
            <a:ext cx="5561400" cy="4203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1700"/>
              <a:buFont typeface="Arial"/>
              <a:buNone/>
            </a:pPr>
            <a:r>
              <a:t/>
            </a:r>
            <a:endParaRPr b="0" i="0" sz="1700" u="none" cap="none" strike="noStrike">
              <a:solidFill>
                <a:schemeClr val="dk2"/>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41"/>
          <p:cNvSpPr/>
          <p:nvPr/>
        </p:nvSpPr>
        <p:spPr>
          <a:xfrm>
            <a:off x="0" y="0"/>
            <a:ext cx="9170400" cy="5143500"/>
          </a:xfrm>
          <a:prstGeom prst="rect">
            <a:avLst/>
          </a:prstGeom>
          <a:solidFill>
            <a:schemeClr val="lt1"/>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dk1"/>
              </a:buClr>
              <a:buSzPts val="3800"/>
              <a:buFont typeface="Arial"/>
              <a:buNone/>
            </a:pPr>
            <a:r>
              <a:t/>
            </a:r>
            <a:endParaRPr b="0" i="0" sz="3800" u="none" cap="none" strike="noStrike">
              <a:solidFill>
                <a:srgbClr val="21618B"/>
              </a:solidFill>
              <a:latin typeface="Libre Franklin Medium"/>
              <a:ea typeface="Libre Franklin Medium"/>
              <a:cs typeface="Libre Franklin Medium"/>
              <a:sym typeface="Libre Franklin Medium"/>
            </a:endParaRPr>
          </a:p>
        </p:txBody>
      </p:sp>
      <p:sp>
        <p:nvSpPr>
          <p:cNvPr id="423" name="Google Shape;423;p41"/>
          <p:cNvSpPr txBox="1"/>
          <p:nvPr/>
        </p:nvSpPr>
        <p:spPr>
          <a:xfrm>
            <a:off x="1703450" y="1984050"/>
            <a:ext cx="6842100" cy="1152300"/>
          </a:xfrm>
          <a:prstGeom prst="rect">
            <a:avLst/>
          </a:prstGeom>
          <a:noFill/>
          <a:ln>
            <a:noFill/>
          </a:ln>
        </p:spPr>
        <p:txBody>
          <a:bodyPr anchorCtr="0" anchor="t" bIns="91425" lIns="91425" spcFirstLastPara="1" rIns="91425" wrap="square" tIns="91425">
            <a:normAutofit fontScale="62500" lnSpcReduction="10000"/>
          </a:bodyPr>
          <a:lstStyle/>
          <a:p>
            <a:pPr indent="0" lvl="0" marL="0" marR="0" rtl="0" algn="ctr">
              <a:lnSpc>
                <a:spcPct val="115000"/>
              </a:lnSpc>
              <a:spcBef>
                <a:spcPts val="0"/>
              </a:spcBef>
              <a:spcAft>
                <a:spcPts val="0"/>
              </a:spcAft>
              <a:buClr>
                <a:srgbClr val="000000"/>
              </a:buClr>
              <a:buSzPct val="70833"/>
              <a:buFont typeface="Arial"/>
              <a:buNone/>
            </a:pPr>
            <a:r>
              <a:rPr b="1" i="0" lang="en" sz="4800" u="none" cap="none" strike="noStrike">
                <a:solidFill>
                  <a:srgbClr val="006DB8"/>
                </a:solidFill>
                <a:latin typeface="Roboto"/>
                <a:ea typeface="Roboto"/>
                <a:cs typeface="Roboto"/>
                <a:sym typeface="Roboto"/>
              </a:rPr>
              <a:t>Coordinated Entry System</a:t>
            </a:r>
            <a:endParaRPr b="1" i="0" sz="4800" u="none" cap="none" strike="noStrike">
              <a:solidFill>
                <a:srgbClr val="006DB8"/>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ct val="70833"/>
              <a:buFont typeface="Arial"/>
              <a:buNone/>
            </a:pPr>
            <a:r>
              <a:rPr b="1" i="0" lang="en" sz="4800" u="none" cap="none" strike="noStrike">
                <a:solidFill>
                  <a:srgbClr val="006DB8"/>
                </a:solidFill>
                <a:latin typeface="Roboto"/>
                <a:ea typeface="Roboto"/>
                <a:cs typeface="Roboto"/>
                <a:sym typeface="Roboto"/>
              </a:rPr>
              <a:t>(CES) Updates </a:t>
            </a:r>
            <a:endParaRPr b="1" i="0" sz="4800" u="none" cap="none" strike="noStrike">
              <a:solidFill>
                <a:srgbClr val="006DB8"/>
              </a:solidFill>
              <a:latin typeface="Montserrat"/>
              <a:ea typeface="Montserrat"/>
              <a:cs typeface="Montserrat"/>
              <a:sym typeface="Montserrat"/>
            </a:endParaRPr>
          </a:p>
        </p:txBody>
      </p:sp>
      <p:pic>
        <p:nvPicPr>
          <p:cNvPr id="424" name="Google Shape;424;p41"/>
          <p:cNvPicPr preferRelativeResize="0"/>
          <p:nvPr/>
        </p:nvPicPr>
        <p:blipFill rotWithShape="1">
          <a:blip r:embed="rId3">
            <a:alphaModFix/>
          </a:blip>
          <a:srcRect b="0" l="0" r="33823" t="0"/>
          <a:stretch/>
        </p:blipFill>
        <p:spPr>
          <a:xfrm>
            <a:off x="0" y="0"/>
            <a:ext cx="1703450" cy="5143500"/>
          </a:xfrm>
          <a:prstGeom prst="rect">
            <a:avLst/>
          </a:prstGeom>
          <a:noFill/>
          <a:ln>
            <a:noFill/>
          </a:ln>
        </p:spPr>
      </p:pic>
      <p:sp>
        <p:nvSpPr>
          <p:cNvPr id="425" name="Google Shape;425;p41"/>
          <p:cNvSpPr/>
          <p:nvPr/>
        </p:nvSpPr>
        <p:spPr>
          <a:xfrm rot="10800000">
            <a:off x="8413800" y="25"/>
            <a:ext cx="756600" cy="822600"/>
          </a:xfrm>
          <a:prstGeom prst="rtTriangle">
            <a:avLst/>
          </a:prstGeom>
          <a:solidFill>
            <a:srgbClr val="F8C02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pic>
        <p:nvPicPr>
          <p:cNvPr id="426" name="Google Shape;426;p41"/>
          <p:cNvPicPr preferRelativeResize="0"/>
          <p:nvPr/>
        </p:nvPicPr>
        <p:blipFill rotWithShape="1">
          <a:blip r:embed="rId4">
            <a:alphaModFix/>
          </a:blip>
          <a:srcRect b="0" l="0" r="0" t="9"/>
          <a:stretch/>
        </p:blipFill>
        <p:spPr>
          <a:xfrm>
            <a:off x="7418750" y="393750"/>
            <a:ext cx="1092326" cy="506099"/>
          </a:xfrm>
          <a:prstGeom prst="rect">
            <a:avLst/>
          </a:prstGeom>
          <a:noFill/>
          <a:ln>
            <a:noFill/>
          </a:ln>
        </p:spPr>
      </p:pic>
      <p:sp>
        <p:nvSpPr>
          <p:cNvPr id="427" name="Google Shape;427;p41"/>
          <p:cNvSpPr txBox="1"/>
          <p:nvPr/>
        </p:nvSpPr>
        <p:spPr>
          <a:xfrm>
            <a:off x="1941850" y="298200"/>
            <a:ext cx="5561400" cy="4203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1700"/>
              <a:buFont typeface="Arial"/>
              <a:buNone/>
            </a:pPr>
            <a:r>
              <a:t/>
            </a:r>
            <a:endParaRPr b="0" i="0" sz="1700" u="none" cap="none" strike="noStrike">
              <a:solidFill>
                <a:schemeClr val="dk2"/>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42"/>
          <p:cNvSpPr txBox="1"/>
          <p:nvPr/>
        </p:nvSpPr>
        <p:spPr>
          <a:xfrm>
            <a:off x="726925" y="996025"/>
            <a:ext cx="7857600" cy="3556800"/>
          </a:xfrm>
          <a:prstGeom prst="rect">
            <a:avLst/>
          </a:prstGeom>
          <a:noFill/>
          <a:ln>
            <a:noFill/>
          </a:ln>
        </p:spPr>
        <p:txBody>
          <a:bodyPr anchorCtr="0" anchor="t" bIns="91425" lIns="91425" spcFirstLastPara="1" rIns="91425" wrap="square" tIns="91425">
            <a:normAutofit fontScale="92500" lnSpcReduction="20000"/>
          </a:bodyPr>
          <a:lstStyle/>
          <a:p>
            <a:pPr indent="0" lvl="0" marL="0" marR="0" rtl="0" algn="l">
              <a:lnSpc>
                <a:spcPct val="120000"/>
              </a:lnSpc>
              <a:spcBef>
                <a:spcPts val="0"/>
              </a:spcBef>
              <a:spcAft>
                <a:spcPts val="0"/>
              </a:spcAft>
              <a:buClr>
                <a:srgbClr val="000000"/>
              </a:buClr>
              <a:buSzPct val="100000"/>
              <a:buFont typeface="Arial"/>
              <a:buNone/>
            </a:pPr>
            <a:r>
              <a:rPr b="1" i="0" lang="en" sz="1800" u="none" cap="none" strike="noStrike">
                <a:solidFill>
                  <a:srgbClr val="006DB8"/>
                </a:solidFill>
                <a:latin typeface="Roboto"/>
                <a:ea typeface="Roboto"/>
                <a:cs typeface="Roboto"/>
                <a:sym typeface="Roboto"/>
              </a:rPr>
              <a:t>Requirement:</a:t>
            </a:r>
            <a:endParaRPr b="1" i="0" sz="1800" u="none" cap="none" strike="noStrike">
              <a:solidFill>
                <a:srgbClr val="006DB8"/>
              </a:solidFill>
              <a:latin typeface="Roboto"/>
              <a:ea typeface="Roboto"/>
              <a:cs typeface="Roboto"/>
              <a:sym typeface="Roboto"/>
            </a:endParaRPr>
          </a:p>
          <a:p>
            <a:pPr indent="-334327" lvl="0" marL="457200" marR="0" rtl="0" algn="l">
              <a:lnSpc>
                <a:spcPct val="120000"/>
              </a:lnSpc>
              <a:spcBef>
                <a:spcPts val="0"/>
              </a:spcBef>
              <a:spcAft>
                <a:spcPts val="0"/>
              </a:spcAft>
              <a:buClr>
                <a:srgbClr val="006DB8"/>
              </a:buClr>
              <a:buSzPct val="100000"/>
              <a:buFont typeface="Roboto"/>
              <a:buChar char="●"/>
            </a:pPr>
            <a:r>
              <a:rPr b="0" i="0" lang="en" sz="1800" u="none" cap="none" strike="noStrike">
                <a:solidFill>
                  <a:srgbClr val="006DB8"/>
                </a:solidFill>
                <a:latin typeface="Roboto"/>
                <a:ea typeface="Roboto"/>
                <a:cs typeface="Roboto"/>
                <a:sym typeface="Roboto"/>
              </a:rPr>
              <a:t>HUD mandates that projects funded under CoC &amp; Emergency Solutions Grant (ESG) programs use CES. </a:t>
            </a:r>
            <a:endParaRPr b="0" i="0" sz="1800" u="none" cap="none" strike="noStrike">
              <a:solidFill>
                <a:srgbClr val="006DB8"/>
              </a:solidFill>
              <a:latin typeface="Roboto"/>
              <a:ea typeface="Roboto"/>
              <a:cs typeface="Roboto"/>
              <a:sym typeface="Roboto"/>
            </a:endParaRPr>
          </a:p>
          <a:p>
            <a:pPr indent="0" lvl="0" marL="0" marR="0" rtl="0" algn="l">
              <a:lnSpc>
                <a:spcPct val="120000"/>
              </a:lnSpc>
              <a:spcBef>
                <a:spcPts val="0"/>
              </a:spcBef>
              <a:spcAft>
                <a:spcPts val="0"/>
              </a:spcAft>
              <a:buClr>
                <a:srgbClr val="000000"/>
              </a:buClr>
              <a:buSzPct val="100000"/>
              <a:buFont typeface="Arial"/>
              <a:buNone/>
            </a:pPr>
            <a:r>
              <a:t/>
            </a:r>
            <a:endParaRPr b="1" i="0" sz="1800" u="none" cap="none" strike="noStrike">
              <a:solidFill>
                <a:srgbClr val="006DB8"/>
              </a:solidFill>
              <a:latin typeface="Roboto"/>
              <a:ea typeface="Roboto"/>
              <a:cs typeface="Roboto"/>
              <a:sym typeface="Roboto"/>
            </a:endParaRPr>
          </a:p>
          <a:p>
            <a:pPr indent="0" lvl="0" marL="0" marR="0" rtl="0" algn="l">
              <a:lnSpc>
                <a:spcPct val="120000"/>
              </a:lnSpc>
              <a:spcBef>
                <a:spcPts val="0"/>
              </a:spcBef>
              <a:spcAft>
                <a:spcPts val="0"/>
              </a:spcAft>
              <a:buClr>
                <a:srgbClr val="000000"/>
              </a:buClr>
              <a:buSzPct val="100000"/>
              <a:buFont typeface="Arial"/>
              <a:buNone/>
            </a:pPr>
            <a:r>
              <a:rPr b="1" i="0" lang="en" sz="1800" u="none" cap="none" strike="noStrike">
                <a:solidFill>
                  <a:srgbClr val="006DB8"/>
                </a:solidFill>
                <a:latin typeface="Roboto"/>
                <a:ea typeface="Roboto"/>
                <a:cs typeface="Roboto"/>
                <a:sym typeface="Roboto"/>
              </a:rPr>
              <a:t>Goals of an Effective CES: </a:t>
            </a:r>
            <a:endParaRPr b="1" i="0" sz="1800" u="none" cap="none" strike="noStrike">
              <a:solidFill>
                <a:srgbClr val="006DB8"/>
              </a:solidFill>
              <a:latin typeface="Roboto"/>
              <a:ea typeface="Roboto"/>
              <a:cs typeface="Roboto"/>
              <a:sym typeface="Roboto"/>
            </a:endParaRPr>
          </a:p>
          <a:p>
            <a:pPr indent="-334327" lvl="0" marL="457200" marR="0" rtl="0" algn="l">
              <a:lnSpc>
                <a:spcPct val="120000"/>
              </a:lnSpc>
              <a:spcBef>
                <a:spcPts val="0"/>
              </a:spcBef>
              <a:spcAft>
                <a:spcPts val="0"/>
              </a:spcAft>
              <a:buClr>
                <a:srgbClr val="006DB8"/>
              </a:buClr>
              <a:buSzPct val="100000"/>
              <a:buFont typeface="Roboto"/>
              <a:buChar char="●"/>
            </a:pPr>
            <a:r>
              <a:rPr b="0" i="0" lang="en" sz="1800" u="none" cap="none" strike="noStrike">
                <a:solidFill>
                  <a:srgbClr val="006DB8"/>
                </a:solidFill>
                <a:latin typeface="Roboto"/>
                <a:ea typeface="Roboto"/>
                <a:cs typeface="Roboto"/>
                <a:sym typeface="Roboto"/>
              </a:rPr>
              <a:t>Quickly identify households experiencing homelessness</a:t>
            </a:r>
            <a:endParaRPr b="0" i="0" sz="1800" u="none" cap="none" strike="noStrike">
              <a:solidFill>
                <a:srgbClr val="006DB8"/>
              </a:solidFill>
              <a:latin typeface="Roboto"/>
              <a:ea typeface="Roboto"/>
              <a:cs typeface="Roboto"/>
              <a:sym typeface="Roboto"/>
            </a:endParaRPr>
          </a:p>
          <a:p>
            <a:pPr indent="-334327" lvl="0" marL="457200" marR="0" rtl="0" algn="l">
              <a:lnSpc>
                <a:spcPct val="120000"/>
              </a:lnSpc>
              <a:spcBef>
                <a:spcPts val="0"/>
              </a:spcBef>
              <a:spcAft>
                <a:spcPts val="0"/>
              </a:spcAft>
              <a:buClr>
                <a:srgbClr val="006DB8"/>
              </a:buClr>
              <a:buSzPct val="100000"/>
              <a:buFont typeface="Roboto"/>
              <a:buChar char="●"/>
            </a:pPr>
            <a:r>
              <a:rPr b="0" i="0" lang="en" sz="1800" u="none" cap="none" strike="noStrike">
                <a:solidFill>
                  <a:srgbClr val="006DB8"/>
                </a:solidFill>
                <a:latin typeface="Roboto"/>
                <a:ea typeface="Roboto"/>
                <a:cs typeface="Roboto"/>
                <a:sym typeface="Roboto"/>
              </a:rPr>
              <a:t>Resolve homelessness when possible through diversion</a:t>
            </a:r>
            <a:endParaRPr b="0" i="0" sz="1800" u="none" cap="none" strike="noStrike">
              <a:solidFill>
                <a:srgbClr val="006DB8"/>
              </a:solidFill>
              <a:latin typeface="Roboto"/>
              <a:ea typeface="Roboto"/>
              <a:cs typeface="Roboto"/>
              <a:sym typeface="Roboto"/>
            </a:endParaRPr>
          </a:p>
          <a:p>
            <a:pPr indent="-334327" lvl="0" marL="457200" marR="0" rtl="0" algn="l">
              <a:lnSpc>
                <a:spcPct val="120000"/>
              </a:lnSpc>
              <a:spcBef>
                <a:spcPts val="0"/>
              </a:spcBef>
              <a:spcAft>
                <a:spcPts val="0"/>
              </a:spcAft>
              <a:buClr>
                <a:srgbClr val="006DB8"/>
              </a:buClr>
              <a:buSzPct val="100000"/>
              <a:buFont typeface="Roboto"/>
              <a:buChar char="●"/>
            </a:pPr>
            <a:r>
              <a:rPr b="0" i="0" lang="en" sz="1800" u="none" cap="none" strike="noStrike">
                <a:solidFill>
                  <a:srgbClr val="006DB8"/>
                </a:solidFill>
                <a:latin typeface="Roboto"/>
                <a:ea typeface="Roboto"/>
                <a:cs typeface="Roboto"/>
                <a:sym typeface="Roboto"/>
              </a:rPr>
              <a:t>Assess the needs of households requesting help</a:t>
            </a:r>
            <a:endParaRPr b="0" i="0" sz="1800" u="none" cap="none" strike="noStrike">
              <a:solidFill>
                <a:srgbClr val="006DB8"/>
              </a:solidFill>
              <a:latin typeface="Roboto"/>
              <a:ea typeface="Roboto"/>
              <a:cs typeface="Roboto"/>
              <a:sym typeface="Roboto"/>
            </a:endParaRPr>
          </a:p>
          <a:p>
            <a:pPr indent="-334327" lvl="0" marL="457200" marR="0" rtl="0" algn="l">
              <a:lnSpc>
                <a:spcPct val="120000"/>
              </a:lnSpc>
              <a:spcBef>
                <a:spcPts val="0"/>
              </a:spcBef>
              <a:spcAft>
                <a:spcPts val="0"/>
              </a:spcAft>
              <a:buClr>
                <a:srgbClr val="006DB8"/>
              </a:buClr>
              <a:buSzPct val="100000"/>
              <a:buFont typeface="Roboto"/>
              <a:buChar char="●"/>
            </a:pPr>
            <a:r>
              <a:rPr b="0" i="0" lang="en" sz="1800" u="none" cap="none" strike="noStrike">
                <a:solidFill>
                  <a:srgbClr val="006DB8"/>
                </a:solidFill>
                <a:latin typeface="Roboto"/>
                <a:ea typeface="Roboto"/>
                <a:cs typeface="Roboto"/>
                <a:sym typeface="Roboto"/>
              </a:rPr>
              <a:t>Connect them to housing and services quickly.</a:t>
            </a:r>
            <a:endParaRPr b="0" i="0" sz="1800" u="none" cap="none" strike="noStrike">
              <a:solidFill>
                <a:srgbClr val="006DB8"/>
              </a:solidFill>
              <a:latin typeface="Roboto"/>
              <a:ea typeface="Roboto"/>
              <a:cs typeface="Roboto"/>
              <a:sym typeface="Roboto"/>
            </a:endParaRPr>
          </a:p>
          <a:p>
            <a:pPr indent="0" lvl="0" marL="0" marR="0" rtl="0" algn="l">
              <a:lnSpc>
                <a:spcPct val="120000"/>
              </a:lnSpc>
              <a:spcBef>
                <a:spcPts val="0"/>
              </a:spcBef>
              <a:spcAft>
                <a:spcPts val="0"/>
              </a:spcAft>
              <a:buClr>
                <a:srgbClr val="000000"/>
              </a:buClr>
              <a:buSzPct val="100000"/>
              <a:buFont typeface="Arial"/>
              <a:buNone/>
            </a:pPr>
            <a:r>
              <a:t/>
            </a:r>
            <a:endParaRPr b="0" i="0" sz="1800" u="none" cap="none" strike="noStrike">
              <a:solidFill>
                <a:srgbClr val="006DB8"/>
              </a:solidFill>
              <a:latin typeface="Roboto"/>
              <a:ea typeface="Roboto"/>
              <a:cs typeface="Roboto"/>
              <a:sym typeface="Roboto"/>
            </a:endParaRPr>
          </a:p>
          <a:p>
            <a:pPr indent="0" lvl="0" marL="0" marR="0" rtl="0" algn="l">
              <a:lnSpc>
                <a:spcPct val="120000"/>
              </a:lnSpc>
              <a:spcBef>
                <a:spcPts val="0"/>
              </a:spcBef>
              <a:spcAft>
                <a:spcPts val="0"/>
              </a:spcAft>
              <a:buClr>
                <a:srgbClr val="000000"/>
              </a:buClr>
              <a:buSzPct val="100000"/>
              <a:buFont typeface="Arial"/>
              <a:buNone/>
            </a:pPr>
            <a:r>
              <a:rPr b="1" i="0" lang="en" sz="1800" u="none" cap="none" strike="noStrike">
                <a:solidFill>
                  <a:srgbClr val="006DB8"/>
                </a:solidFill>
                <a:latin typeface="Roboto"/>
                <a:ea typeface="Roboto"/>
                <a:cs typeface="Roboto"/>
                <a:sym typeface="Roboto"/>
              </a:rPr>
              <a:t>Design &amp; Intention</a:t>
            </a:r>
            <a:endParaRPr b="1" i="0" sz="1800" u="none" cap="none" strike="noStrike">
              <a:solidFill>
                <a:srgbClr val="006DB8"/>
              </a:solidFill>
              <a:latin typeface="Roboto"/>
              <a:ea typeface="Roboto"/>
              <a:cs typeface="Roboto"/>
              <a:sym typeface="Roboto"/>
            </a:endParaRPr>
          </a:p>
          <a:p>
            <a:pPr indent="-334327" lvl="0" marL="457200" marR="0" rtl="0" algn="l">
              <a:lnSpc>
                <a:spcPct val="120000"/>
              </a:lnSpc>
              <a:spcBef>
                <a:spcPts val="0"/>
              </a:spcBef>
              <a:spcAft>
                <a:spcPts val="0"/>
              </a:spcAft>
              <a:buClr>
                <a:srgbClr val="0075C2"/>
              </a:buClr>
              <a:buSzPct val="100000"/>
              <a:buFont typeface="Arial"/>
              <a:buChar char="●"/>
            </a:pPr>
            <a:r>
              <a:rPr b="0" i="0" lang="en" sz="1800" u="none" cap="none" strike="noStrike">
                <a:solidFill>
                  <a:srgbClr val="006DB8"/>
                </a:solidFill>
                <a:latin typeface="Roboto"/>
                <a:ea typeface="Roboto"/>
                <a:cs typeface="Roboto"/>
                <a:sym typeface="Roboto"/>
              </a:rPr>
              <a:t>CES is to be an evolving process equipped to change and adapt to meet the needs of the community and the households experiencing housing crises.</a:t>
            </a:r>
            <a:r>
              <a:rPr b="0" i="0" lang="en" sz="1800" u="none" cap="none" strike="noStrike">
                <a:solidFill>
                  <a:srgbClr val="1E3739"/>
                </a:solidFill>
                <a:latin typeface="Libre Franklin"/>
                <a:ea typeface="Libre Franklin"/>
                <a:cs typeface="Libre Franklin"/>
                <a:sym typeface="Libre Franklin"/>
              </a:rPr>
              <a:t> </a:t>
            </a:r>
            <a:endParaRPr b="0" i="0" sz="2600" u="none" cap="none" strike="noStrike">
              <a:solidFill>
                <a:srgbClr val="1E3739"/>
              </a:solidFill>
              <a:latin typeface="Libre Franklin"/>
              <a:ea typeface="Libre Franklin"/>
              <a:cs typeface="Libre Franklin"/>
              <a:sym typeface="Libre Franklin"/>
            </a:endParaRPr>
          </a:p>
        </p:txBody>
      </p:sp>
      <p:sp>
        <p:nvSpPr>
          <p:cNvPr id="433" name="Google Shape;433;p42"/>
          <p:cNvSpPr/>
          <p:nvPr/>
        </p:nvSpPr>
        <p:spPr>
          <a:xfrm rot="10800000">
            <a:off x="8413800" y="25"/>
            <a:ext cx="756600" cy="822600"/>
          </a:xfrm>
          <a:prstGeom prst="rtTriangle">
            <a:avLst/>
          </a:prstGeom>
          <a:solidFill>
            <a:srgbClr val="F8C02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pic>
        <p:nvPicPr>
          <p:cNvPr id="434" name="Google Shape;434;p42"/>
          <p:cNvPicPr preferRelativeResize="0"/>
          <p:nvPr/>
        </p:nvPicPr>
        <p:blipFill rotWithShape="1">
          <a:blip r:embed="rId3">
            <a:alphaModFix/>
          </a:blip>
          <a:srcRect b="0" l="0" r="0" t="9"/>
          <a:stretch/>
        </p:blipFill>
        <p:spPr>
          <a:xfrm>
            <a:off x="7418750" y="393750"/>
            <a:ext cx="1092326" cy="506099"/>
          </a:xfrm>
          <a:prstGeom prst="rect">
            <a:avLst/>
          </a:prstGeom>
          <a:noFill/>
          <a:ln>
            <a:noFill/>
          </a:ln>
        </p:spPr>
      </p:pic>
      <p:sp>
        <p:nvSpPr>
          <p:cNvPr id="435" name="Google Shape;435;p42"/>
          <p:cNvSpPr txBox="1"/>
          <p:nvPr/>
        </p:nvSpPr>
        <p:spPr>
          <a:xfrm>
            <a:off x="959800" y="313350"/>
            <a:ext cx="6482700" cy="5865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1700"/>
              <a:buFont typeface="Arial"/>
              <a:buNone/>
            </a:pPr>
            <a:r>
              <a:rPr lang="en" sz="2900">
                <a:solidFill>
                  <a:srgbClr val="006DB8"/>
                </a:solidFill>
                <a:latin typeface="Roboto"/>
                <a:ea typeface="Roboto"/>
                <a:cs typeface="Roboto"/>
                <a:sym typeface="Roboto"/>
              </a:rPr>
              <a:t>CES</a:t>
            </a:r>
            <a:r>
              <a:rPr b="0" i="0" lang="en" sz="2900" u="none" cap="none" strike="noStrike">
                <a:solidFill>
                  <a:srgbClr val="006DB8"/>
                </a:solidFill>
                <a:latin typeface="Roboto"/>
                <a:ea typeface="Roboto"/>
                <a:cs typeface="Roboto"/>
                <a:sym typeface="Roboto"/>
              </a:rPr>
              <a:t> Updates </a:t>
            </a:r>
            <a:endParaRPr b="0" i="0" sz="2900" u="none" cap="none" strike="noStrike">
              <a:solidFill>
                <a:srgbClr val="006DB8"/>
              </a:solidFill>
              <a:latin typeface="Roboto"/>
              <a:ea typeface="Roboto"/>
              <a:cs typeface="Roboto"/>
              <a:sym typeface="Roboto"/>
            </a:endParaRPr>
          </a:p>
        </p:txBody>
      </p:sp>
      <p:pic>
        <p:nvPicPr>
          <p:cNvPr id="436" name="Google Shape;436;p42"/>
          <p:cNvPicPr preferRelativeResize="0"/>
          <p:nvPr/>
        </p:nvPicPr>
        <p:blipFill rotWithShape="1">
          <a:blip r:embed="rId4">
            <a:alphaModFix/>
          </a:blip>
          <a:srcRect b="0" l="0" r="0" t="0"/>
          <a:stretch/>
        </p:blipFill>
        <p:spPr>
          <a:xfrm>
            <a:off x="6" y="4465548"/>
            <a:ext cx="959794" cy="677950"/>
          </a:xfrm>
          <a:prstGeom prst="rect">
            <a:avLst/>
          </a:prstGeom>
          <a:noFill/>
          <a:ln>
            <a:noFill/>
          </a:ln>
        </p:spPr>
      </p:pic>
      <p:grpSp>
        <p:nvGrpSpPr>
          <p:cNvPr id="437" name="Google Shape;437;p42"/>
          <p:cNvGrpSpPr/>
          <p:nvPr/>
        </p:nvGrpSpPr>
        <p:grpSpPr>
          <a:xfrm>
            <a:off x="184694" y="100650"/>
            <a:ext cx="371475" cy="1285875"/>
            <a:chOff x="361069" y="191700"/>
            <a:chExt cx="371475" cy="1285875"/>
          </a:xfrm>
        </p:grpSpPr>
        <p:pic>
          <p:nvPicPr>
            <p:cNvPr id="438" name="Google Shape;438;p42"/>
            <p:cNvPicPr preferRelativeResize="0"/>
            <p:nvPr/>
          </p:nvPicPr>
          <p:blipFill rotWithShape="1">
            <a:blip r:embed="rId5">
              <a:alphaModFix/>
            </a:blip>
            <a:srcRect b="0" l="48704" r="0" t="0"/>
            <a:stretch/>
          </p:blipFill>
          <p:spPr>
            <a:xfrm>
              <a:off x="541994" y="191700"/>
              <a:ext cx="190550" cy="1285875"/>
            </a:xfrm>
            <a:prstGeom prst="rect">
              <a:avLst/>
            </a:prstGeom>
            <a:noFill/>
            <a:ln>
              <a:noFill/>
            </a:ln>
          </p:spPr>
        </p:pic>
        <p:pic>
          <p:nvPicPr>
            <p:cNvPr id="439" name="Google Shape;439;p42"/>
            <p:cNvPicPr preferRelativeResize="0"/>
            <p:nvPr/>
          </p:nvPicPr>
          <p:blipFill rotWithShape="1">
            <a:blip r:embed="rId5">
              <a:alphaModFix/>
            </a:blip>
            <a:srcRect b="0" l="48704" r="0" t="0"/>
            <a:stretch/>
          </p:blipFill>
          <p:spPr>
            <a:xfrm>
              <a:off x="361069" y="191700"/>
              <a:ext cx="190550" cy="1285875"/>
            </a:xfrm>
            <a:prstGeom prst="rect">
              <a:avLst/>
            </a:prstGeom>
            <a:noFill/>
            <a:ln>
              <a:noFill/>
            </a:ln>
          </p:spPr>
        </p:pic>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43"/>
          <p:cNvSpPr txBox="1"/>
          <p:nvPr/>
        </p:nvSpPr>
        <p:spPr>
          <a:xfrm>
            <a:off x="732550" y="822625"/>
            <a:ext cx="8011200" cy="4156200"/>
          </a:xfrm>
          <a:prstGeom prst="rect">
            <a:avLst/>
          </a:prstGeom>
          <a:noFill/>
          <a:ln>
            <a:noFill/>
          </a:ln>
        </p:spPr>
        <p:txBody>
          <a:bodyPr anchorCtr="0" anchor="t" bIns="91425" lIns="91425" spcFirstLastPara="1" rIns="91425" wrap="square" tIns="91425">
            <a:normAutofit fontScale="85000" lnSpcReduction="20000"/>
          </a:bodyPr>
          <a:lstStyle/>
          <a:p>
            <a:pPr indent="0" lvl="0" marL="0" marR="0" rtl="0" algn="l">
              <a:lnSpc>
                <a:spcPct val="115000"/>
              </a:lnSpc>
              <a:spcBef>
                <a:spcPts val="0"/>
              </a:spcBef>
              <a:spcAft>
                <a:spcPts val="0"/>
              </a:spcAft>
              <a:buClr>
                <a:srgbClr val="000000"/>
              </a:buClr>
              <a:buSzPct val="100000"/>
              <a:buFont typeface="Arial"/>
              <a:buNone/>
            </a:pPr>
            <a:r>
              <a:rPr b="1" i="0" lang="en" sz="2000" u="none" cap="none" strike="noStrike">
                <a:solidFill>
                  <a:srgbClr val="006DB8"/>
                </a:solidFill>
                <a:latin typeface="Roboto"/>
                <a:ea typeface="Roboto"/>
                <a:cs typeface="Roboto"/>
                <a:sym typeface="Roboto"/>
              </a:rPr>
              <a:t>Current San Diego CES Design: </a:t>
            </a:r>
            <a:endParaRPr b="1" i="0" sz="2000" u="none" cap="none" strike="noStrike">
              <a:solidFill>
                <a:srgbClr val="006DB8"/>
              </a:solidFill>
              <a:latin typeface="Roboto"/>
              <a:ea typeface="Roboto"/>
              <a:cs typeface="Roboto"/>
              <a:sym typeface="Roboto"/>
            </a:endParaRPr>
          </a:p>
          <a:p>
            <a:pPr indent="-336550" lvl="0" marL="457200" marR="0" rtl="0" algn="l">
              <a:lnSpc>
                <a:spcPct val="115000"/>
              </a:lnSpc>
              <a:spcBef>
                <a:spcPts val="0"/>
              </a:spcBef>
              <a:spcAft>
                <a:spcPts val="0"/>
              </a:spcAft>
              <a:buClr>
                <a:srgbClr val="006DB8"/>
              </a:buClr>
              <a:buSzPct val="100000"/>
              <a:buFont typeface="Roboto"/>
              <a:buChar char="●"/>
            </a:pPr>
            <a:r>
              <a:rPr b="0" i="0" lang="en" sz="2000" u="none" cap="none" strike="noStrike">
                <a:solidFill>
                  <a:srgbClr val="006DB8"/>
                </a:solidFill>
                <a:latin typeface="Roboto"/>
                <a:ea typeface="Roboto"/>
                <a:cs typeface="Roboto"/>
                <a:sym typeface="Roboto"/>
              </a:rPr>
              <a:t>Refers only to permanent housing resources, including Joint TH/RRH projects.</a:t>
            </a:r>
            <a:endParaRPr b="0" i="0" sz="2000" u="none" cap="none" strike="noStrike">
              <a:solidFill>
                <a:srgbClr val="006DB8"/>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ct val="100000"/>
              <a:buFont typeface="Arial"/>
              <a:buNone/>
            </a:pPr>
            <a:r>
              <a:t/>
            </a:r>
            <a:endParaRPr b="1" i="0" sz="2000" u="none" cap="none" strike="noStrike">
              <a:solidFill>
                <a:srgbClr val="006DB8"/>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ct val="100000"/>
              <a:buFont typeface="Arial"/>
              <a:buNone/>
            </a:pPr>
            <a:r>
              <a:rPr b="1" i="0" lang="en" sz="2000" u="none" cap="none" strike="noStrike">
                <a:solidFill>
                  <a:srgbClr val="006DB8"/>
                </a:solidFill>
                <a:latin typeface="Roboto"/>
                <a:ea typeface="Roboto"/>
                <a:cs typeface="Roboto"/>
                <a:sym typeface="Roboto"/>
              </a:rPr>
              <a:t>Referral Prioritization:</a:t>
            </a:r>
            <a:endParaRPr b="1" i="0" sz="2000" u="none" cap="none" strike="noStrike">
              <a:solidFill>
                <a:srgbClr val="006DB8"/>
              </a:solidFill>
              <a:latin typeface="Roboto"/>
              <a:ea typeface="Roboto"/>
              <a:cs typeface="Roboto"/>
              <a:sym typeface="Roboto"/>
            </a:endParaRPr>
          </a:p>
          <a:p>
            <a:pPr indent="-336550" lvl="0" marL="457200" marR="0" rtl="0" algn="l">
              <a:lnSpc>
                <a:spcPct val="115000"/>
              </a:lnSpc>
              <a:spcBef>
                <a:spcPts val="0"/>
              </a:spcBef>
              <a:spcAft>
                <a:spcPts val="0"/>
              </a:spcAft>
              <a:buClr>
                <a:srgbClr val="006DB8"/>
              </a:buClr>
              <a:buSzPct val="100000"/>
              <a:buFont typeface="Roboto"/>
              <a:buChar char="●"/>
            </a:pPr>
            <a:r>
              <a:rPr b="0" i="0" lang="en" sz="2000" u="none" cap="none" strike="noStrike">
                <a:solidFill>
                  <a:srgbClr val="006DB8"/>
                </a:solidFill>
                <a:latin typeface="Roboto"/>
                <a:ea typeface="Roboto"/>
                <a:cs typeface="Roboto"/>
                <a:sym typeface="Roboto"/>
              </a:rPr>
              <a:t>Based on the Community Prioritization Tool</a:t>
            </a:r>
            <a:endParaRPr b="0" i="0" sz="2000" u="none" cap="none" strike="noStrike">
              <a:solidFill>
                <a:srgbClr val="006DB8"/>
              </a:solidFill>
              <a:latin typeface="Roboto"/>
              <a:ea typeface="Roboto"/>
              <a:cs typeface="Roboto"/>
              <a:sym typeface="Roboto"/>
            </a:endParaRPr>
          </a:p>
          <a:p>
            <a:pPr indent="-336550" lvl="0" marL="457200" marR="0" rtl="0" algn="l">
              <a:lnSpc>
                <a:spcPct val="115000"/>
              </a:lnSpc>
              <a:spcBef>
                <a:spcPts val="0"/>
              </a:spcBef>
              <a:spcAft>
                <a:spcPts val="0"/>
              </a:spcAft>
              <a:buClr>
                <a:srgbClr val="006DB8"/>
              </a:buClr>
              <a:buSzPct val="100000"/>
              <a:buFont typeface="Roboto"/>
              <a:buChar char="●"/>
            </a:pPr>
            <a:r>
              <a:rPr b="0" i="0" lang="en" sz="2000" u="none" cap="none" strike="noStrike">
                <a:solidFill>
                  <a:srgbClr val="006DB8"/>
                </a:solidFill>
                <a:latin typeface="Roboto"/>
                <a:ea typeface="Roboto"/>
                <a:cs typeface="Roboto"/>
                <a:sym typeface="Roboto"/>
              </a:rPr>
              <a:t>Follows SD community standards:  </a:t>
            </a:r>
            <a:endParaRPr b="0" i="0" sz="2000" u="none" cap="none" strike="noStrike">
              <a:solidFill>
                <a:srgbClr val="006DB8"/>
              </a:solidFill>
              <a:latin typeface="Roboto"/>
              <a:ea typeface="Roboto"/>
              <a:cs typeface="Roboto"/>
              <a:sym typeface="Roboto"/>
            </a:endParaRPr>
          </a:p>
          <a:p>
            <a:pPr indent="-336550" lvl="1" marL="914400" marR="0" rtl="0" algn="l">
              <a:lnSpc>
                <a:spcPct val="115000"/>
              </a:lnSpc>
              <a:spcBef>
                <a:spcPts val="0"/>
              </a:spcBef>
              <a:spcAft>
                <a:spcPts val="0"/>
              </a:spcAft>
              <a:buClr>
                <a:srgbClr val="006DB8"/>
              </a:buClr>
              <a:buSzPct val="100000"/>
              <a:buFont typeface="Roboto"/>
              <a:buChar char="○"/>
            </a:pPr>
            <a:r>
              <a:rPr b="0" i="0" lang="en" sz="2000" u="none" cap="none" strike="noStrike">
                <a:solidFill>
                  <a:srgbClr val="006DB8"/>
                </a:solidFill>
                <a:latin typeface="Roboto"/>
                <a:ea typeface="Roboto"/>
                <a:cs typeface="Roboto"/>
                <a:sym typeface="Roboto"/>
              </a:rPr>
              <a:t>Chronic homelessness</a:t>
            </a:r>
            <a:endParaRPr b="0" i="0" sz="2000" u="none" cap="none" strike="noStrike">
              <a:solidFill>
                <a:srgbClr val="006DB8"/>
              </a:solidFill>
              <a:latin typeface="Roboto"/>
              <a:ea typeface="Roboto"/>
              <a:cs typeface="Roboto"/>
              <a:sym typeface="Roboto"/>
            </a:endParaRPr>
          </a:p>
          <a:p>
            <a:pPr indent="-336550" lvl="1" marL="914400" marR="0" rtl="0" algn="l">
              <a:lnSpc>
                <a:spcPct val="115000"/>
              </a:lnSpc>
              <a:spcBef>
                <a:spcPts val="0"/>
              </a:spcBef>
              <a:spcAft>
                <a:spcPts val="0"/>
              </a:spcAft>
              <a:buClr>
                <a:srgbClr val="006DB8"/>
              </a:buClr>
              <a:buSzPct val="100000"/>
              <a:buFont typeface="Roboto"/>
              <a:buChar char="○"/>
            </a:pPr>
            <a:r>
              <a:rPr b="0" i="0" lang="en" sz="2000" u="none" cap="none" strike="noStrike">
                <a:solidFill>
                  <a:srgbClr val="006DB8"/>
                </a:solidFill>
                <a:latin typeface="Roboto"/>
                <a:ea typeface="Roboto"/>
                <a:cs typeface="Roboto"/>
                <a:sym typeface="Roboto"/>
              </a:rPr>
              <a:t>Current living situation</a:t>
            </a:r>
            <a:endParaRPr b="0" i="0" sz="2000" u="none" cap="none" strike="noStrike">
              <a:solidFill>
                <a:srgbClr val="006DB8"/>
              </a:solidFill>
              <a:latin typeface="Roboto"/>
              <a:ea typeface="Roboto"/>
              <a:cs typeface="Roboto"/>
              <a:sym typeface="Roboto"/>
            </a:endParaRPr>
          </a:p>
          <a:p>
            <a:pPr indent="-336550" lvl="1" marL="914400" marR="0" rtl="0" algn="l">
              <a:lnSpc>
                <a:spcPct val="115000"/>
              </a:lnSpc>
              <a:spcBef>
                <a:spcPts val="0"/>
              </a:spcBef>
              <a:spcAft>
                <a:spcPts val="0"/>
              </a:spcAft>
              <a:buClr>
                <a:srgbClr val="006DB8"/>
              </a:buClr>
              <a:buSzPct val="100000"/>
              <a:buFont typeface="Roboto"/>
              <a:buChar char="○"/>
            </a:pPr>
            <a:r>
              <a:rPr b="0" i="0" lang="en" sz="2000" u="none" cap="none" strike="noStrike">
                <a:solidFill>
                  <a:srgbClr val="006DB8"/>
                </a:solidFill>
                <a:latin typeface="Roboto"/>
                <a:ea typeface="Roboto"/>
                <a:cs typeface="Roboto"/>
                <a:sym typeface="Roboto"/>
              </a:rPr>
              <a:t>Highest needs </a:t>
            </a:r>
            <a:endParaRPr b="0" i="0" sz="2000" u="none" cap="none" strike="noStrike">
              <a:solidFill>
                <a:srgbClr val="006DB8"/>
              </a:solidFill>
              <a:latin typeface="Roboto"/>
              <a:ea typeface="Roboto"/>
              <a:cs typeface="Roboto"/>
              <a:sym typeface="Roboto"/>
            </a:endParaRPr>
          </a:p>
          <a:p>
            <a:pPr indent="-336550" lvl="1" marL="914400" marR="0" rtl="0" algn="l">
              <a:lnSpc>
                <a:spcPct val="115000"/>
              </a:lnSpc>
              <a:spcBef>
                <a:spcPts val="0"/>
              </a:spcBef>
              <a:spcAft>
                <a:spcPts val="0"/>
              </a:spcAft>
              <a:buClr>
                <a:srgbClr val="006DB8"/>
              </a:buClr>
              <a:buSzPct val="100000"/>
              <a:buFont typeface="Roboto"/>
              <a:buChar char="○"/>
            </a:pPr>
            <a:r>
              <a:rPr b="0" i="0" lang="en" sz="2000" u="none" cap="none" strike="noStrike">
                <a:solidFill>
                  <a:srgbClr val="006DB8"/>
                </a:solidFill>
                <a:latin typeface="Roboto"/>
                <a:ea typeface="Roboto"/>
                <a:cs typeface="Roboto"/>
                <a:sym typeface="Roboto"/>
              </a:rPr>
              <a:t>Sub-population considerations</a:t>
            </a:r>
            <a:endParaRPr b="0" i="0" sz="2000" u="none" cap="none" strike="noStrike">
              <a:solidFill>
                <a:srgbClr val="006DB8"/>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ct val="100000"/>
              <a:buFont typeface="Arial"/>
              <a:buNone/>
            </a:pPr>
            <a:r>
              <a:t/>
            </a:r>
            <a:endParaRPr b="1" i="0" sz="2000" u="none" cap="none" strike="noStrike">
              <a:solidFill>
                <a:srgbClr val="006DB8"/>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ct val="100000"/>
              <a:buFont typeface="Arial"/>
              <a:buNone/>
            </a:pPr>
            <a:r>
              <a:rPr b="1" i="0" lang="en" sz="2000" u="none" cap="none" strike="noStrike">
                <a:solidFill>
                  <a:srgbClr val="006DB8"/>
                </a:solidFill>
                <a:latin typeface="Roboto"/>
                <a:ea typeface="Roboto"/>
                <a:cs typeface="Roboto"/>
                <a:sym typeface="Roboto"/>
              </a:rPr>
              <a:t>Key Takeaway:</a:t>
            </a:r>
            <a:endParaRPr b="1" i="0" sz="2000" u="none" cap="none" strike="noStrike">
              <a:solidFill>
                <a:srgbClr val="006DB8"/>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ct val="100000"/>
              <a:buFont typeface="Arial"/>
              <a:buNone/>
            </a:pPr>
            <a:r>
              <a:rPr b="0" i="0" lang="en" sz="2000" u="none" cap="none" strike="noStrike">
                <a:solidFill>
                  <a:srgbClr val="006DB8"/>
                </a:solidFill>
                <a:latin typeface="Roboto"/>
                <a:ea typeface="Roboto"/>
                <a:cs typeface="Roboto"/>
                <a:sym typeface="Roboto"/>
              </a:rPr>
              <a:t>All Joint TH-RRH referrals go through CES &amp; are prioritized according to these standards. </a:t>
            </a:r>
            <a:endParaRPr b="0" i="0" sz="2000" u="none" cap="none" strike="noStrike">
              <a:solidFill>
                <a:srgbClr val="006DB8"/>
              </a:solidFill>
              <a:latin typeface="Roboto"/>
              <a:ea typeface="Roboto"/>
              <a:cs typeface="Roboto"/>
              <a:sym typeface="Roboto"/>
            </a:endParaRPr>
          </a:p>
        </p:txBody>
      </p:sp>
      <p:sp>
        <p:nvSpPr>
          <p:cNvPr id="445" name="Google Shape;445;p43"/>
          <p:cNvSpPr/>
          <p:nvPr/>
        </p:nvSpPr>
        <p:spPr>
          <a:xfrm rot="10800000">
            <a:off x="8413800" y="25"/>
            <a:ext cx="756600" cy="822600"/>
          </a:xfrm>
          <a:prstGeom prst="rtTriangle">
            <a:avLst/>
          </a:prstGeom>
          <a:solidFill>
            <a:srgbClr val="F8C02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pic>
        <p:nvPicPr>
          <p:cNvPr id="446" name="Google Shape;446;p43"/>
          <p:cNvPicPr preferRelativeResize="0"/>
          <p:nvPr/>
        </p:nvPicPr>
        <p:blipFill rotWithShape="1">
          <a:blip r:embed="rId3">
            <a:alphaModFix/>
          </a:blip>
          <a:srcRect b="0" l="0" r="0" t="9"/>
          <a:stretch/>
        </p:blipFill>
        <p:spPr>
          <a:xfrm>
            <a:off x="7674775" y="262875"/>
            <a:ext cx="1092326" cy="506099"/>
          </a:xfrm>
          <a:prstGeom prst="rect">
            <a:avLst/>
          </a:prstGeom>
          <a:noFill/>
          <a:ln>
            <a:noFill/>
          </a:ln>
        </p:spPr>
      </p:pic>
      <p:sp>
        <p:nvSpPr>
          <p:cNvPr id="447" name="Google Shape;447;p43"/>
          <p:cNvSpPr txBox="1"/>
          <p:nvPr/>
        </p:nvSpPr>
        <p:spPr>
          <a:xfrm>
            <a:off x="1517800" y="142663"/>
            <a:ext cx="5561400" cy="5865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Clr>
                <a:schemeClr val="dk1"/>
              </a:buClr>
              <a:buSzPts val="1700"/>
              <a:buFont typeface="Arial"/>
              <a:buNone/>
            </a:pPr>
            <a:r>
              <a:rPr lang="en" sz="2900">
                <a:solidFill>
                  <a:srgbClr val="006DB8"/>
                </a:solidFill>
                <a:latin typeface="Roboto"/>
                <a:ea typeface="Roboto"/>
                <a:cs typeface="Roboto"/>
                <a:sym typeface="Roboto"/>
              </a:rPr>
              <a:t>CES Updates </a:t>
            </a:r>
            <a:endParaRPr b="0" i="0" sz="3000" u="none" cap="none" strike="noStrike">
              <a:solidFill>
                <a:srgbClr val="006DB8"/>
              </a:solidFill>
              <a:latin typeface="Roboto"/>
              <a:ea typeface="Roboto"/>
              <a:cs typeface="Roboto"/>
              <a:sym typeface="Roboto"/>
            </a:endParaRPr>
          </a:p>
        </p:txBody>
      </p:sp>
      <p:pic>
        <p:nvPicPr>
          <p:cNvPr id="448" name="Google Shape;448;p43"/>
          <p:cNvPicPr preferRelativeResize="0"/>
          <p:nvPr/>
        </p:nvPicPr>
        <p:blipFill rotWithShape="1">
          <a:blip r:embed="rId4">
            <a:alphaModFix/>
          </a:blip>
          <a:srcRect b="0" l="0" r="0" t="0"/>
          <a:stretch/>
        </p:blipFill>
        <p:spPr>
          <a:xfrm>
            <a:off x="6" y="4465548"/>
            <a:ext cx="959794" cy="677950"/>
          </a:xfrm>
          <a:prstGeom prst="rect">
            <a:avLst/>
          </a:prstGeom>
          <a:noFill/>
          <a:ln>
            <a:noFill/>
          </a:ln>
        </p:spPr>
      </p:pic>
      <p:grpSp>
        <p:nvGrpSpPr>
          <p:cNvPr id="449" name="Google Shape;449;p43"/>
          <p:cNvGrpSpPr/>
          <p:nvPr/>
        </p:nvGrpSpPr>
        <p:grpSpPr>
          <a:xfrm>
            <a:off x="144869" y="142675"/>
            <a:ext cx="371475" cy="1285875"/>
            <a:chOff x="361069" y="191700"/>
            <a:chExt cx="371475" cy="1285875"/>
          </a:xfrm>
        </p:grpSpPr>
        <p:pic>
          <p:nvPicPr>
            <p:cNvPr id="450" name="Google Shape;450;p43"/>
            <p:cNvPicPr preferRelativeResize="0"/>
            <p:nvPr/>
          </p:nvPicPr>
          <p:blipFill rotWithShape="1">
            <a:blip r:embed="rId5">
              <a:alphaModFix/>
            </a:blip>
            <a:srcRect b="0" l="48704" r="0" t="0"/>
            <a:stretch/>
          </p:blipFill>
          <p:spPr>
            <a:xfrm>
              <a:off x="541994" y="191700"/>
              <a:ext cx="190550" cy="1285875"/>
            </a:xfrm>
            <a:prstGeom prst="rect">
              <a:avLst/>
            </a:prstGeom>
            <a:noFill/>
            <a:ln>
              <a:noFill/>
            </a:ln>
          </p:spPr>
        </p:pic>
        <p:pic>
          <p:nvPicPr>
            <p:cNvPr id="451" name="Google Shape;451;p43"/>
            <p:cNvPicPr preferRelativeResize="0"/>
            <p:nvPr/>
          </p:nvPicPr>
          <p:blipFill rotWithShape="1">
            <a:blip r:embed="rId5">
              <a:alphaModFix/>
            </a:blip>
            <a:srcRect b="0" l="48704" r="0" t="0"/>
            <a:stretch/>
          </p:blipFill>
          <p:spPr>
            <a:xfrm>
              <a:off x="361069" y="191700"/>
              <a:ext cx="190550" cy="1285875"/>
            </a:xfrm>
            <a:prstGeom prst="rect">
              <a:avLst/>
            </a:prstGeom>
            <a:noFill/>
            <a:ln>
              <a:noFill/>
            </a:ln>
          </p:spPr>
        </p:pic>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44"/>
          <p:cNvSpPr txBox="1"/>
          <p:nvPr/>
        </p:nvSpPr>
        <p:spPr>
          <a:xfrm>
            <a:off x="762100" y="1240425"/>
            <a:ext cx="7981800" cy="3738600"/>
          </a:xfrm>
          <a:prstGeom prst="rect">
            <a:avLst/>
          </a:prstGeom>
          <a:noFill/>
          <a:ln>
            <a:noFill/>
          </a:ln>
        </p:spPr>
        <p:txBody>
          <a:bodyPr anchorCtr="0" anchor="t" bIns="91425" lIns="91425" spcFirstLastPara="1" rIns="91425" wrap="square" tIns="91425">
            <a:normAutofit lnSpcReduction="10000"/>
          </a:bodyPr>
          <a:lstStyle/>
          <a:p>
            <a:pPr indent="0" lvl="0" marL="0" marR="0" rtl="0" algn="l">
              <a:lnSpc>
                <a:spcPct val="115000"/>
              </a:lnSpc>
              <a:spcBef>
                <a:spcPts val="0"/>
              </a:spcBef>
              <a:spcAft>
                <a:spcPts val="0"/>
              </a:spcAft>
              <a:buClr>
                <a:srgbClr val="000000"/>
              </a:buClr>
              <a:buSzPts val="2000"/>
              <a:buFont typeface="Arial"/>
              <a:buNone/>
            </a:pPr>
            <a:r>
              <a:rPr b="1" lang="en" sz="2000">
                <a:solidFill>
                  <a:srgbClr val="006DB8"/>
                </a:solidFill>
                <a:latin typeface="Roboto"/>
                <a:ea typeface="Roboto"/>
                <a:cs typeface="Roboto"/>
                <a:sym typeface="Roboto"/>
              </a:rPr>
              <a:t>CES Waiver-</a:t>
            </a:r>
            <a:r>
              <a:rPr lang="en" sz="2000">
                <a:solidFill>
                  <a:srgbClr val="006DB8"/>
                </a:solidFill>
                <a:latin typeface="Roboto"/>
                <a:ea typeface="Roboto"/>
                <a:cs typeface="Roboto"/>
                <a:sym typeface="Roboto"/>
              </a:rPr>
              <a:t> </a:t>
            </a:r>
            <a:r>
              <a:rPr lang="en" sz="2000">
                <a:solidFill>
                  <a:srgbClr val="006DB8"/>
                </a:solidFill>
                <a:latin typeface="Roboto"/>
                <a:ea typeface="Roboto"/>
                <a:cs typeface="Roboto"/>
                <a:sym typeface="Roboto"/>
              </a:rPr>
              <a:t>when</a:t>
            </a:r>
            <a:r>
              <a:rPr lang="en" sz="2000">
                <a:solidFill>
                  <a:srgbClr val="006DB8"/>
                </a:solidFill>
                <a:latin typeface="Roboto"/>
                <a:ea typeface="Roboto"/>
                <a:cs typeface="Roboto"/>
                <a:sym typeface="Roboto"/>
              </a:rPr>
              <a:t> granted, provides an option to to meet grant requirements by housing youth outside of the regular CES process.</a:t>
            </a:r>
            <a:endParaRPr sz="2000">
              <a:solidFill>
                <a:srgbClr val="006DB8"/>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2000"/>
              <a:buFont typeface="Arial"/>
              <a:buNone/>
            </a:pPr>
            <a:r>
              <a:t/>
            </a:r>
            <a:endParaRPr sz="2000">
              <a:solidFill>
                <a:srgbClr val="006DB8"/>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2000"/>
              <a:buFont typeface="Arial"/>
              <a:buNone/>
            </a:pPr>
            <a:r>
              <a:rPr lang="en" sz="2000">
                <a:solidFill>
                  <a:srgbClr val="006DB8"/>
                </a:solidFill>
                <a:latin typeface="Roboto"/>
                <a:ea typeface="Roboto"/>
                <a:cs typeface="Roboto"/>
                <a:sym typeface="Roboto"/>
              </a:rPr>
              <a:t>Providers must submit</a:t>
            </a:r>
            <a:r>
              <a:rPr b="1" lang="en" sz="2000">
                <a:solidFill>
                  <a:srgbClr val="006DB8"/>
                </a:solidFill>
                <a:latin typeface="Roboto"/>
                <a:ea typeface="Roboto"/>
                <a:cs typeface="Roboto"/>
                <a:sym typeface="Roboto"/>
              </a:rPr>
              <a:t> a formal request</a:t>
            </a:r>
            <a:r>
              <a:rPr lang="en" sz="2000">
                <a:solidFill>
                  <a:srgbClr val="006DB8"/>
                </a:solidFill>
                <a:latin typeface="Roboto"/>
                <a:ea typeface="Roboto"/>
                <a:cs typeface="Roboto"/>
                <a:sym typeface="Roboto"/>
              </a:rPr>
              <a:t> to RTFH and get approval to utilize the CES waiver.</a:t>
            </a:r>
            <a:endParaRPr sz="2000">
              <a:solidFill>
                <a:srgbClr val="006DB8"/>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2000"/>
              <a:buFont typeface="Arial"/>
              <a:buNone/>
            </a:pPr>
            <a:r>
              <a:t/>
            </a:r>
            <a:endParaRPr sz="2000">
              <a:solidFill>
                <a:srgbClr val="006DB8"/>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2000"/>
              <a:buFont typeface="Arial"/>
              <a:buNone/>
            </a:pPr>
            <a:r>
              <a:rPr b="1" lang="en" sz="2000">
                <a:solidFill>
                  <a:srgbClr val="006DB8"/>
                </a:solidFill>
                <a:latin typeface="Roboto"/>
                <a:ea typeface="Roboto"/>
                <a:cs typeface="Roboto"/>
                <a:sym typeface="Roboto"/>
              </a:rPr>
              <a:t>Why CES waiver?</a:t>
            </a:r>
            <a:endParaRPr b="1" sz="2000">
              <a:solidFill>
                <a:srgbClr val="006DB8"/>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2000"/>
              <a:buFont typeface="Arial"/>
              <a:buNone/>
            </a:pPr>
            <a:r>
              <a:t/>
            </a:r>
            <a:endParaRPr sz="2000">
              <a:solidFill>
                <a:srgbClr val="006DB8"/>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2000"/>
              <a:buFont typeface="Arial"/>
              <a:buNone/>
            </a:pPr>
            <a:r>
              <a:rPr lang="en" sz="2000">
                <a:solidFill>
                  <a:srgbClr val="006DB8"/>
                </a:solidFill>
                <a:latin typeface="Roboto"/>
                <a:ea typeface="Roboto"/>
                <a:cs typeface="Roboto"/>
                <a:sym typeface="Roboto"/>
              </a:rPr>
              <a:t>The current grant may change next year and the waiver provides flexibility to the program to meet the existing grant requirements during the transition. </a:t>
            </a:r>
            <a:endParaRPr sz="2000">
              <a:solidFill>
                <a:srgbClr val="006DB8"/>
              </a:solidFill>
              <a:latin typeface="Roboto"/>
              <a:ea typeface="Roboto"/>
              <a:cs typeface="Roboto"/>
              <a:sym typeface="Roboto"/>
            </a:endParaRPr>
          </a:p>
        </p:txBody>
      </p:sp>
      <p:sp>
        <p:nvSpPr>
          <p:cNvPr id="457" name="Google Shape;457;p44"/>
          <p:cNvSpPr/>
          <p:nvPr/>
        </p:nvSpPr>
        <p:spPr>
          <a:xfrm rot="10800000">
            <a:off x="8413800" y="25"/>
            <a:ext cx="756600" cy="822600"/>
          </a:xfrm>
          <a:prstGeom prst="rtTriangle">
            <a:avLst/>
          </a:prstGeom>
          <a:solidFill>
            <a:srgbClr val="F8C02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pic>
        <p:nvPicPr>
          <p:cNvPr id="458" name="Google Shape;458;p44"/>
          <p:cNvPicPr preferRelativeResize="0"/>
          <p:nvPr/>
        </p:nvPicPr>
        <p:blipFill rotWithShape="1">
          <a:blip r:embed="rId3">
            <a:alphaModFix/>
          </a:blip>
          <a:srcRect b="0" l="0" r="0" t="10"/>
          <a:stretch/>
        </p:blipFill>
        <p:spPr>
          <a:xfrm>
            <a:off x="7674775" y="262875"/>
            <a:ext cx="1092326" cy="506099"/>
          </a:xfrm>
          <a:prstGeom prst="rect">
            <a:avLst/>
          </a:prstGeom>
          <a:noFill/>
          <a:ln>
            <a:noFill/>
          </a:ln>
        </p:spPr>
      </p:pic>
      <p:sp>
        <p:nvSpPr>
          <p:cNvPr id="459" name="Google Shape;459;p44"/>
          <p:cNvSpPr txBox="1"/>
          <p:nvPr/>
        </p:nvSpPr>
        <p:spPr>
          <a:xfrm>
            <a:off x="1544025" y="142675"/>
            <a:ext cx="6060000" cy="10020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1700"/>
              <a:buFont typeface="Arial"/>
              <a:buNone/>
            </a:pPr>
            <a:r>
              <a:rPr b="0" i="0" lang="en" sz="3000" u="none" cap="none" strike="noStrike">
                <a:solidFill>
                  <a:srgbClr val="006DB8"/>
                </a:solidFill>
                <a:latin typeface="Roboto"/>
                <a:ea typeface="Roboto"/>
                <a:cs typeface="Roboto"/>
                <a:sym typeface="Roboto"/>
              </a:rPr>
              <a:t>CES </a:t>
            </a:r>
            <a:r>
              <a:rPr lang="en" sz="3000">
                <a:solidFill>
                  <a:srgbClr val="006DB8"/>
                </a:solidFill>
                <a:latin typeface="Roboto"/>
                <a:ea typeface="Roboto"/>
                <a:cs typeface="Roboto"/>
                <a:sym typeface="Roboto"/>
              </a:rPr>
              <a:t>Waiver</a:t>
            </a:r>
            <a:r>
              <a:rPr b="0" i="0" lang="en" sz="3000" u="none" cap="none" strike="noStrike">
                <a:solidFill>
                  <a:srgbClr val="006DB8"/>
                </a:solidFill>
                <a:latin typeface="Roboto"/>
                <a:ea typeface="Roboto"/>
                <a:cs typeface="Roboto"/>
                <a:sym typeface="Roboto"/>
              </a:rPr>
              <a:t> </a:t>
            </a:r>
            <a:r>
              <a:rPr lang="en" sz="2900">
                <a:solidFill>
                  <a:srgbClr val="006DB8"/>
                </a:solidFill>
                <a:latin typeface="Roboto"/>
                <a:ea typeface="Roboto"/>
                <a:cs typeface="Roboto"/>
                <a:sym typeface="Roboto"/>
              </a:rPr>
              <a:t>for Joint and Standalone RRH Projects</a:t>
            </a:r>
            <a:endParaRPr b="0" i="0" sz="3000" u="none" cap="none" strike="noStrike">
              <a:solidFill>
                <a:srgbClr val="006DB8"/>
              </a:solidFill>
              <a:latin typeface="Roboto"/>
              <a:ea typeface="Roboto"/>
              <a:cs typeface="Roboto"/>
              <a:sym typeface="Roboto"/>
            </a:endParaRPr>
          </a:p>
        </p:txBody>
      </p:sp>
      <p:pic>
        <p:nvPicPr>
          <p:cNvPr id="460" name="Google Shape;460;p44"/>
          <p:cNvPicPr preferRelativeResize="0"/>
          <p:nvPr/>
        </p:nvPicPr>
        <p:blipFill rotWithShape="1">
          <a:blip r:embed="rId4">
            <a:alphaModFix/>
          </a:blip>
          <a:srcRect b="0" l="0" r="0" t="0"/>
          <a:stretch/>
        </p:blipFill>
        <p:spPr>
          <a:xfrm>
            <a:off x="6" y="4465548"/>
            <a:ext cx="959794" cy="677950"/>
          </a:xfrm>
          <a:prstGeom prst="rect">
            <a:avLst/>
          </a:prstGeom>
          <a:noFill/>
          <a:ln>
            <a:noFill/>
          </a:ln>
        </p:spPr>
      </p:pic>
      <p:grpSp>
        <p:nvGrpSpPr>
          <p:cNvPr id="461" name="Google Shape;461;p44"/>
          <p:cNvGrpSpPr/>
          <p:nvPr/>
        </p:nvGrpSpPr>
        <p:grpSpPr>
          <a:xfrm>
            <a:off x="144869" y="142675"/>
            <a:ext cx="371475" cy="1285875"/>
            <a:chOff x="361069" y="191700"/>
            <a:chExt cx="371475" cy="1285875"/>
          </a:xfrm>
        </p:grpSpPr>
        <p:pic>
          <p:nvPicPr>
            <p:cNvPr id="462" name="Google Shape;462;p44"/>
            <p:cNvPicPr preferRelativeResize="0"/>
            <p:nvPr/>
          </p:nvPicPr>
          <p:blipFill rotWithShape="1">
            <a:blip r:embed="rId5">
              <a:alphaModFix/>
            </a:blip>
            <a:srcRect b="0" l="48705" r="0" t="0"/>
            <a:stretch/>
          </p:blipFill>
          <p:spPr>
            <a:xfrm>
              <a:off x="541994" y="191700"/>
              <a:ext cx="190550" cy="1285875"/>
            </a:xfrm>
            <a:prstGeom prst="rect">
              <a:avLst/>
            </a:prstGeom>
            <a:noFill/>
            <a:ln>
              <a:noFill/>
            </a:ln>
          </p:spPr>
        </p:pic>
        <p:pic>
          <p:nvPicPr>
            <p:cNvPr id="463" name="Google Shape;463;p44"/>
            <p:cNvPicPr preferRelativeResize="0"/>
            <p:nvPr/>
          </p:nvPicPr>
          <p:blipFill rotWithShape="1">
            <a:blip r:embed="rId5">
              <a:alphaModFix/>
            </a:blip>
            <a:srcRect b="0" l="48705" r="0" t="0"/>
            <a:stretch/>
          </p:blipFill>
          <p:spPr>
            <a:xfrm>
              <a:off x="361069" y="191700"/>
              <a:ext cx="190550" cy="1285875"/>
            </a:xfrm>
            <a:prstGeom prst="rect">
              <a:avLst/>
            </a:prstGeom>
            <a:noFill/>
            <a:ln>
              <a:noFill/>
            </a:ln>
          </p:spPr>
        </p:pic>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45"/>
          <p:cNvSpPr/>
          <p:nvPr/>
        </p:nvSpPr>
        <p:spPr>
          <a:xfrm>
            <a:off x="0" y="0"/>
            <a:ext cx="9170400" cy="5143500"/>
          </a:xfrm>
          <a:prstGeom prst="rect">
            <a:avLst/>
          </a:prstGeom>
          <a:solidFill>
            <a:schemeClr val="lt1"/>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dk1"/>
              </a:buClr>
              <a:buSzPts val="3800"/>
              <a:buFont typeface="Arial"/>
              <a:buNone/>
            </a:pPr>
            <a:r>
              <a:t/>
            </a:r>
            <a:endParaRPr b="0" i="0" sz="3800" u="none" cap="none" strike="noStrike">
              <a:solidFill>
                <a:srgbClr val="21618B"/>
              </a:solidFill>
              <a:latin typeface="Libre Franklin Medium"/>
              <a:ea typeface="Libre Franklin Medium"/>
              <a:cs typeface="Libre Franklin Medium"/>
              <a:sym typeface="Libre Franklin Medium"/>
            </a:endParaRPr>
          </a:p>
        </p:txBody>
      </p:sp>
      <p:sp>
        <p:nvSpPr>
          <p:cNvPr id="469" name="Google Shape;469;p45"/>
          <p:cNvSpPr txBox="1"/>
          <p:nvPr/>
        </p:nvSpPr>
        <p:spPr>
          <a:xfrm>
            <a:off x="1703450" y="1984050"/>
            <a:ext cx="6842100" cy="1152300"/>
          </a:xfrm>
          <a:prstGeom prst="rect">
            <a:avLst/>
          </a:prstGeom>
          <a:noFill/>
          <a:ln>
            <a:noFill/>
          </a:ln>
        </p:spPr>
        <p:txBody>
          <a:bodyPr anchorCtr="0" anchor="t" bIns="91425" lIns="91425" spcFirstLastPara="1" rIns="91425" wrap="square" tIns="91425">
            <a:normAutofit/>
          </a:bodyPr>
          <a:lstStyle/>
          <a:p>
            <a:pPr indent="0" lvl="0" marL="0" marR="0" rtl="0" algn="ctr">
              <a:lnSpc>
                <a:spcPct val="115000"/>
              </a:lnSpc>
              <a:spcBef>
                <a:spcPts val="0"/>
              </a:spcBef>
              <a:spcAft>
                <a:spcPts val="0"/>
              </a:spcAft>
              <a:buClr>
                <a:srgbClr val="000000"/>
              </a:buClr>
              <a:buSzPts val="3400"/>
              <a:buFont typeface="Arial"/>
              <a:buNone/>
            </a:pPr>
            <a:r>
              <a:rPr b="1" lang="en" sz="4800">
                <a:solidFill>
                  <a:srgbClr val="006DB8"/>
                </a:solidFill>
                <a:latin typeface="Roboto"/>
                <a:ea typeface="Roboto"/>
                <a:cs typeface="Roboto"/>
                <a:sym typeface="Roboto"/>
              </a:rPr>
              <a:t>YHDP Provider Survey</a:t>
            </a:r>
            <a:endParaRPr b="1" i="0" sz="4800" u="none" cap="none" strike="noStrike">
              <a:solidFill>
                <a:srgbClr val="006DB8"/>
              </a:solidFill>
              <a:latin typeface="Montserrat"/>
              <a:ea typeface="Montserrat"/>
              <a:cs typeface="Montserrat"/>
              <a:sym typeface="Montserrat"/>
            </a:endParaRPr>
          </a:p>
        </p:txBody>
      </p:sp>
      <p:pic>
        <p:nvPicPr>
          <p:cNvPr id="470" name="Google Shape;470;p45"/>
          <p:cNvPicPr preferRelativeResize="0"/>
          <p:nvPr/>
        </p:nvPicPr>
        <p:blipFill rotWithShape="1">
          <a:blip r:embed="rId3">
            <a:alphaModFix/>
          </a:blip>
          <a:srcRect b="0" l="0" r="33823" t="0"/>
          <a:stretch/>
        </p:blipFill>
        <p:spPr>
          <a:xfrm>
            <a:off x="0" y="0"/>
            <a:ext cx="1703450" cy="5143500"/>
          </a:xfrm>
          <a:prstGeom prst="rect">
            <a:avLst/>
          </a:prstGeom>
          <a:noFill/>
          <a:ln>
            <a:noFill/>
          </a:ln>
        </p:spPr>
      </p:pic>
      <p:sp>
        <p:nvSpPr>
          <p:cNvPr id="471" name="Google Shape;471;p45"/>
          <p:cNvSpPr/>
          <p:nvPr/>
        </p:nvSpPr>
        <p:spPr>
          <a:xfrm rot="10800000">
            <a:off x="8413800" y="25"/>
            <a:ext cx="756600" cy="822600"/>
          </a:xfrm>
          <a:prstGeom prst="rtTriangle">
            <a:avLst/>
          </a:prstGeom>
          <a:solidFill>
            <a:srgbClr val="F8C02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pic>
        <p:nvPicPr>
          <p:cNvPr id="472" name="Google Shape;472;p45"/>
          <p:cNvPicPr preferRelativeResize="0"/>
          <p:nvPr/>
        </p:nvPicPr>
        <p:blipFill rotWithShape="1">
          <a:blip r:embed="rId4">
            <a:alphaModFix/>
          </a:blip>
          <a:srcRect b="0" l="0" r="0" t="10"/>
          <a:stretch/>
        </p:blipFill>
        <p:spPr>
          <a:xfrm>
            <a:off x="7418750" y="393750"/>
            <a:ext cx="1092326" cy="506099"/>
          </a:xfrm>
          <a:prstGeom prst="rect">
            <a:avLst/>
          </a:prstGeom>
          <a:noFill/>
          <a:ln>
            <a:noFill/>
          </a:ln>
        </p:spPr>
      </p:pic>
      <p:sp>
        <p:nvSpPr>
          <p:cNvPr id="473" name="Google Shape;473;p45"/>
          <p:cNvSpPr txBox="1"/>
          <p:nvPr/>
        </p:nvSpPr>
        <p:spPr>
          <a:xfrm>
            <a:off x="1941850" y="298200"/>
            <a:ext cx="5561400" cy="4203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1700"/>
              <a:buFont typeface="Arial"/>
              <a:buNone/>
            </a:pPr>
            <a:r>
              <a:t/>
            </a:r>
            <a:endParaRPr b="0" i="0" sz="1700" u="none" cap="none" strike="noStrike">
              <a:solidFill>
                <a:schemeClr val="dk2"/>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46"/>
          <p:cNvSpPr txBox="1"/>
          <p:nvPr/>
        </p:nvSpPr>
        <p:spPr>
          <a:xfrm>
            <a:off x="732550" y="822625"/>
            <a:ext cx="8011200" cy="41562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Clr>
                <a:srgbClr val="000000"/>
              </a:buClr>
              <a:buSzPts val="2000"/>
              <a:buFont typeface="Arial"/>
              <a:buNone/>
            </a:pPr>
            <a:r>
              <a:rPr b="1" lang="en" sz="2000">
                <a:solidFill>
                  <a:srgbClr val="006DB8"/>
                </a:solidFill>
                <a:latin typeface="Roboto"/>
                <a:ea typeface="Roboto"/>
                <a:cs typeface="Roboto"/>
                <a:sym typeface="Roboto"/>
              </a:rPr>
              <a:t>Subrecipient</a:t>
            </a:r>
            <a:r>
              <a:rPr b="1" lang="en" sz="2000">
                <a:solidFill>
                  <a:srgbClr val="006DB8"/>
                </a:solidFill>
                <a:latin typeface="Roboto"/>
                <a:ea typeface="Roboto"/>
                <a:cs typeface="Roboto"/>
                <a:sym typeface="Roboto"/>
              </a:rPr>
              <a:t> Capacity Self-Assessment Survey </a:t>
            </a:r>
            <a:endParaRPr b="1" sz="2000">
              <a:solidFill>
                <a:srgbClr val="006DB8"/>
              </a:solidFill>
              <a:latin typeface="Roboto"/>
              <a:ea typeface="Roboto"/>
              <a:cs typeface="Roboto"/>
              <a:sym typeface="Roboto"/>
            </a:endParaRPr>
          </a:p>
          <a:p>
            <a:pPr indent="-355600" lvl="0" marL="457200" marR="0" rtl="0" algn="l">
              <a:lnSpc>
                <a:spcPct val="115000"/>
              </a:lnSpc>
              <a:spcBef>
                <a:spcPts val="0"/>
              </a:spcBef>
              <a:spcAft>
                <a:spcPts val="0"/>
              </a:spcAft>
              <a:buClr>
                <a:srgbClr val="006DB8"/>
              </a:buClr>
              <a:buSzPts val="2000"/>
              <a:buFont typeface="Roboto"/>
              <a:buChar char="●"/>
            </a:pPr>
            <a:r>
              <a:rPr lang="en" sz="2000">
                <a:solidFill>
                  <a:srgbClr val="006DB8"/>
                </a:solidFill>
                <a:latin typeface="Roboto"/>
                <a:ea typeface="Roboto"/>
                <a:cs typeface="Roboto"/>
                <a:sym typeface="Roboto"/>
              </a:rPr>
              <a:t>Conducted by Equity in Action </a:t>
            </a:r>
            <a:endParaRPr sz="2000">
              <a:solidFill>
                <a:srgbClr val="006DB8"/>
              </a:solidFill>
              <a:latin typeface="Roboto"/>
              <a:ea typeface="Roboto"/>
              <a:cs typeface="Roboto"/>
              <a:sym typeface="Roboto"/>
            </a:endParaRPr>
          </a:p>
          <a:p>
            <a:pPr indent="-355600" lvl="0" marL="457200" marR="0" rtl="0" algn="l">
              <a:lnSpc>
                <a:spcPct val="115000"/>
              </a:lnSpc>
              <a:spcBef>
                <a:spcPts val="0"/>
              </a:spcBef>
              <a:spcAft>
                <a:spcPts val="0"/>
              </a:spcAft>
              <a:buClr>
                <a:srgbClr val="006DB8"/>
              </a:buClr>
              <a:buSzPts val="2000"/>
              <a:buFont typeface="Roboto"/>
              <a:buChar char="●"/>
            </a:pPr>
            <a:r>
              <a:rPr lang="en" sz="2000">
                <a:solidFill>
                  <a:srgbClr val="006DB8"/>
                </a:solidFill>
                <a:latin typeface="Roboto"/>
                <a:ea typeface="Roboto"/>
                <a:cs typeface="Roboto"/>
                <a:sym typeface="Roboto"/>
              </a:rPr>
              <a:t>Assessment of Grants Management, </a:t>
            </a:r>
            <a:r>
              <a:rPr lang="en" sz="2000">
                <a:solidFill>
                  <a:srgbClr val="006DB8"/>
                </a:solidFill>
                <a:latin typeface="Roboto"/>
                <a:ea typeface="Roboto"/>
                <a:cs typeface="Roboto"/>
                <a:sym typeface="Roboto"/>
              </a:rPr>
              <a:t>Systems &amp; Centralized Rental Administration Readiness</a:t>
            </a:r>
            <a:endParaRPr sz="2000">
              <a:solidFill>
                <a:srgbClr val="006DB8"/>
              </a:solidFill>
              <a:latin typeface="Roboto"/>
              <a:ea typeface="Roboto"/>
              <a:cs typeface="Roboto"/>
              <a:sym typeface="Roboto"/>
            </a:endParaRPr>
          </a:p>
          <a:p>
            <a:pPr indent="-355600" lvl="0" marL="457200" marR="0" rtl="0" algn="l">
              <a:lnSpc>
                <a:spcPct val="115000"/>
              </a:lnSpc>
              <a:spcBef>
                <a:spcPts val="0"/>
              </a:spcBef>
              <a:spcAft>
                <a:spcPts val="0"/>
              </a:spcAft>
              <a:buClr>
                <a:srgbClr val="006DB8"/>
              </a:buClr>
              <a:buSzPts val="2000"/>
              <a:buFont typeface="Roboto"/>
              <a:buChar char="●"/>
            </a:pPr>
            <a:r>
              <a:rPr lang="en" sz="2000">
                <a:solidFill>
                  <a:srgbClr val="006DB8"/>
                </a:solidFill>
                <a:latin typeface="Roboto"/>
                <a:ea typeface="Roboto"/>
                <a:cs typeface="Roboto"/>
                <a:sym typeface="Roboto"/>
              </a:rPr>
              <a:t>Please complete the survey by</a:t>
            </a:r>
            <a:r>
              <a:rPr b="1" lang="en" sz="2000">
                <a:solidFill>
                  <a:srgbClr val="006DB8"/>
                </a:solidFill>
                <a:latin typeface="Roboto"/>
                <a:ea typeface="Roboto"/>
                <a:cs typeface="Roboto"/>
                <a:sym typeface="Roboto"/>
              </a:rPr>
              <a:t> </a:t>
            </a:r>
            <a:r>
              <a:rPr b="1" lang="en" sz="2000" u="sng">
                <a:solidFill>
                  <a:srgbClr val="006DB8"/>
                </a:solidFill>
                <a:latin typeface="Roboto"/>
                <a:ea typeface="Roboto"/>
                <a:cs typeface="Roboto"/>
                <a:sym typeface="Roboto"/>
              </a:rPr>
              <a:t>12 PM PST Friday, March 27th.</a:t>
            </a:r>
            <a:r>
              <a:rPr b="1" lang="en" sz="2000">
                <a:solidFill>
                  <a:srgbClr val="006DB8"/>
                </a:solidFill>
                <a:latin typeface="Roboto"/>
                <a:ea typeface="Roboto"/>
                <a:cs typeface="Roboto"/>
                <a:sym typeface="Roboto"/>
              </a:rPr>
              <a:t> </a:t>
            </a:r>
            <a:endParaRPr b="1" sz="2000">
              <a:solidFill>
                <a:srgbClr val="006DB8"/>
              </a:solidFill>
              <a:latin typeface="Roboto"/>
              <a:ea typeface="Roboto"/>
              <a:cs typeface="Roboto"/>
              <a:sym typeface="Roboto"/>
            </a:endParaRPr>
          </a:p>
          <a:p>
            <a:pPr indent="0" lvl="0" marL="0" marR="0" rtl="0" algn="l">
              <a:lnSpc>
                <a:spcPct val="115000"/>
              </a:lnSpc>
              <a:spcBef>
                <a:spcPts val="0"/>
              </a:spcBef>
              <a:spcAft>
                <a:spcPts val="0"/>
              </a:spcAft>
              <a:buNone/>
            </a:pPr>
            <a:r>
              <a:t/>
            </a:r>
            <a:endParaRPr b="1" sz="2000">
              <a:solidFill>
                <a:srgbClr val="006DB8"/>
              </a:solidFill>
              <a:latin typeface="Roboto"/>
              <a:ea typeface="Roboto"/>
              <a:cs typeface="Roboto"/>
              <a:sym typeface="Roboto"/>
            </a:endParaRPr>
          </a:p>
          <a:p>
            <a:pPr indent="0" lvl="0" marL="0" marR="0" rtl="0" algn="l">
              <a:lnSpc>
                <a:spcPct val="115000"/>
              </a:lnSpc>
              <a:spcBef>
                <a:spcPts val="0"/>
              </a:spcBef>
              <a:spcAft>
                <a:spcPts val="0"/>
              </a:spcAft>
              <a:buNone/>
            </a:pPr>
            <a:r>
              <a:t/>
            </a:r>
            <a:endParaRPr b="1" sz="2000">
              <a:solidFill>
                <a:srgbClr val="006DB8"/>
              </a:solidFill>
              <a:latin typeface="Roboto"/>
              <a:ea typeface="Roboto"/>
              <a:cs typeface="Roboto"/>
              <a:sym typeface="Roboto"/>
            </a:endParaRPr>
          </a:p>
        </p:txBody>
      </p:sp>
      <p:sp>
        <p:nvSpPr>
          <p:cNvPr id="479" name="Google Shape;479;p46"/>
          <p:cNvSpPr/>
          <p:nvPr/>
        </p:nvSpPr>
        <p:spPr>
          <a:xfrm rot="10800000">
            <a:off x="8413800" y="25"/>
            <a:ext cx="756600" cy="822600"/>
          </a:xfrm>
          <a:prstGeom prst="rtTriangle">
            <a:avLst/>
          </a:prstGeom>
          <a:solidFill>
            <a:srgbClr val="F8C02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pic>
        <p:nvPicPr>
          <p:cNvPr id="480" name="Google Shape;480;p46"/>
          <p:cNvPicPr preferRelativeResize="0"/>
          <p:nvPr/>
        </p:nvPicPr>
        <p:blipFill rotWithShape="1">
          <a:blip r:embed="rId3">
            <a:alphaModFix/>
          </a:blip>
          <a:srcRect b="0" l="0" r="0" t="10"/>
          <a:stretch/>
        </p:blipFill>
        <p:spPr>
          <a:xfrm>
            <a:off x="7674775" y="262875"/>
            <a:ext cx="1092326" cy="506099"/>
          </a:xfrm>
          <a:prstGeom prst="rect">
            <a:avLst/>
          </a:prstGeom>
          <a:noFill/>
          <a:ln>
            <a:noFill/>
          </a:ln>
        </p:spPr>
      </p:pic>
      <p:sp>
        <p:nvSpPr>
          <p:cNvPr id="481" name="Google Shape;481;p46"/>
          <p:cNvSpPr txBox="1"/>
          <p:nvPr/>
        </p:nvSpPr>
        <p:spPr>
          <a:xfrm>
            <a:off x="1517800" y="142663"/>
            <a:ext cx="5561400" cy="5865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Clr>
                <a:schemeClr val="dk1"/>
              </a:buClr>
              <a:buSzPts val="1700"/>
              <a:buFont typeface="Arial"/>
              <a:buNone/>
            </a:pPr>
            <a:r>
              <a:rPr lang="en" sz="2900">
                <a:solidFill>
                  <a:srgbClr val="006DB8"/>
                </a:solidFill>
                <a:latin typeface="Roboto"/>
                <a:ea typeface="Roboto"/>
                <a:cs typeface="Roboto"/>
                <a:sym typeface="Roboto"/>
              </a:rPr>
              <a:t>Feedback Survey</a:t>
            </a:r>
            <a:endParaRPr b="0" i="0" sz="3000" u="none" cap="none" strike="noStrike">
              <a:solidFill>
                <a:srgbClr val="006DB8"/>
              </a:solidFill>
              <a:latin typeface="Roboto"/>
              <a:ea typeface="Roboto"/>
              <a:cs typeface="Roboto"/>
              <a:sym typeface="Roboto"/>
            </a:endParaRPr>
          </a:p>
        </p:txBody>
      </p:sp>
      <p:pic>
        <p:nvPicPr>
          <p:cNvPr id="482" name="Google Shape;482;p46"/>
          <p:cNvPicPr preferRelativeResize="0"/>
          <p:nvPr/>
        </p:nvPicPr>
        <p:blipFill rotWithShape="1">
          <a:blip r:embed="rId4">
            <a:alphaModFix/>
          </a:blip>
          <a:srcRect b="0" l="0" r="0" t="0"/>
          <a:stretch/>
        </p:blipFill>
        <p:spPr>
          <a:xfrm>
            <a:off x="6" y="4465548"/>
            <a:ext cx="959794" cy="677950"/>
          </a:xfrm>
          <a:prstGeom prst="rect">
            <a:avLst/>
          </a:prstGeom>
          <a:noFill/>
          <a:ln>
            <a:noFill/>
          </a:ln>
        </p:spPr>
      </p:pic>
      <p:grpSp>
        <p:nvGrpSpPr>
          <p:cNvPr id="483" name="Google Shape;483;p46"/>
          <p:cNvGrpSpPr/>
          <p:nvPr/>
        </p:nvGrpSpPr>
        <p:grpSpPr>
          <a:xfrm>
            <a:off x="144869" y="142675"/>
            <a:ext cx="371475" cy="1285875"/>
            <a:chOff x="361069" y="191700"/>
            <a:chExt cx="371475" cy="1285875"/>
          </a:xfrm>
        </p:grpSpPr>
        <p:pic>
          <p:nvPicPr>
            <p:cNvPr id="484" name="Google Shape;484;p46"/>
            <p:cNvPicPr preferRelativeResize="0"/>
            <p:nvPr/>
          </p:nvPicPr>
          <p:blipFill rotWithShape="1">
            <a:blip r:embed="rId5">
              <a:alphaModFix/>
            </a:blip>
            <a:srcRect b="0" l="48705" r="0" t="0"/>
            <a:stretch/>
          </p:blipFill>
          <p:spPr>
            <a:xfrm>
              <a:off x="541994" y="191700"/>
              <a:ext cx="190550" cy="1285875"/>
            </a:xfrm>
            <a:prstGeom prst="rect">
              <a:avLst/>
            </a:prstGeom>
            <a:noFill/>
            <a:ln>
              <a:noFill/>
            </a:ln>
          </p:spPr>
        </p:pic>
        <p:pic>
          <p:nvPicPr>
            <p:cNvPr id="485" name="Google Shape;485;p46"/>
            <p:cNvPicPr preferRelativeResize="0"/>
            <p:nvPr/>
          </p:nvPicPr>
          <p:blipFill rotWithShape="1">
            <a:blip r:embed="rId5">
              <a:alphaModFix/>
            </a:blip>
            <a:srcRect b="0" l="48705" r="0" t="0"/>
            <a:stretch/>
          </p:blipFill>
          <p:spPr>
            <a:xfrm>
              <a:off x="361069" y="191700"/>
              <a:ext cx="190550" cy="1285875"/>
            </a:xfrm>
            <a:prstGeom prst="rect">
              <a:avLst/>
            </a:prstGeom>
            <a:noFill/>
            <a:ln>
              <a:noFill/>
            </a:ln>
          </p:spPr>
        </p:pic>
      </p:grpSp>
      <p:pic>
        <p:nvPicPr>
          <p:cNvPr id="486" name="Google Shape;486;p46" title="QR-RTFH GM Self Assessment Survey.png"/>
          <p:cNvPicPr preferRelativeResize="0"/>
          <p:nvPr/>
        </p:nvPicPr>
        <p:blipFill>
          <a:blip r:embed="rId6">
            <a:alphaModFix/>
          </a:blip>
          <a:stretch>
            <a:fillRect/>
          </a:stretch>
        </p:blipFill>
        <p:spPr>
          <a:xfrm>
            <a:off x="3235713" y="2853250"/>
            <a:ext cx="2125575" cy="21255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47"/>
          <p:cNvSpPr/>
          <p:nvPr/>
        </p:nvSpPr>
        <p:spPr>
          <a:xfrm>
            <a:off x="-28050" y="-6600"/>
            <a:ext cx="9200100" cy="5156700"/>
          </a:xfrm>
          <a:prstGeom prst="rect">
            <a:avLst/>
          </a:prstGeom>
          <a:solidFill>
            <a:schemeClr val="lt1"/>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2400" u="none" cap="none" strike="noStrike">
              <a:solidFill>
                <a:srgbClr val="0275C2"/>
              </a:solidFill>
              <a:latin typeface="Montserrat"/>
              <a:ea typeface="Montserrat"/>
              <a:cs typeface="Montserrat"/>
              <a:sym typeface="Montserrat"/>
            </a:endParaRPr>
          </a:p>
        </p:txBody>
      </p:sp>
      <p:pic>
        <p:nvPicPr>
          <p:cNvPr id="492" name="Google Shape;492;p47"/>
          <p:cNvPicPr preferRelativeResize="0"/>
          <p:nvPr/>
        </p:nvPicPr>
        <p:blipFill rotWithShape="1">
          <a:blip r:embed="rId3">
            <a:alphaModFix/>
          </a:blip>
          <a:srcRect b="0" l="0" r="0" t="0"/>
          <a:stretch/>
        </p:blipFill>
        <p:spPr>
          <a:xfrm flipH="1">
            <a:off x="8240306" y="4478748"/>
            <a:ext cx="959794" cy="677950"/>
          </a:xfrm>
          <a:prstGeom prst="rect">
            <a:avLst/>
          </a:prstGeom>
          <a:noFill/>
          <a:ln>
            <a:noFill/>
          </a:ln>
        </p:spPr>
      </p:pic>
      <p:sp>
        <p:nvSpPr>
          <p:cNvPr id="493" name="Google Shape;493;p47"/>
          <p:cNvSpPr txBox="1"/>
          <p:nvPr/>
        </p:nvSpPr>
        <p:spPr>
          <a:xfrm>
            <a:off x="1625938" y="2089044"/>
            <a:ext cx="5147100" cy="48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 sz="2400" u="none" cap="none" strike="noStrike">
                <a:solidFill>
                  <a:srgbClr val="006DB8"/>
                </a:solidFill>
                <a:latin typeface="Roboto"/>
                <a:ea typeface="Roboto"/>
                <a:cs typeface="Roboto"/>
                <a:sym typeface="Roboto"/>
              </a:rPr>
              <a:t>Questions? </a:t>
            </a:r>
            <a:endParaRPr b="1" i="0" sz="2400" u="none" cap="none" strike="noStrike">
              <a:solidFill>
                <a:srgbClr val="006DB8"/>
              </a:solidFill>
              <a:latin typeface="Roboto"/>
              <a:ea typeface="Roboto"/>
              <a:cs typeface="Roboto"/>
              <a:sym typeface="Roboto"/>
            </a:endParaRPr>
          </a:p>
        </p:txBody>
      </p:sp>
      <p:sp>
        <p:nvSpPr>
          <p:cNvPr id="494" name="Google Shape;494;p47"/>
          <p:cNvSpPr txBox="1"/>
          <p:nvPr/>
        </p:nvSpPr>
        <p:spPr>
          <a:xfrm>
            <a:off x="1297500" y="1889469"/>
            <a:ext cx="732900" cy="80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Montserrat"/>
                <a:ea typeface="Montserrat"/>
                <a:cs typeface="Montserrat"/>
                <a:sym typeface="Montserrat"/>
              </a:rPr>
              <a:t>01</a:t>
            </a:r>
            <a:endParaRPr b="0"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Arial"/>
              <a:ea typeface="Arial"/>
              <a:cs typeface="Arial"/>
              <a:sym typeface="Arial"/>
            </a:endParaRPr>
          </a:p>
        </p:txBody>
      </p:sp>
      <p:sp>
        <p:nvSpPr>
          <p:cNvPr id="495" name="Google Shape;495;p47"/>
          <p:cNvSpPr txBox="1"/>
          <p:nvPr/>
        </p:nvSpPr>
        <p:spPr>
          <a:xfrm>
            <a:off x="1241750" y="3669944"/>
            <a:ext cx="732900" cy="80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Montserrat"/>
                <a:ea typeface="Montserrat"/>
                <a:cs typeface="Montserrat"/>
                <a:sym typeface="Montserrat"/>
              </a:rPr>
              <a:t>03</a:t>
            </a:r>
            <a:endParaRPr b="0" i="0" sz="1300" u="none" cap="none" strike="noStrike">
              <a:solidFill>
                <a:srgbClr val="FFFFFF"/>
              </a:solidFill>
              <a:latin typeface="Arial"/>
              <a:ea typeface="Arial"/>
              <a:cs typeface="Arial"/>
              <a:sym typeface="Arial"/>
            </a:endParaRPr>
          </a:p>
        </p:txBody>
      </p:sp>
      <p:pic>
        <p:nvPicPr>
          <p:cNvPr id="496" name="Google Shape;496;p47"/>
          <p:cNvPicPr preferRelativeResize="0"/>
          <p:nvPr/>
        </p:nvPicPr>
        <p:blipFill rotWithShape="1">
          <a:blip r:embed="rId4">
            <a:alphaModFix/>
          </a:blip>
          <a:srcRect b="0" l="0" r="0" t="9"/>
          <a:stretch/>
        </p:blipFill>
        <p:spPr>
          <a:xfrm>
            <a:off x="7418750" y="393750"/>
            <a:ext cx="1092326" cy="506099"/>
          </a:xfrm>
          <a:prstGeom prst="rect">
            <a:avLst/>
          </a:prstGeom>
          <a:noFill/>
          <a:ln>
            <a:noFill/>
          </a:ln>
        </p:spPr>
      </p:pic>
      <p:grpSp>
        <p:nvGrpSpPr>
          <p:cNvPr id="497" name="Google Shape;497;p47"/>
          <p:cNvGrpSpPr/>
          <p:nvPr/>
        </p:nvGrpSpPr>
        <p:grpSpPr>
          <a:xfrm>
            <a:off x="361069" y="191700"/>
            <a:ext cx="371475" cy="1285875"/>
            <a:chOff x="361069" y="191700"/>
            <a:chExt cx="371475" cy="1285875"/>
          </a:xfrm>
        </p:grpSpPr>
        <p:pic>
          <p:nvPicPr>
            <p:cNvPr id="498" name="Google Shape;498;p47"/>
            <p:cNvPicPr preferRelativeResize="0"/>
            <p:nvPr/>
          </p:nvPicPr>
          <p:blipFill rotWithShape="1">
            <a:blip r:embed="rId5">
              <a:alphaModFix/>
            </a:blip>
            <a:srcRect b="0" l="48704" r="0" t="0"/>
            <a:stretch/>
          </p:blipFill>
          <p:spPr>
            <a:xfrm>
              <a:off x="541994" y="191700"/>
              <a:ext cx="190550" cy="1285875"/>
            </a:xfrm>
            <a:prstGeom prst="rect">
              <a:avLst/>
            </a:prstGeom>
            <a:noFill/>
            <a:ln>
              <a:noFill/>
            </a:ln>
          </p:spPr>
        </p:pic>
        <p:pic>
          <p:nvPicPr>
            <p:cNvPr id="499" name="Google Shape;499;p47"/>
            <p:cNvPicPr preferRelativeResize="0"/>
            <p:nvPr/>
          </p:nvPicPr>
          <p:blipFill rotWithShape="1">
            <a:blip r:embed="rId5">
              <a:alphaModFix/>
            </a:blip>
            <a:srcRect b="0" l="48704" r="0" t="0"/>
            <a:stretch/>
          </p:blipFill>
          <p:spPr>
            <a:xfrm>
              <a:off x="361069" y="191700"/>
              <a:ext cx="190550" cy="1285875"/>
            </a:xfrm>
            <a:prstGeom prst="rect">
              <a:avLst/>
            </a:prstGeom>
            <a:noFill/>
            <a:ln>
              <a:noFill/>
            </a:ln>
          </p:spPr>
        </p:pic>
      </p:grpSp>
      <p:pic>
        <p:nvPicPr>
          <p:cNvPr id="500" name="Google Shape;500;p47" title="Questions - Free of Charge Creative Commons Handwriting image"/>
          <p:cNvPicPr preferRelativeResize="0"/>
          <p:nvPr/>
        </p:nvPicPr>
        <p:blipFill rotWithShape="1">
          <a:blip r:embed="rId6">
            <a:alphaModFix/>
          </a:blip>
          <a:srcRect b="0" l="0" r="0" t="0"/>
          <a:stretch/>
        </p:blipFill>
        <p:spPr>
          <a:xfrm>
            <a:off x="1625950" y="1048625"/>
            <a:ext cx="5408100" cy="36054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48"/>
          <p:cNvSpPr/>
          <p:nvPr/>
        </p:nvSpPr>
        <p:spPr>
          <a:xfrm>
            <a:off x="0" y="0"/>
            <a:ext cx="9170400" cy="5143500"/>
          </a:xfrm>
          <a:prstGeom prst="rect">
            <a:avLst/>
          </a:prstGeom>
          <a:solidFill>
            <a:schemeClr val="lt1"/>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dk1"/>
              </a:buClr>
              <a:buSzPts val="3800"/>
              <a:buFont typeface="Arial"/>
              <a:buNone/>
            </a:pPr>
            <a:r>
              <a:t/>
            </a:r>
            <a:endParaRPr b="0" i="0" sz="3800" u="none" cap="none" strike="noStrike">
              <a:solidFill>
                <a:srgbClr val="21618B"/>
              </a:solidFill>
              <a:latin typeface="Libre Franklin Medium"/>
              <a:ea typeface="Libre Franklin Medium"/>
              <a:cs typeface="Libre Franklin Medium"/>
              <a:sym typeface="Libre Franklin Medium"/>
            </a:endParaRPr>
          </a:p>
        </p:txBody>
      </p:sp>
      <p:sp>
        <p:nvSpPr>
          <p:cNvPr id="506" name="Google Shape;506;p48"/>
          <p:cNvSpPr txBox="1"/>
          <p:nvPr/>
        </p:nvSpPr>
        <p:spPr>
          <a:xfrm>
            <a:off x="1703450" y="1984050"/>
            <a:ext cx="7029300" cy="1152300"/>
          </a:xfrm>
          <a:prstGeom prst="rect">
            <a:avLst/>
          </a:prstGeom>
          <a:noFill/>
          <a:ln>
            <a:noFill/>
          </a:ln>
        </p:spPr>
        <p:txBody>
          <a:bodyPr anchorCtr="0" anchor="t" bIns="91425" lIns="91425" spcFirstLastPara="1" rIns="91425" wrap="square" tIns="91425">
            <a:normAutofit/>
          </a:bodyPr>
          <a:lstStyle/>
          <a:p>
            <a:pPr indent="0" lvl="0" marL="0" marR="0" rtl="0" algn="ctr">
              <a:lnSpc>
                <a:spcPct val="115000"/>
              </a:lnSpc>
              <a:spcBef>
                <a:spcPts val="0"/>
              </a:spcBef>
              <a:spcAft>
                <a:spcPts val="0"/>
              </a:spcAft>
              <a:buClr>
                <a:srgbClr val="000000"/>
              </a:buClr>
              <a:buSzPts val="3400"/>
              <a:buFont typeface="Arial"/>
              <a:buNone/>
            </a:pPr>
            <a:r>
              <a:rPr b="1" lang="en" sz="4800">
                <a:solidFill>
                  <a:srgbClr val="006DB8"/>
                </a:solidFill>
                <a:latin typeface="Roboto"/>
                <a:ea typeface="Roboto"/>
                <a:cs typeface="Roboto"/>
                <a:sym typeface="Roboto"/>
              </a:rPr>
              <a:t>Resources &amp; Discussion</a:t>
            </a:r>
            <a:endParaRPr b="1" i="0" sz="4800" u="none" cap="none" strike="noStrike">
              <a:solidFill>
                <a:srgbClr val="006DB8"/>
              </a:solidFill>
              <a:latin typeface="Montserrat"/>
              <a:ea typeface="Montserrat"/>
              <a:cs typeface="Montserrat"/>
              <a:sym typeface="Montserrat"/>
            </a:endParaRPr>
          </a:p>
        </p:txBody>
      </p:sp>
      <p:pic>
        <p:nvPicPr>
          <p:cNvPr id="507" name="Google Shape;507;p48"/>
          <p:cNvPicPr preferRelativeResize="0"/>
          <p:nvPr/>
        </p:nvPicPr>
        <p:blipFill rotWithShape="1">
          <a:blip r:embed="rId3">
            <a:alphaModFix/>
          </a:blip>
          <a:srcRect b="0" l="0" r="33823" t="0"/>
          <a:stretch/>
        </p:blipFill>
        <p:spPr>
          <a:xfrm>
            <a:off x="0" y="0"/>
            <a:ext cx="1703450" cy="5143500"/>
          </a:xfrm>
          <a:prstGeom prst="rect">
            <a:avLst/>
          </a:prstGeom>
          <a:noFill/>
          <a:ln>
            <a:noFill/>
          </a:ln>
        </p:spPr>
      </p:pic>
      <p:sp>
        <p:nvSpPr>
          <p:cNvPr id="508" name="Google Shape;508;p48"/>
          <p:cNvSpPr/>
          <p:nvPr/>
        </p:nvSpPr>
        <p:spPr>
          <a:xfrm rot="10800000">
            <a:off x="8413800" y="25"/>
            <a:ext cx="756600" cy="822600"/>
          </a:xfrm>
          <a:prstGeom prst="rtTriangle">
            <a:avLst/>
          </a:prstGeom>
          <a:solidFill>
            <a:srgbClr val="F8C02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pic>
        <p:nvPicPr>
          <p:cNvPr id="509" name="Google Shape;509;p48"/>
          <p:cNvPicPr preferRelativeResize="0"/>
          <p:nvPr/>
        </p:nvPicPr>
        <p:blipFill rotWithShape="1">
          <a:blip r:embed="rId4">
            <a:alphaModFix/>
          </a:blip>
          <a:srcRect b="0" l="0" r="0" t="10"/>
          <a:stretch/>
        </p:blipFill>
        <p:spPr>
          <a:xfrm>
            <a:off x="7418750" y="393750"/>
            <a:ext cx="1092326" cy="506099"/>
          </a:xfrm>
          <a:prstGeom prst="rect">
            <a:avLst/>
          </a:prstGeom>
          <a:noFill/>
          <a:ln>
            <a:noFill/>
          </a:ln>
        </p:spPr>
      </p:pic>
      <p:sp>
        <p:nvSpPr>
          <p:cNvPr id="510" name="Google Shape;510;p48"/>
          <p:cNvSpPr txBox="1"/>
          <p:nvPr/>
        </p:nvSpPr>
        <p:spPr>
          <a:xfrm>
            <a:off x="1941850" y="298200"/>
            <a:ext cx="5561400" cy="4203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1700"/>
              <a:buFont typeface="Arial"/>
              <a:buNone/>
            </a:pPr>
            <a:r>
              <a:t/>
            </a:r>
            <a:endParaRPr b="0" i="0" sz="1700" u="none" cap="none" strike="noStrike">
              <a:solidFill>
                <a:schemeClr val="dk2"/>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49"/>
          <p:cNvSpPr/>
          <p:nvPr/>
        </p:nvSpPr>
        <p:spPr>
          <a:xfrm>
            <a:off x="-28050" y="-149175"/>
            <a:ext cx="9200100" cy="5156700"/>
          </a:xfrm>
          <a:prstGeom prst="rect">
            <a:avLst/>
          </a:prstGeom>
          <a:solidFill>
            <a:schemeClr val="lt1"/>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rgbClr val="000000"/>
              </a:buClr>
              <a:buSzPts val="1500"/>
              <a:buFont typeface="Arial"/>
              <a:buNone/>
            </a:pPr>
            <a:r>
              <a:rPr b="1" lang="en" sz="1500">
                <a:solidFill>
                  <a:schemeClr val="lt1"/>
                </a:solidFill>
                <a:latin typeface="Roboto"/>
                <a:ea typeface="Roboto"/>
                <a:cs typeface="Roboto"/>
                <a:sym typeface="Roboto"/>
              </a:rPr>
              <a:t>Meeting Dates</a:t>
            </a:r>
            <a:endParaRPr b="1" sz="1500">
              <a:solidFill>
                <a:schemeClr val="lt1"/>
              </a:solidFill>
              <a:latin typeface="Roboto"/>
              <a:ea typeface="Roboto"/>
              <a:cs typeface="Roboto"/>
              <a:sym typeface="Roboto"/>
            </a:endParaRPr>
          </a:p>
          <a:p>
            <a:pPr indent="0" lvl="0" marL="0" marR="0" rtl="0" algn="ctr">
              <a:lnSpc>
                <a:spcPct val="100000"/>
              </a:lnSpc>
              <a:spcBef>
                <a:spcPts val="1600"/>
              </a:spcBef>
              <a:spcAft>
                <a:spcPts val="0"/>
              </a:spcAft>
              <a:buClr>
                <a:srgbClr val="000000"/>
              </a:buClr>
              <a:buSzPts val="1400"/>
              <a:buFont typeface="Arial"/>
              <a:buNone/>
            </a:pPr>
            <a:r>
              <a:t/>
            </a:r>
            <a:endParaRPr sz="2400">
              <a:solidFill>
                <a:srgbClr val="0275C2"/>
              </a:solidFill>
              <a:latin typeface="Montserrat"/>
              <a:ea typeface="Montserrat"/>
              <a:cs typeface="Montserrat"/>
              <a:sym typeface="Montserrat"/>
            </a:endParaRPr>
          </a:p>
        </p:txBody>
      </p:sp>
      <p:pic>
        <p:nvPicPr>
          <p:cNvPr id="516" name="Google Shape;516;p49"/>
          <p:cNvPicPr preferRelativeResize="0"/>
          <p:nvPr/>
        </p:nvPicPr>
        <p:blipFill rotWithShape="1">
          <a:blip r:embed="rId3">
            <a:alphaModFix/>
          </a:blip>
          <a:srcRect b="0" l="0" r="0" t="0"/>
          <a:stretch/>
        </p:blipFill>
        <p:spPr>
          <a:xfrm flipH="1">
            <a:off x="8240306" y="4478748"/>
            <a:ext cx="959794" cy="677950"/>
          </a:xfrm>
          <a:prstGeom prst="rect">
            <a:avLst/>
          </a:prstGeom>
          <a:noFill/>
          <a:ln>
            <a:noFill/>
          </a:ln>
        </p:spPr>
      </p:pic>
      <p:sp>
        <p:nvSpPr>
          <p:cNvPr id="517" name="Google Shape;517;p49"/>
          <p:cNvSpPr txBox="1"/>
          <p:nvPr/>
        </p:nvSpPr>
        <p:spPr>
          <a:xfrm>
            <a:off x="869550" y="285930"/>
            <a:ext cx="5147100" cy="924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lang="en" sz="2400">
                <a:solidFill>
                  <a:srgbClr val="006DB8"/>
                </a:solidFill>
                <a:latin typeface="Roboto"/>
                <a:ea typeface="Roboto"/>
                <a:cs typeface="Roboto"/>
                <a:sym typeface="Roboto"/>
              </a:rPr>
              <a:t>Key Dates</a:t>
            </a:r>
            <a:endParaRPr b="1" i="0" sz="2400" u="none" cap="none" strike="noStrike">
              <a:solidFill>
                <a:srgbClr val="006DB8"/>
              </a:solidFill>
              <a:latin typeface="Roboto"/>
              <a:ea typeface="Roboto"/>
              <a:cs typeface="Roboto"/>
              <a:sym typeface="Roboto"/>
            </a:endParaRPr>
          </a:p>
        </p:txBody>
      </p:sp>
      <p:sp>
        <p:nvSpPr>
          <p:cNvPr id="518" name="Google Shape;518;p49"/>
          <p:cNvSpPr txBox="1"/>
          <p:nvPr/>
        </p:nvSpPr>
        <p:spPr>
          <a:xfrm>
            <a:off x="1297500" y="1889469"/>
            <a:ext cx="732900" cy="80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Montserrat"/>
                <a:ea typeface="Montserrat"/>
                <a:cs typeface="Montserrat"/>
                <a:sym typeface="Montserrat"/>
              </a:rPr>
              <a:t>01</a:t>
            </a:r>
            <a:endParaRPr b="0"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Arial"/>
              <a:ea typeface="Arial"/>
              <a:cs typeface="Arial"/>
              <a:sym typeface="Arial"/>
            </a:endParaRPr>
          </a:p>
        </p:txBody>
      </p:sp>
      <p:pic>
        <p:nvPicPr>
          <p:cNvPr id="519" name="Google Shape;519;p49"/>
          <p:cNvPicPr preferRelativeResize="0"/>
          <p:nvPr/>
        </p:nvPicPr>
        <p:blipFill rotWithShape="1">
          <a:blip r:embed="rId4">
            <a:alphaModFix/>
          </a:blip>
          <a:srcRect b="0" l="0" r="0" t="10"/>
          <a:stretch/>
        </p:blipFill>
        <p:spPr>
          <a:xfrm>
            <a:off x="6842225" y="156850"/>
            <a:ext cx="1563126" cy="724225"/>
          </a:xfrm>
          <a:prstGeom prst="rect">
            <a:avLst/>
          </a:prstGeom>
          <a:noFill/>
          <a:ln>
            <a:noFill/>
          </a:ln>
        </p:spPr>
      </p:pic>
      <p:grpSp>
        <p:nvGrpSpPr>
          <p:cNvPr id="520" name="Google Shape;520;p49"/>
          <p:cNvGrpSpPr/>
          <p:nvPr/>
        </p:nvGrpSpPr>
        <p:grpSpPr>
          <a:xfrm>
            <a:off x="297269" y="191700"/>
            <a:ext cx="371475" cy="1285875"/>
            <a:chOff x="361069" y="191700"/>
            <a:chExt cx="371475" cy="1285875"/>
          </a:xfrm>
        </p:grpSpPr>
        <p:pic>
          <p:nvPicPr>
            <p:cNvPr id="521" name="Google Shape;521;p49"/>
            <p:cNvPicPr preferRelativeResize="0"/>
            <p:nvPr/>
          </p:nvPicPr>
          <p:blipFill rotWithShape="1">
            <a:blip r:embed="rId5">
              <a:alphaModFix/>
            </a:blip>
            <a:srcRect b="0" l="48705" r="0" t="0"/>
            <a:stretch/>
          </p:blipFill>
          <p:spPr>
            <a:xfrm>
              <a:off x="541994" y="191700"/>
              <a:ext cx="190550" cy="1285875"/>
            </a:xfrm>
            <a:prstGeom prst="rect">
              <a:avLst/>
            </a:prstGeom>
            <a:noFill/>
            <a:ln>
              <a:noFill/>
            </a:ln>
          </p:spPr>
        </p:pic>
        <p:pic>
          <p:nvPicPr>
            <p:cNvPr id="522" name="Google Shape;522;p49"/>
            <p:cNvPicPr preferRelativeResize="0"/>
            <p:nvPr/>
          </p:nvPicPr>
          <p:blipFill rotWithShape="1">
            <a:blip r:embed="rId5">
              <a:alphaModFix/>
            </a:blip>
            <a:srcRect b="0" l="48705" r="0" t="0"/>
            <a:stretch/>
          </p:blipFill>
          <p:spPr>
            <a:xfrm>
              <a:off x="361069" y="191700"/>
              <a:ext cx="190550" cy="1285875"/>
            </a:xfrm>
            <a:prstGeom prst="rect">
              <a:avLst/>
            </a:prstGeom>
            <a:noFill/>
            <a:ln>
              <a:noFill/>
            </a:ln>
          </p:spPr>
        </p:pic>
      </p:grpSp>
      <p:grpSp>
        <p:nvGrpSpPr>
          <p:cNvPr id="523" name="Google Shape;523;p49"/>
          <p:cNvGrpSpPr/>
          <p:nvPr/>
        </p:nvGrpSpPr>
        <p:grpSpPr>
          <a:xfrm>
            <a:off x="1522814" y="1340951"/>
            <a:ext cx="2131389" cy="2176514"/>
            <a:chOff x="1083109" y="1895053"/>
            <a:chExt cx="1799400" cy="1069120"/>
          </a:xfrm>
        </p:grpSpPr>
        <p:sp>
          <p:nvSpPr>
            <p:cNvPr id="524" name="Google Shape;524;p49"/>
            <p:cNvSpPr txBox="1"/>
            <p:nvPr/>
          </p:nvSpPr>
          <p:spPr>
            <a:xfrm>
              <a:off x="1083109" y="1895053"/>
              <a:ext cx="1799400" cy="172200"/>
            </a:xfrm>
            <a:prstGeom prst="rect">
              <a:avLst/>
            </a:prstGeom>
            <a:solidFill>
              <a:srgbClr val="0075C2"/>
            </a:solidFill>
            <a:ln cap="flat" cmpd="sng" w="9525">
              <a:solidFill>
                <a:srgbClr val="0275C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1500"/>
                <a:buFont typeface="Arial"/>
                <a:buNone/>
              </a:pPr>
              <a:r>
                <a:rPr b="1" lang="en" sz="1500">
                  <a:solidFill>
                    <a:schemeClr val="lt1"/>
                  </a:solidFill>
                  <a:latin typeface="Roboto"/>
                  <a:ea typeface="Roboto"/>
                  <a:cs typeface="Roboto"/>
                  <a:sym typeface="Roboto"/>
                </a:rPr>
                <a:t>Meeting Dates</a:t>
              </a:r>
              <a:endParaRPr b="1" i="0" sz="1500" u="none" cap="none" strike="noStrike">
                <a:solidFill>
                  <a:schemeClr val="lt1"/>
                </a:solidFill>
                <a:latin typeface="Roboto"/>
                <a:ea typeface="Roboto"/>
                <a:cs typeface="Roboto"/>
                <a:sym typeface="Roboto"/>
              </a:endParaRPr>
            </a:p>
          </p:txBody>
        </p:sp>
        <p:sp>
          <p:nvSpPr>
            <p:cNvPr id="525" name="Google Shape;525;p49"/>
            <p:cNvSpPr txBox="1"/>
            <p:nvPr/>
          </p:nvSpPr>
          <p:spPr>
            <a:xfrm>
              <a:off x="1083109" y="2067473"/>
              <a:ext cx="1799400" cy="896700"/>
            </a:xfrm>
            <a:prstGeom prst="rect">
              <a:avLst/>
            </a:prstGeom>
            <a:noFill/>
            <a:ln cap="flat" cmpd="sng" w="9525">
              <a:solidFill>
                <a:srgbClr val="0275C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300"/>
                </a:spcBef>
                <a:spcAft>
                  <a:spcPts val="0"/>
                </a:spcAft>
                <a:buClr>
                  <a:srgbClr val="000000"/>
                </a:buClr>
                <a:buSzPts val="1200"/>
                <a:buFont typeface="Arial"/>
                <a:buNone/>
              </a:pPr>
              <a:r>
                <a:t/>
              </a:r>
              <a:endParaRPr b="1" i="0" sz="1200" u="none" cap="none" strike="noStrike">
                <a:solidFill>
                  <a:srgbClr val="00B050"/>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100"/>
                <a:buFont typeface="Arial"/>
                <a:buNone/>
              </a:pPr>
              <a:r>
                <a:rPr b="1" lang="en" sz="1100">
                  <a:solidFill>
                    <a:schemeClr val="dk1"/>
                  </a:solidFill>
                </a:rPr>
                <a:t>Next Quarterly Meeting: </a:t>
              </a:r>
              <a:endParaRPr b="1" sz="1100">
                <a:solidFill>
                  <a:schemeClr val="dk1"/>
                </a:solidFill>
              </a:endParaRPr>
            </a:p>
            <a:p>
              <a:pPr indent="0" lvl="0" marL="0" marR="0" rtl="0" algn="l">
                <a:lnSpc>
                  <a:spcPct val="115000"/>
                </a:lnSpc>
                <a:spcBef>
                  <a:spcPts val="0"/>
                </a:spcBef>
                <a:spcAft>
                  <a:spcPts val="0"/>
                </a:spcAft>
                <a:buClr>
                  <a:srgbClr val="000000"/>
                </a:buClr>
                <a:buSzPts val="1100"/>
                <a:buFont typeface="Arial"/>
                <a:buNone/>
              </a:pPr>
              <a:r>
                <a:rPr lang="en" sz="1100">
                  <a:solidFill>
                    <a:schemeClr val="dk1"/>
                  </a:solidFill>
                </a:rPr>
                <a:t>Wednesday, June 24, 2026 9:00 AM - 10:30 AM</a:t>
              </a:r>
              <a:endParaRPr sz="1100">
                <a:solidFill>
                  <a:schemeClr val="dk1"/>
                </a:solidFill>
              </a:endParaRPr>
            </a:p>
            <a:p>
              <a:pPr indent="0" lvl="0" marL="0" marR="0" rtl="0" algn="l">
                <a:lnSpc>
                  <a:spcPct val="115000"/>
                </a:lnSpc>
                <a:spcBef>
                  <a:spcPts val="0"/>
                </a:spcBef>
                <a:spcAft>
                  <a:spcPts val="0"/>
                </a:spcAft>
                <a:buClr>
                  <a:srgbClr val="000000"/>
                </a:buClr>
                <a:buSzPts val="1100"/>
                <a:buFont typeface="Arial"/>
                <a:buNone/>
              </a:pPr>
              <a:r>
                <a:t/>
              </a:r>
              <a:endParaRPr sz="1100">
                <a:solidFill>
                  <a:schemeClr val="dk1"/>
                </a:solidFill>
              </a:endParaRPr>
            </a:p>
            <a:p>
              <a:pPr indent="0" lvl="0" marL="0" marR="0" rtl="0" algn="l">
                <a:lnSpc>
                  <a:spcPct val="115000"/>
                </a:lnSpc>
                <a:spcBef>
                  <a:spcPts val="0"/>
                </a:spcBef>
                <a:spcAft>
                  <a:spcPts val="0"/>
                </a:spcAft>
                <a:buClr>
                  <a:srgbClr val="000000"/>
                </a:buClr>
                <a:buSzPts val="1100"/>
                <a:buFont typeface="Arial"/>
                <a:buNone/>
              </a:pPr>
              <a:r>
                <a:rPr lang="en" sz="1100">
                  <a:solidFill>
                    <a:schemeClr val="dk1"/>
                  </a:solidFill>
                </a:rPr>
                <a:t>Q3 Meeting Date (Tentative):</a:t>
              </a:r>
              <a:endParaRPr sz="1100">
                <a:solidFill>
                  <a:schemeClr val="dk1"/>
                </a:solidFill>
              </a:endParaRPr>
            </a:p>
            <a:p>
              <a:pPr indent="0" lvl="0" marL="0" marR="0" rtl="0" algn="l">
                <a:lnSpc>
                  <a:spcPct val="115000"/>
                </a:lnSpc>
                <a:spcBef>
                  <a:spcPts val="0"/>
                </a:spcBef>
                <a:spcAft>
                  <a:spcPts val="0"/>
                </a:spcAft>
                <a:buClr>
                  <a:srgbClr val="000000"/>
                </a:buClr>
                <a:buSzPts val="1100"/>
                <a:buFont typeface="Arial"/>
                <a:buNone/>
              </a:pPr>
              <a:r>
                <a:rPr lang="en" sz="1100">
                  <a:solidFill>
                    <a:schemeClr val="dk1"/>
                  </a:solidFill>
                </a:rPr>
                <a:t>Wednesday, August 26, 2026</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9:00 AM - 10:30 AM</a:t>
              </a:r>
              <a:endParaRPr sz="1100">
                <a:solidFill>
                  <a:schemeClr val="dk1"/>
                </a:solidFill>
              </a:endParaRPr>
            </a:p>
            <a:p>
              <a:pPr indent="0" lvl="0" marL="0" marR="0" rtl="0" algn="l">
                <a:lnSpc>
                  <a:spcPct val="115000"/>
                </a:lnSpc>
                <a:spcBef>
                  <a:spcPts val="0"/>
                </a:spcBef>
                <a:spcAft>
                  <a:spcPts val="0"/>
                </a:spcAft>
                <a:buClr>
                  <a:srgbClr val="000000"/>
                </a:buClr>
                <a:buSzPts val="1100"/>
                <a:buFont typeface="Arial"/>
                <a:buNone/>
              </a:pPr>
              <a:r>
                <a:t/>
              </a:r>
              <a:endParaRPr sz="1100">
                <a:solidFill>
                  <a:schemeClr val="dk1"/>
                </a:solidFill>
              </a:endParaRPr>
            </a:p>
            <a:p>
              <a:pPr indent="0" lvl="0" marL="91440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C57D3"/>
                </a:solidFill>
                <a:latin typeface="Roboto"/>
                <a:ea typeface="Roboto"/>
                <a:cs typeface="Roboto"/>
                <a:sym typeface="Roboto"/>
              </a:endParaRPr>
            </a:p>
            <a:p>
              <a:pPr indent="0" lvl="0" marL="457200" marR="0" rtl="0" algn="l">
                <a:lnSpc>
                  <a:spcPct val="115000"/>
                </a:lnSpc>
                <a:spcBef>
                  <a:spcPts val="1500"/>
                </a:spcBef>
                <a:spcAft>
                  <a:spcPts val="0"/>
                </a:spcAft>
                <a:buClr>
                  <a:srgbClr val="000000"/>
                </a:buClr>
                <a:buSzPts val="1200"/>
                <a:buFont typeface="Arial"/>
                <a:buNone/>
              </a:pPr>
              <a:r>
                <a:t/>
              </a:r>
              <a:endParaRPr b="0" i="0" sz="1200" u="none" cap="none" strike="noStrike">
                <a:solidFill>
                  <a:srgbClr val="0C57D3"/>
                </a:solidFill>
                <a:latin typeface="Roboto"/>
                <a:ea typeface="Roboto"/>
                <a:cs typeface="Roboto"/>
                <a:sym typeface="Roboto"/>
              </a:endParaRPr>
            </a:p>
          </p:txBody>
        </p:sp>
      </p:grpSp>
      <p:grpSp>
        <p:nvGrpSpPr>
          <p:cNvPr id="526" name="Google Shape;526;p49"/>
          <p:cNvGrpSpPr/>
          <p:nvPr/>
        </p:nvGrpSpPr>
        <p:grpSpPr>
          <a:xfrm>
            <a:off x="5326126" y="1340919"/>
            <a:ext cx="1942452" cy="2176514"/>
            <a:chOff x="1083109" y="1895053"/>
            <a:chExt cx="1799400" cy="1069120"/>
          </a:xfrm>
        </p:grpSpPr>
        <p:sp>
          <p:nvSpPr>
            <p:cNvPr id="527" name="Google Shape;527;p49"/>
            <p:cNvSpPr txBox="1"/>
            <p:nvPr/>
          </p:nvSpPr>
          <p:spPr>
            <a:xfrm>
              <a:off x="1083109" y="1895053"/>
              <a:ext cx="1799400" cy="172200"/>
            </a:xfrm>
            <a:prstGeom prst="rect">
              <a:avLst/>
            </a:prstGeom>
            <a:solidFill>
              <a:srgbClr val="0075C2"/>
            </a:solidFill>
            <a:ln cap="flat" cmpd="sng" w="9525">
              <a:solidFill>
                <a:srgbClr val="0275C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1500"/>
                <a:buFont typeface="Arial"/>
                <a:buNone/>
              </a:pPr>
              <a:r>
                <a:rPr b="1" lang="en" sz="1500">
                  <a:solidFill>
                    <a:schemeClr val="lt1"/>
                  </a:solidFill>
                  <a:latin typeface="Roboto"/>
                  <a:ea typeface="Roboto"/>
                  <a:cs typeface="Roboto"/>
                  <a:sym typeface="Roboto"/>
                </a:rPr>
                <a:t>Reports Due:</a:t>
              </a:r>
              <a:endParaRPr b="1" i="0" sz="1500" u="none" cap="none" strike="noStrike">
                <a:solidFill>
                  <a:schemeClr val="lt1"/>
                </a:solidFill>
                <a:latin typeface="Roboto"/>
                <a:ea typeface="Roboto"/>
                <a:cs typeface="Roboto"/>
                <a:sym typeface="Roboto"/>
              </a:endParaRPr>
            </a:p>
          </p:txBody>
        </p:sp>
        <p:sp>
          <p:nvSpPr>
            <p:cNvPr id="528" name="Google Shape;528;p49"/>
            <p:cNvSpPr txBox="1"/>
            <p:nvPr/>
          </p:nvSpPr>
          <p:spPr>
            <a:xfrm>
              <a:off x="1083109" y="2067473"/>
              <a:ext cx="1799400" cy="896700"/>
            </a:xfrm>
            <a:prstGeom prst="rect">
              <a:avLst/>
            </a:prstGeom>
            <a:noFill/>
            <a:ln cap="flat" cmpd="sng" w="9525">
              <a:solidFill>
                <a:srgbClr val="0275C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t/>
              </a:r>
              <a:endParaRPr sz="1100">
                <a:solidFill>
                  <a:schemeClr val="dk1"/>
                </a:solidFill>
              </a:endParaRPr>
            </a:p>
            <a:p>
              <a:pPr indent="0" lvl="0" marL="0" marR="0" rtl="0" algn="l">
                <a:lnSpc>
                  <a:spcPct val="115000"/>
                </a:lnSpc>
                <a:spcBef>
                  <a:spcPts val="0"/>
                </a:spcBef>
                <a:spcAft>
                  <a:spcPts val="0"/>
                </a:spcAft>
                <a:buNone/>
              </a:pPr>
              <a:r>
                <a:t/>
              </a:r>
              <a:endParaRPr sz="1100">
                <a:solidFill>
                  <a:schemeClr val="dk1"/>
                </a:solidFill>
              </a:endParaRPr>
            </a:p>
            <a:p>
              <a:pPr indent="0" lvl="0" marL="0" marR="0" rtl="0" algn="l">
                <a:lnSpc>
                  <a:spcPct val="115000"/>
                </a:lnSpc>
                <a:spcBef>
                  <a:spcPts val="0"/>
                </a:spcBef>
                <a:spcAft>
                  <a:spcPts val="0"/>
                </a:spcAft>
                <a:buNone/>
              </a:pPr>
              <a:r>
                <a:rPr lang="en" sz="1100">
                  <a:solidFill>
                    <a:schemeClr val="dk1"/>
                  </a:solidFill>
                </a:rPr>
                <a:t>Q1: March 31, 2026</a:t>
              </a:r>
              <a:endParaRPr sz="1100">
                <a:solidFill>
                  <a:schemeClr val="dk1"/>
                </a:solidFill>
              </a:endParaRPr>
            </a:p>
            <a:p>
              <a:pPr indent="0" lvl="0" marL="0" marR="0" rtl="0" algn="l">
                <a:lnSpc>
                  <a:spcPct val="115000"/>
                </a:lnSpc>
                <a:spcBef>
                  <a:spcPts val="0"/>
                </a:spcBef>
                <a:spcAft>
                  <a:spcPts val="0"/>
                </a:spcAft>
                <a:buNone/>
              </a:pPr>
              <a:r>
                <a:rPr lang="en" sz="1100">
                  <a:solidFill>
                    <a:schemeClr val="dk1"/>
                  </a:solidFill>
                </a:rPr>
                <a:t>Q2: June 15, 2026</a:t>
              </a:r>
              <a:endParaRPr sz="1100">
                <a:solidFill>
                  <a:schemeClr val="dk1"/>
                </a:solidFill>
              </a:endParaRPr>
            </a:p>
            <a:p>
              <a:pPr indent="0" lvl="0" marL="0" marR="0" rtl="0" algn="l">
                <a:lnSpc>
                  <a:spcPct val="115000"/>
                </a:lnSpc>
                <a:spcBef>
                  <a:spcPts val="0"/>
                </a:spcBef>
                <a:spcAft>
                  <a:spcPts val="0"/>
                </a:spcAft>
                <a:buNone/>
              </a:pPr>
              <a:r>
                <a:rPr lang="en" sz="1100">
                  <a:solidFill>
                    <a:schemeClr val="dk1"/>
                  </a:solidFill>
                </a:rPr>
                <a:t>Q3: September 15, 2026</a:t>
              </a:r>
              <a:endParaRPr sz="1100">
                <a:solidFill>
                  <a:schemeClr val="dk1"/>
                </a:solidFill>
              </a:endParaRPr>
            </a:p>
            <a:p>
              <a:pPr indent="0" lvl="0" marL="0" marR="0" rtl="0" algn="l">
                <a:lnSpc>
                  <a:spcPct val="115000"/>
                </a:lnSpc>
                <a:spcBef>
                  <a:spcPts val="0"/>
                </a:spcBef>
                <a:spcAft>
                  <a:spcPts val="0"/>
                </a:spcAft>
                <a:buNone/>
              </a:pPr>
              <a:r>
                <a:rPr lang="en" sz="1100">
                  <a:solidFill>
                    <a:schemeClr val="dk1"/>
                  </a:solidFill>
                </a:rPr>
                <a:t>Q4: December 15, 2026</a:t>
              </a:r>
              <a:endParaRPr sz="1100">
                <a:solidFill>
                  <a:schemeClr val="dk1"/>
                </a:solidFill>
              </a:endParaRPr>
            </a:p>
            <a:p>
              <a:pPr indent="0" lvl="0" marL="91440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C57D3"/>
                </a:solidFill>
                <a:latin typeface="Roboto"/>
                <a:ea typeface="Roboto"/>
                <a:cs typeface="Roboto"/>
                <a:sym typeface="Roboto"/>
              </a:endParaRPr>
            </a:p>
            <a:p>
              <a:pPr indent="0" lvl="0" marL="457200" marR="0" rtl="0" algn="l">
                <a:lnSpc>
                  <a:spcPct val="115000"/>
                </a:lnSpc>
                <a:spcBef>
                  <a:spcPts val="1500"/>
                </a:spcBef>
                <a:spcAft>
                  <a:spcPts val="0"/>
                </a:spcAft>
                <a:buClr>
                  <a:srgbClr val="000000"/>
                </a:buClr>
                <a:buSzPts val="1200"/>
                <a:buFont typeface="Arial"/>
                <a:buNone/>
              </a:pPr>
              <a:r>
                <a:t/>
              </a:r>
              <a:endParaRPr b="0" i="0" sz="1200" u="none" cap="none" strike="noStrike">
                <a:solidFill>
                  <a:srgbClr val="0C57D3"/>
                </a:solidFill>
                <a:latin typeface="Roboto"/>
                <a:ea typeface="Roboto"/>
                <a:cs typeface="Roboto"/>
                <a:sym typeface="Roboto"/>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50"/>
          <p:cNvSpPr/>
          <p:nvPr/>
        </p:nvSpPr>
        <p:spPr>
          <a:xfrm>
            <a:off x="-28050" y="-149175"/>
            <a:ext cx="9200100" cy="5156700"/>
          </a:xfrm>
          <a:prstGeom prst="rect">
            <a:avLst/>
          </a:prstGeom>
          <a:solidFill>
            <a:schemeClr val="lt1"/>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2400" u="none" cap="none" strike="noStrike">
              <a:solidFill>
                <a:srgbClr val="0275C2"/>
              </a:solidFill>
              <a:latin typeface="Montserrat"/>
              <a:ea typeface="Montserrat"/>
              <a:cs typeface="Montserrat"/>
              <a:sym typeface="Montserrat"/>
            </a:endParaRPr>
          </a:p>
        </p:txBody>
      </p:sp>
      <p:pic>
        <p:nvPicPr>
          <p:cNvPr id="534" name="Google Shape;534;p50"/>
          <p:cNvPicPr preferRelativeResize="0"/>
          <p:nvPr/>
        </p:nvPicPr>
        <p:blipFill rotWithShape="1">
          <a:blip r:embed="rId3">
            <a:alphaModFix/>
          </a:blip>
          <a:srcRect b="0" l="0" r="0" t="0"/>
          <a:stretch/>
        </p:blipFill>
        <p:spPr>
          <a:xfrm flipH="1">
            <a:off x="8240306" y="4478748"/>
            <a:ext cx="959794" cy="677950"/>
          </a:xfrm>
          <a:prstGeom prst="rect">
            <a:avLst/>
          </a:prstGeom>
          <a:noFill/>
          <a:ln>
            <a:noFill/>
          </a:ln>
        </p:spPr>
      </p:pic>
      <p:sp>
        <p:nvSpPr>
          <p:cNvPr id="535" name="Google Shape;535;p50"/>
          <p:cNvSpPr txBox="1"/>
          <p:nvPr/>
        </p:nvSpPr>
        <p:spPr>
          <a:xfrm>
            <a:off x="869550" y="285930"/>
            <a:ext cx="5147100" cy="924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rgbClr val="006DB8"/>
                </a:solidFill>
                <a:latin typeface="Roboto"/>
                <a:ea typeface="Roboto"/>
                <a:cs typeface="Roboto"/>
                <a:sym typeface="Roboto"/>
              </a:rPr>
              <a:t>Resources</a:t>
            </a:r>
            <a:endParaRPr b="1" i="0" sz="2400" u="none" cap="none" strike="noStrike">
              <a:solidFill>
                <a:srgbClr val="006DB8"/>
              </a:solidFill>
              <a:latin typeface="Roboto"/>
              <a:ea typeface="Roboto"/>
              <a:cs typeface="Roboto"/>
              <a:sym typeface="Roboto"/>
            </a:endParaRPr>
          </a:p>
        </p:txBody>
      </p:sp>
      <p:sp>
        <p:nvSpPr>
          <p:cNvPr id="536" name="Google Shape;536;p50"/>
          <p:cNvSpPr txBox="1"/>
          <p:nvPr/>
        </p:nvSpPr>
        <p:spPr>
          <a:xfrm>
            <a:off x="1297500" y="1889469"/>
            <a:ext cx="732900" cy="80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Montserrat"/>
                <a:ea typeface="Montserrat"/>
                <a:cs typeface="Montserrat"/>
                <a:sym typeface="Montserrat"/>
              </a:rPr>
              <a:t>01</a:t>
            </a:r>
            <a:endParaRPr b="0"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Arial"/>
              <a:ea typeface="Arial"/>
              <a:cs typeface="Arial"/>
              <a:sym typeface="Arial"/>
            </a:endParaRPr>
          </a:p>
        </p:txBody>
      </p:sp>
      <p:pic>
        <p:nvPicPr>
          <p:cNvPr id="537" name="Google Shape;537;p50"/>
          <p:cNvPicPr preferRelativeResize="0"/>
          <p:nvPr/>
        </p:nvPicPr>
        <p:blipFill rotWithShape="1">
          <a:blip r:embed="rId4">
            <a:alphaModFix/>
          </a:blip>
          <a:srcRect b="0" l="0" r="0" t="10"/>
          <a:stretch/>
        </p:blipFill>
        <p:spPr>
          <a:xfrm>
            <a:off x="6842225" y="156850"/>
            <a:ext cx="1563126" cy="724225"/>
          </a:xfrm>
          <a:prstGeom prst="rect">
            <a:avLst/>
          </a:prstGeom>
          <a:noFill/>
          <a:ln>
            <a:noFill/>
          </a:ln>
        </p:spPr>
      </p:pic>
      <p:grpSp>
        <p:nvGrpSpPr>
          <p:cNvPr id="538" name="Google Shape;538;p50"/>
          <p:cNvGrpSpPr/>
          <p:nvPr/>
        </p:nvGrpSpPr>
        <p:grpSpPr>
          <a:xfrm>
            <a:off x="297269" y="191700"/>
            <a:ext cx="371475" cy="1285875"/>
            <a:chOff x="361069" y="191700"/>
            <a:chExt cx="371475" cy="1285875"/>
          </a:xfrm>
        </p:grpSpPr>
        <p:pic>
          <p:nvPicPr>
            <p:cNvPr id="539" name="Google Shape;539;p50"/>
            <p:cNvPicPr preferRelativeResize="0"/>
            <p:nvPr/>
          </p:nvPicPr>
          <p:blipFill rotWithShape="1">
            <a:blip r:embed="rId5">
              <a:alphaModFix/>
            </a:blip>
            <a:srcRect b="0" l="48705" r="0" t="0"/>
            <a:stretch/>
          </p:blipFill>
          <p:spPr>
            <a:xfrm>
              <a:off x="541994" y="191700"/>
              <a:ext cx="190550" cy="1285875"/>
            </a:xfrm>
            <a:prstGeom prst="rect">
              <a:avLst/>
            </a:prstGeom>
            <a:noFill/>
            <a:ln>
              <a:noFill/>
            </a:ln>
          </p:spPr>
        </p:pic>
        <p:pic>
          <p:nvPicPr>
            <p:cNvPr id="540" name="Google Shape;540;p50"/>
            <p:cNvPicPr preferRelativeResize="0"/>
            <p:nvPr/>
          </p:nvPicPr>
          <p:blipFill rotWithShape="1">
            <a:blip r:embed="rId5">
              <a:alphaModFix/>
            </a:blip>
            <a:srcRect b="0" l="48705" r="0" t="0"/>
            <a:stretch/>
          </p:blipFill>
          <p:spPr>
            <a:xfrm>
              <a:off x="361069" y="191700"/>
              <a:ext cx="190550" cy="1285875"/>
            </a:xfrm>
            <a:prstGeom prst="rect">
              <a:avLst/>
            </a:prstGeom>
            <a:noFill/>
            <a:ln>
              <a:noFill/>
            </a:ln>
          </p:spPr>
        </p:pic>
      </p:grpSp>
      <p:grpSp>
        <p:nvGrpSpPr>
          <p:cNvPr id="541" name="Google Shape;541;p50"/>
          <p:cNvGrpSpPr/>
          <p:nvPr/>
        </p:nvGrpSpPr>
        <p:grpSpPr>
          <a:xfrm>
            <a:off x="3315652" y="1653822"/>
            <a:ext cx="1991618" cy="2176298"/>
            <a:chOff x="981803" y="1941519"/>
            <a:chExt cx="2714116" cy="1110300"/>
          </a:xfrm>
        </p:grpSpPr>
        <p:sp>
          <p:nvSpPr>
            <p:cNvPr id="542" name="Google Shape;542;p50"/>
            <p:cNvSpPr txBox="1"/>
            <p:nvPr/>
          </p:nvSpPr>
          <p:spPr>
            <a:xfrm>
              <a:off x="981803" y="1941519"/>
              <a:ext cx="2714100" cy="198600"/>
            </a:xfrm>
            <a:prstGeom prst="rect">
              <a:avLst/>
            </a:prstGeom>
            <a:solidFill>
              <a:srgbClr val="0075C2"/>
            </a:solidFill>
            <a:ln cap="flat" cmpd="sng" w="9525">
              <a:solidFill>
                <a:srgbClr val="0075C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1500"/>
                <a:buFont typeface="Arial"/>
                <a:buNone/>
              </a:pPr>
              <a:r>
                <a:rPr b="1" i="0" lang="en" sz="1500" u="none" cap="none" strike="noStrike">
                  <a:solidFill>
                    <a:schemeClr val="lt1"/>
                  </a:solidFill>
                  <a:latin typeface="Roboto"/>
                  <a:ea typeface="Roboto"/>
                  <a:cs typeface="Roboto"/>
                  <a:sym typeface="Roboto"/>
                </a:rPr>
                <a:t>HMIS</a:t>
              </a:r>
              <a:endParaRPr b="1" i="0" sz="1500" u="none" cap="none" strike="noStrike">
                <a:solidFill>
                  <a:schemeClr val="lt1"/>
                </a:solidFill>
                <a:latin typeface="Roboto"/>
                <a:ea typeface="Roboto"/>
                <a:cs typeface="Roboto"/>
                <a:sym typeface="Roboto"/>
              </a:endParaRPr>
            </a:p>
          </p:txBody>
        </p:sp>
        <p:sp>
          <p:nvSpPr>
            <p:cNvPr id="543" name="Google Shape;543;p50"/>
            <p:cNvSpPr txBox="1"/>
            <p:nvPr/>
          </p:nvSpPr>
          <p:spPr>
            <a:xfrm>
              <a:off x="981818" y="2140118"/>
              <a:ext cx="2714100" cy="911700"/>
            </a:xfrm>
            <a:prstGeom prst="rect">
              <a:avLst/>
            </a:prstGeom>
            <a:noFill/>
            <a:ln cap="flat" cmpd="sng" w="9525">
              <a:solidFill>
                <a:srgbClr val="0075C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1" i="0" lang="en" sz="1200" u="none" cap="none" strike="noStrike">
                  <a:solidFill>
                    <a:srgbClr val="0C57D3"/>
                  </a:solidFill>
                  <a:latin typeface="Roboto"/>
                  <a:ea typeface="Roboto"/>
                  <a:cs typeface="Roboto"/>
                  <a:sym typeface="Roboto"/>
                </a:rPr>
                <a:t>Data Questions</a:t>
              </a:r>
              <a:endParaRPr b="1" i="0" sz="1200" u="none" cap="none" strike="noStrike">
                <a:solidFill>
                  <a:srgbClr val="0C57D3"/>
                </a:solidFill>
                <a:latin typeface="Roboto"/>
                <a:ea typeface="Roboto"/>
                <a:cs typeface="Roboto"/>
                <a:sym typeface="Roboto"/>
              </a:endParaRPr>
            </a:p>
            <a:p>
              <a:pPr indent="0" lvl="0" marL="0" marR="0" rtl="0" algn="l">
                <a:lnSpc>
                  <a:spcPct val="100000"/>
                </a:lnSpc>
                <a:spcBef>
                  <a:spcPts val="300"/>
                </a:spcBef>
                <a:spcAft>
                  <a:spcPts val="0"/>
                </a:spcAft>
                <a:buClr>
                  <a:srgbClr val="000000"/>
                </a:buClr>
                <a:buSzPts val="1200"/>
                <a:buFont typeface="Arial"/>
                <a:buNone/>
              </a:pPr>
              <a:r>
                <a:rPr b="1" i="0" lang="en" sz="1200" u="none" cap="none" strike="noStrike">
                  <a:solidFill>
                    <a:srgbClr val="0C57D3"/>
                  </a:solidFill>
                  <a:latin typeface="Roboto"/>
                  <a:ea typeface="Roboto"/>
                  <a:cs typeface="Roboto"/>
                  <a:sym typeface="Roboto"/>
                </a:rPr>
                <a:t>    </a:t>
              </a:r>
              <a:r>
                <a:rPr b="1" i="0" lang="en" sz="1200" u="sng" cap="none" strike="noStrike">
                  <a:solidFill>
                    <a:schemeClr val="hlink"/>
                  </a:solidFill>
                  <a:latin typeface="Roboto"/>
                  <a:ea typeface="Roboto"/>
                  <a:cs typeface="Roboto"/>
                  <a:sym typeface="Roboto"/>
                  <a:hlinkClick r:id="rId6"/>
                </a:rPr>
                <a:t>support@rtfhsd.org</a:t>
              </a:r>
              <a:r>
                <a:rPr b="1" i="0" lang="en" sz="1200" u="none" cap="none" strike="noStrike">
                  <a:solidFill>
                    <a:srgbClr val="0C57D3"/>
                  </a:solidFill>
                  <a:latin typeface="Roboto"/>
                  <a:ea typeface="Roboto"/>
                  <a:cs typeface="Roboto"/>
                  <a:sym typeface="Roboto"/>
                </a:rPr>
                <a:t> </a:t>
              </a:r>
              <a:endParaRPr b="1" i="0" sz="1200" u="none" cap="none" strike="noStrike">
                <a:solidFill>
                  <a:srgbClr val="0C57D3"/>
                </a:solidFill>
                <a:latin typeface="Roboto"/>
                <a:ea typeface="Roboto"/>
                <a:cs typeface="Roboto"/>
                <a:sym typeface="Roboto"/>
              </a:endParaRPr>
            </a:p>
            <a:p>
              <a:pPr indent="0" lvl="0" marL="0" marR="0" rtl="0" algn="l">
                <a:lnSpc>
                  <a:spcPct val="100000"/>
                </a:lnSpc>
                <a:spcBef>
                  <a:spcPts val="300"/>
                </a:spcBef>
                <a:spcAft>
                  <a:spcPts val="0"/>
                </a:spcAft>
                <a:buClr>
                  <a:srgbClr val="000000"/>
                </a:buClr>
                <a:buSzPts val="1200"/>
                <a:buFont typeface="Arial"/>
                <a:buNone/>
              </a:pPr>
              <a:r>
                <a:t/>
              </a:r>
              <a:endParaRPr b="1" i="0" sz="1200" u="none" cap="none" strike="noStrike">
                <a:solidFill>
                  <a:srgbClr val="0C57D3"/>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000"/>
                <a:buFont typeface="Arial"/>
                <a:buNone/>
              </a:pPr>
              <a:r>
                <a:t/>
              </a:r>
              <a:endParaRPr b="0" i="0" sz="1100" u="none" cap="none" strike="noStrike">
                <a:solidFill>
                  <a:schemeClr val="dk1"/>
                </a:solidFill>
                <a:latin typeface="Arial"/>
                <a:ea typeface="Arial"/>
                <a:cs typeface="Arial"/>
                <a:sym typeface="Arial"/>
              </a:endParaRPr>
            </a:p>
            <a:p>
              <a:pPr indent="0" lvl="0" marL="457200" marR="0" rtl="0" algn="l">
                <a:lnSpc>
                  <a:spcPct val="115000"/>
                </a:lnSpc>
                <a:spcBef>
                  <a:spcPts val="1500"/>
                </a:spcBef>
                <a:spcAft>
                  <a:spcPts val="0"/>
                </a:spcAft>
                <a:buClr>
                  <a:srgbClr val="000000"/>
                </a:buClr>
                <a:buSzPts val="1200"/>
                <a:buFont typeface="Arial"/>
                <a:buNone/>
              </a:pPr>
              <a:r>
                <a:t/>
              </a:r>
              <a:endParaRPr b="0" i="0" sz="1200" u="none" cap="none" strike="noStrike">
                <a:solidFill>
                  <a:srgbClr val="0C57D3"/>
                </a:solidFill>
                <a:latin typeface="Roboto"/>
                <a:ea typeface="Roboto"/>
                <a:cs typeface="Roboto"/>
                <a:sym typeface="Roboto"/>
              </a:endParaRPr>
            </a:p>
          </p:txBody>
        </p:sp>
      </p:grpSp>
      <p:grpSp>
        <p:nvGrpSpPr>
          <p:cNvPr id="544" name="Google Shape;544;p50"/>
          <p:cNvGrpSpPr/>
          <p:nvPr/>
        </p:nvGrpSpPr>
        <p:grpSpPr>
          <a:xfrm>
            <a:off x="1025001" y="1653581"/>
            <a:ext cx="1942452" cy="2176514"/>
            <a:chOff x="1083109" y="1895053"/>
            <a:chExt cx="1799400" cy="1069120"/>
          </a:xfrm>
        </p:grpSpPr>
        <p:sp>
          <p:nvSpPr>
            <p:cNvPr id="545" name="Google Shape;545;p50"/>
            <p:cNvSpPr txBox="1"/>
            <p:nvPr/>
          </p:nvSpPr>
          <p:spPr>
            <a:xfrm>
              <a:off x="1083109" y="1895053"/>
              <a:ext cx="1799400" cy="172200"/>
            </a:xfrm>
            <a:prstGeom prst="rect">
              <a:avLst/>
            </a:prstGeom>
            <a:solidFill>
              <a:srgbClr val="0075C2"/>
            </a:solidFill>
            <a:ln cap="flat" cmpd="sng" w="9525">
              <a:solidFill>
                <a:srgbClr val="0275C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1500"/>
                <a:buFont typeface="Arial"/>
                <a:buNone/>
              </a:pPr>
              <a:r>
                <a:rPr b="1" i="0" lang="en" sz="1500" u="none" cap="none" strike="noStrike">
                  <a:solidFill>
                    <a:schemeClr val="lt1"/>
                  </a:solidFill>
                  <a:latin typeface="Roboto"/>
                  <a:ea typeface="Roboto"/>
                  <a:cs typeface="Roboto"/>
                  <a:sym typeface="Roboto"/>
                </a:rPr>
                <a:t>Grants &amp; Contracts</a:t>
              </a:r>
              <a:endParaRPr b="1" i="0" sz="1500" u="none" cap="none" strike="noStrike">
                <a:solidFill>
                  <a:schemeClr val="lt1"/>
                </a:solidFill>
                <a:latin typeface="Roboto"/>
                <a:ea typeface="Roboto"/>
                <a:cs typeface="Roboto"/>
                <a:sym typeface="Roboto"/>
              </a:endParaRPr>
            </a:p>
          </p:txBody>
        </p:sp>
        <p:sp>
          <p:nvSpPr>
            <p:cNvPr id="546" name="Google Shape;546;p50"/>
            <p:cNvSpPr txBox="1"/>
            <p:nvPr/>
          </p:nvSpPr>
          <p:spPr>
            <a:xfrm>
              <a:off x="1083109" y="2067473"/>
              <a:ext cx="1799400" cy="896700"/>
            </a:xfrm>
            <a:prstGeom prst="rect">
              <a:avLst/>
            </a:prstGeom>
            <a:noFill/>
            <a:ln cap="flat" cmpd="sng" w="9525">
              <a:solidFill>
                <a:srgbClr val="0275C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1" i="0" lang="en" sz="1200" u="none" cap="none" strike="noStrike">
                  <a:solidFill>
                    <a:srgbClr val="0C57D3"/>
                  </a:solidFill>
                  <a:latin typeface="Roboto"/>
                  <a:ea typeface="Roboto"/>
                  <a:cs typeface="Roboto"/>
                  <a:sym typeface="Roboto"/>
                </a:rPr>
                <a:t>Financial Questions</a:t>
              </a:r>
              <a:endParaRPr b="1" i="0" sz="1200" u="none" cap="none" strike="noStrike">
                <a:solidFill>
                  <a:srgbClr val="0C57D3"/>
                </a:solidFill>
                <a:latin typeface="Roboto"/>
                <a:ea typeface="Roboto"/>
                <a:cs typeface="Roboto"/>
                <a:sym typeface="Roboto"/>
              </a:endParaRPr>
            </a:p>
            <a:p>
              <a:pPr indent="0" lvl="0" marL="0" marR="0" rtl="0" algn="ctr">
                <a:lnSpc>
                  <a:spcPct val="100000"/>
                </a:lnSpc>
                <a:spcBef>
                  <a:spcPts val="300"/>
                </a:spcBef>
                <a:spcAft>
                  <a:spcPts val="0"/>
                </a:spcAft>
                <a:buClr>
                  <a:srgbClr val="000000"/>
                </a:buClr>
                <a:buSzPts val="1200"/>
                <a:buFont typeface="Arial"/>
                <a:buNone/>
              </a:pPr>
              <a:r>
                <a:rPr b="1" i="0" lang="en" sz="1200" u="sng" cap="none" strike="noStrike">
                  <a:solidFill>
                    <a:schemeClr val="hlink"/>
                  </a:solidFill>
                  <a:latin typeface="Roboto"/>
                  <a:ea typeface="Roboto"/>
                  <a:cs typeface="Roboto"/>
                  <a:sym typeface="Roboto"/>
                  <a:hlinkClick r:id="rId7"/>
                </a:rPr>
                <a:t>grants@rtfhsd.org</a:t>
              </a:r>
              <a:r>
                <a:rPr b="1" i="0" lang="en" sz="1200" u="none" cap="none" strike="noStrike">
                  <a:solidFill>
                    <a:srgbClr val="00B050"/>
                  </a:solidFill>
                  <a:latin typeface="Roboto"/>
                  <a:ea typeface="Roboto"/>
                  <a:cs typeface="Roboto"/>
                  <a:sym typeface="Roboto"/>
                </a:rPr>
                <a:t> </a:t>
              </a:r>
              <a:endParaRPr b="1" i="0" sz="1200" u="none" cap="none" strike="noStrike">
                <a:solidFill>
                  <a:srgbClr val="00B050"/>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91440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C57D3"/>
                </a:solidFill>
                <a:latin typeface="Roboto"/>
                <a:ea typeface="Roboto"/>
                <a:cs typeface="Roboto"/>
                <a:sym typeface="Roboto"/>
              </a:endParaRPr>
            </a:p>
            <a:p>
              <a:pPr indent="0" lvl="0" marL="457200" marR="0" rtl="0" algn="l">
                <a:lnSpc>
                  <a:spcPct val="115000"/>
                </a:lnSpc>
                <a:spcBef>
                  <a:spcPts val="1500"/>
                </a:spcBef>
                <a:spcAft>
                  <a:spcPts val="0"/>
                </a:spcAft>
                <a:buClr>
                  <a:srgbClr val="000000"/>
                </a:buClr>
                <a:buSzPts val="1200"/>
                <a:buFont typeface="Arial"/>
                <a:buNone/>
              </a:pPr>
              <a:r>
                <a:t/>
              </a:r>
              <a:endParaRPr b="0" i="0" sz="1200" u="none" cap="none" strike="noStrike">
                <a:solidFill>
                  <a:srgbClr val="0C57D3"/>
                </a:solidFill>
                <a:latin typeface="Roboto"/>
                <a:ea typeface="Roboto"/>
                <a:cs typeface="Roboto"/>
                <a:sym typeface="Roboto"/>
              </a:endParaRPr>
            </a:p>
          </p:txBody>
        </p:sp>
      </p:grpSp>
      <p:sp>
        <p:nvSpPr>
          <p:cNvPr id="547" name="Google Shape;547;p50"/>
          <p:cNvSpPr txBox="1"/>
          <p:nvPr/>
        </p:nvSpPr>
        <p:spPr>
          <a:xfrm>
            <a:off x="5687200" y="2004775"/>
            <a:ext cx="2104800" cy="1825200"/>
          </a:xfrm>
          <a:prstGeom prst="rect">
            <a:avLst/>
          </a:prstGeom>
          <a:noFill/>
          <a:ln cap="flat" cmpd="sng" w="9525">
            <a:solidFill>
              <a:srgbClr val="0C57D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1" i="0" lang="en" sz="1300" u="none" cap="none" strike="noStrike">
                <a:solidFill>
                  <a:srgbClr val="0C57D3"/>
                </a:solidFill>
                <a:latin typeface="Roboto"/>
                <a:ea typeface="Roboto"/>
                <a:cs typeface="Roboto"/>
                <a:sym typeface="Roboto"/>
              </a:rPr>
              <a:t>COC Questions</a:t>
            </a:r>
            <a:endParaRPr b="1" i="0" sz="1300" u="none" cap="none" strike="noStrike">
              <a:solidFill>
                <a:srgbClr val="0C57D3"/>
              </a:solidFill>
              <a:latin typeface="Roboto"/>
              <a:ea typeface="Roboto"/>
              <a:cs typeface="Roboto"/>
              <a:sym typeface="Roboto"/>
            </a:endParaRPr>
          </a:p>
          <a:p>
            <a:pPr indent="0" lvl="0" marL="0" marR="0" rtl="0" algn="l">
              <a:lnSpc>
                <a:spcPct val="100000"/>
              </a:lnSpc>
              <a:spcBef>
                <a:spcPts val="300"/>
              </a:spcBef>
              <a:spcAft>
                <a:spcPts val="0"/>
              </a:spcAft>
              <a:buClr>
                <a:srgbClr val="000000"/>
              </a:buClr>
              <a:buSzPts val="1200"/>
              <a:buFont typeface="Arial"/>
              <a:buNone/>
            </a:pPr>
            <a:r>
              <a:t/>
            </a:r>
            <a:endParaRPr b="1" i="0" sz="600" u="none" cap="none" strike="noStrike">
              <a:solidFill>
                <a:srgbClr val="0C57D3"/>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2400"/>
              <a:buFont typeface="Arial"/>
              <a:buNone/>
            </a:pPr>
            <a:r>
              <a:rPr b="1" lang="en" sz="1200" u="sng">
                <a:solidFill>
                  <a:schemeClr val="hlink"/>
                </a:solidFill>
                <a:latin typeface="Roboto"/>
                <a:ea typeface="Roboto"/>
                <a:cs typeface="Roboto"/>
                <a:sym typeface="Roboto"/>
                <a:hlinkClick r:id="rId8"/>
              </a:rPr>
              <a:t>cocsandiego@rtfhsd.org</a:t>
            </a:r>
            <a:endParaRPr b="1" i="0" sz="1200" u="none" cap="none" strike="noStrike">
              <a:solidFill>
                <a:srgbClr val="0097A7"/>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2400"/>
              <a:buFont typeface="Arial"/>
              <a:buNone/>
            </a:pPr>
            <a:r>
              <a:rPr b="0" i="0" lang="en" sz="1000" u="none" cap="none" strike="noStrike">
                <a:solidFill>
                  <a:schemeClr val="dk1"/>
                </a:solidFill>
                <a:latin typeface="Libre Franklin"/>
                <a:ea typeface="Libre Franklin"/>
                <a:cs typeface="Libre Franklin"/>
                <a:sym typeface="Libre Franklin"/>
              </a:rPr>
              <a:t> </a:t>
            </a:r>
            <a:endParaRPr b="0" i="0" sz="1000" u="none" cap="none" strike="noStrike">
              <a:solidFill>
                <a:schemeClr val="dk1"/>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chemeClr val="dk1"/>
              </a:buClr>
              <a:buSzPts val="2400"/>
              <a:buFont typeface="Arial"/>
              <a:buNone/>
            </a:pPr>
            <a:r>
              <a:t/>
            </a:r>
            <a:endParaRPr b="0" i="0" sz="1000" u="none" cap="none" strike="noStrike">
              <a:solidFill>
                <a:schemeClr val="dk1"/>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chemeClr val="dk1"/>
              </a:buClr>
              <a:buSzPts val="2400"/>
              <a:buFont typeface="Arial"/>
              <a:buNone/>
            </a:pPr>
            <a:r>
              <a:rPr b="0" i="0" lang="en" sz="1000" u="sng" cap="none" strike="noStrike">
                <a:solidFill>
                  <a:schemeClr val="hlink"/>
                </a:solidFill>
                <a:latin typeface="Libre Franklin"/>
                <a:ea typeface="Libre Franklin"/>
                <a:cs typeface="Libre Franklin"/>
                <a:sym typeface="Libre Franklin"/>
                <a:hlinkClick r:id="rId9"/>
              </a:rPr>
              <a:t>RTFH Community Standards Click Here</a:t>
            </a:r>
            <a:r>
              <a:rPr b="0" i="0" lang="en" sz="1000" u="none" cap="none" strike="noStrike">
                <a:solidFill>
                  <a:schemeClr val="dk1"/>
                </a:solidFill>
                <a:latin typeface="Libre Franklin"/>
                <a:ea typeface="Libre Franklin"/>
                <a:cs typeface="Libre Franklin"/>
                <a:sym typeface="Libre Franklin"/>
              </a:rPr>
              <a:t> </a:t>
            </a:r>
            <a:endParaRPr b="0" i="0" sz="1000" u="none" cap="none" strike="noStrike">
              <a:solidFill>
                <a:schemeClr val="dk1"/>
              </a:solidFill>
              <a:latin typeface="Libre Franklin"/>
              <a:ea typeface="Libre Franklin"/>
              <a:cs typeface="Libre Franklin"/>
              <a:sym typeface="Libre Franklin"/>
            </a:endParaRPr>
          </a:p>
        </p:txBody>
      </p:sp>
      <p:sp>
        <p:nvSpPr>
          <p:cNvPr id="548" name="Google Shape;548;p50"/>
          <p:cNvSpPr txBox="1"/>
          <p:nvPr/>
        </p:nvSpPr>
        <p:spPr>
          <a:xfrm>
            <a:off x="5687200" y="1635200"/>
            <a:ext cx="2104800" cy="369300"/>
          </a:xfrm>
          <a:prstGeom prst="rect">
            <a:avLst/>
          </a:prstGeom>
          <a:solidFill>
            <a:srgbClr val="0075C2"/>
          </a:solidFill>
          <a:ln cap="flat" cmpd="sng" w="9525">
            <a:solidFill>
              <a:srgbClr val="0275C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1500"/>
              <a:buFont typeface="Arial"/>
              <a:buNone/>
            </a:pPr>
            <a:r>
              <a:rPr b="1" i="0" lang="en" sz="1500" u="none" cap="none" strike="noStrike">
                <a:solidFill>
                  <a:schemeClr val="lt1"/>
                </a:solidFill>
                <a:latin typeface="Roboto"/>
                <a:ea typeface="Roboto"/>
                <a:cs typeface="Roboto"/>
                <a:sym typeface="Roboto"/>
              </a:rPr>
              <a:t>COC</a:t>
            </a:r>
            <a:r>
              <a:rPr b="1" i="0" lang="en" sz="1500" u="none" cap="none" strike="noStrike">
                <a:solidFill>
                  <a:srgbClr val="0C57D3"/>
                </a:solidFill>
                <a:latin typeface="Roboto"/>
                <a:ea typeface="Roboto"/>
                <a:cs typeface="Roboto"/>
                <a:sym typeface="Roboto"/>
              </a:rPr>
              <a:t> </a:t>
            </a:r>
            <a:endParaRPr b="1" i="0" sz="1500" u="none" cap="none" strike="noStrike">
              <a:solidFill>
                <a:srgbClr val="0C57D3"/>
              </a:solidFill>
              <a:latin typeface="Roboto"/>
              <a:ea typeface="Roboto"/>
              <a:cs typeface="Roboto"/>
              <a:sym typeface="Roboto"/>
            </a:endParaRPr>
          </a:p>
        </p:txBody>
      </p:sp>
      <p:sp>
        <p:nvSpPr>
          <p:cNvPr id="549" name="Google Shape;549;p50"/>
          <p:cNvSpPr txBox="1"/>
          <p:nvPr/>
        </p:nvSpPr>
        <p:spPr>
          <a:xfrm>
            <a:off x="806475" y="4042075"/>
            <a:ext cx="7109700" cy="354000"/>
          </a:xfrm>
          <a:prstGeom prst="rect">
            <a:avLst/>
          </a:prstGeom>
          <a:noFill/>
          <a:ln cap="flat" cmpd="sng" w="9525">
            <a:solidFill>
              <a:srgbClr val="0075C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rgbClr val="0097A7"/>
                </a:solidFill>
                <a:latin typeface="Times New Roman"/>
                <a:ea typeface="Times New Roman"/>
                <a:cs typeface="Times New Roman"/>
                <a:sym typeface="Times New Roman"/>
              </a:rPr>
              <a:t>All resources and documents can be found on the RTFH’s website: </a:t>
            </a:r>
            <a:r>
              <a:rPr b="1" i="0" lang="en" sz="1100" u="sng" cap="none" strike="noStrike">
                <a:solidFill>
                  <a:schemeClr val="hlink"/>
                </a:solidFill>
                <a:latin typeface="Times New Roman"/>
                <a:ea typeface="Times New Roman"/>
                <a:cs typeface="Times New Roman"/>
                <a:sym typeface="Times New Roman"/>
                <a:hlinkClick r:id="rId10"/>
              </a:rPr>
              <a:t>https://www.rtfhsd.org/funding/grant-recipients/</a:t>
            </a:r>
            <a:r>
              <a:rPr b="1" i="0" lang="en" sz="1100" u="none" cap="none" strike="noStrike">
                <a:solidFill>
                  <a:srgbClr val="333333"/>
                </a:solidFill>
                <a:latin typeface="Times New Roman"/>
                <a:ea typeface="Times New Roman"/>
                <a:cs typeface="Times New Roman"/>
                <a:sym typeface="Times New Roman"/>
              </a:rPr>
              <a:t> </a:t>
            </a:r>
            <a:r>
              <a:rPr b="0" i="0" lang="en" sz="1100" u="none" cap="none" strike="noStrike">
                <a:solidFill>
                  <a:srgbClr val="0097A7"/>
                </a:solidFill>
                <a:latin typeface="Times New Roman"/>
                <a:ea typeface="Times New Roman"/>
                <a:cs typeface="Times New Roman"/>
                <a:sym typeface="Times New Roman"/>
              </a:rPr>
              <a:t>  </a:t>
            </a:r>
            <a:r>
              <a:rPr b="0" i="0" lang="en" sz="1100" u="none" cap="none" strike="noStrike">
                <a:solidFill>
                  <a:schemeClr val="dk1"/>
                </a:solidFill>
                <a:latin typeface="Times New Roman"/>
                <a:ea typeface="Times New Roman"/>
                <a:cs typeface="Times New Roman"/>
                <a:sym typeface="Times New Roman"/>
              </a:rPr>
              <a:t> </a:t>
            </a:r>
            <a:endParaRPr b="0" i="0" sz="1700" u="none" cap="none" strike="noStrike">
              <a:solidFill>
                <a:schemeClr val="dk2"/>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5"/>
          <p:cNvSpPr/>
          <p:nvPr/>
        </p:nvSpPr>
        <p:spPr>
          <a:xfrm>
            <a:off x="1700997" y="1416050"/>
            <a:ext cx="5733900" cy="3133200"/>
          </a:xfrm>
          <a:prstGeom prst="rect">
            <a:avLst/>
          </a:prstGeom>
          <a:solidFill>
            <a:schemeClr val="lt1"/>
          </a:solidFill>
          <a:ln>
            <a:noFill/>
          </a:ln>
        </p:spPr>
        <p:txBody>
          <a:bodyPr anchorCtr="0" anchor="ctr" bIns="91425" lIns="91425" spcFirstLastPara="1" rIns="91425" wrap="square" tIns="91425">
            <a:noAutofit/>
          </a:bodyPr>
          <a:lstStyle/>
          <a:p>
            <a:pPr indent="-168275" lvl="0" marL="257175"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84" name="Google Shape;84;p15"/>
          <p:cNvSpPr/>
          <p:nvPr/>
        </p:nvSpPr>
        <p:spPr>
          <a:xfrm rot="10800000">
            <a:off x="8413800" y="25"/>
            <a:ext cx="756600" cy="822600"/>
          </a:xfrm>
          <a:prstGeom prst="rtTriangle">
            <a:avLst/>
          </a:prstGeom>
          <a:solidFill>
            <a:srgbClr val="F8C02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pic>
        <p:nvPicPr>
          <p:cNvPr id="85" name="Google Shape;85;p15"/>
          <p:cNvPicPr preferRelativeResize="0"/>
          <p:nvPr/>
        </p:nvPicPr>
        <p:blipFill rotWithShape="1">
          <a:blip r:embed="rId3">
            <a:alphaModFix/>
          </a:blip>
          <a:srcRect b="0" l="0" r="0" t="9"/>
          <a:stretch/>
        </p:blipFill>
        <p:spPr>
          <a:xfrm>
            <a:off x="7627913" y="345001"/>
            <a:ext cx="1092326" cy="506099"/>
          </a:xfrm>
          <a:prstGeom prst="rect">
            <a:avLst/>
          </a:prstGeom>
          <a:noFill/>
          <a:ln>
            <a:noFill/>
          </a:ln>
        </p:spPr>
      </p:pic>
      <p:grpSp>
        <p:nvGrpSpPr>
          <p:cNvPr id="86" name="Google Shape;86;p15"/>
          <p:cNvGrpSpPr/>
          <p:nvPr/>
        </p:nvGrpSpPr>
        <p:grpSpPr>
          <a:xfrm>
            <a:off x="0" y="4636272"/>
            <a:ext cx="9144000" cy="507206"/>
            <a:chOff x="0" y="4467225"/>
            <a:chExt cx="9144000" cy="676275"/>
          </a:xfrm>
        </p:grpSpPr>
        <p:pic>
          <p:nvPicPr>
            <p:cNvPr id="87" name="Google Shape;87;p15"/>
            <p:cNvPicPr preferRelativeResize="0"/>
            <p:nvPr/>
          </p:nvPicPr>
          <p:blipFill rotWithShape="1">
            <a:blip r:embed="rId4">
              <a:alphaModFix/>
            </a:blip>
            <a:srcRect b="0" l="0" r="0" t="0"/>
            <a:stretch/>
          </p:blipFill>
          <p:spPr>
            <a:xfrm>
              <a:off x="0" y="4467225"/>
              <a:ext cx="2108175" cy="676275"/>
            </a:xfrm>
            <a:prstGeom prst="rect">
              <a:avLst/>
            </a:prstGeom>
            <a:noFill/>
            <a:ln>
              <a:noFill/>
            </a:ln>
          </p:spPr>
        </p:pic>
        <p:pic>
          <p:nvPicPr>
            <p:cNvPr id="88" name="Google Shape;88;p15"/>
            <p:cNvPicPr preferRelativeResize="0"/>
            <p:nvPr/>
          </p:nvPicPr>
          <p:blipFill rotWithShape="1">
            <a:blip r:embed="rId4">
              <a:alphaModFix/>
            </a:blip>
            <a:srcRect b="0" l="0" r="0" t="0"/>
            <a:stretch/>
          </p:blipFill>
          <p:spPr>
            <a:xfrm rot="10800000">
              <a:off x="2108175" y="4467225"/>
              <a:ext cx="2108175" cy="676275"/>
            </a:xfrm>
            <a:prstGeom prst="rect">
              <a:avLst/>
            </a:prstGeom>
            <a:noFill/>
            <a:ln>
              <a:noFill/>
            </a:ln>
          </p:spPr>
        </p:pic>
        <p:pic>
          <p:nvPicPr>
            <p:cNvPr id="89" name="Google Shape;89;p15"/>
            <p:cNvPicPr preferRelativeResize="0"/>
            <p:nvPr/>
          </p:nvPicPr>
          <p:blipFill rotWithShape="1">
            <a:blip r:embed="rId4">
              <a:alphaModFix/>
            </a:blip>
            <a:srcRect b="0" l="0" r="0" t="0"/>
            <a:stretch/>
          </p:blipFill>
          <p:spPr>
            <a:xfrm rot="10800000">
              <a:off x="4216350" y="4467225"/>
              <a:ext cx="2108175" cy="676275"/>
            </a:xfrm>
            <a:prstGeom prst="rect">
              <a:avLst/>
            </a:prstGeom>
            <a:noFill/>
            <a:ln>
              <a:noFill/>
            </a:ln>
          </p:spPr>
        </p:pic>
        <p:pic>
          <p:nvPicPr>
            <p:cNvPr id="90" name="Google Shape;90;p15"/>
            <p:cNvPicPr preferRelativeResize="0"/>
            <p:nvPr/>
          </p:nvPicPr>
          <p:blipFill rotWithShape="1">
            <a:blip r:embed="rId4">
              <a:alphaModFix/>
            </a:blip>
            <a:srcRect b="0" l="0" r="0" t="0"/>
            <a:stretch/>
          </p:blipFill>
          <p:spPr>
            <a:xfrm rot="10800000">
              <a:off x="6324525" y="4467225"/>
              <a:ext cx="2108175" cy="676275"/>
            </a:xfrm>
            <a:prstGeom prst="rect">
              <a:avLst/>
            </a:prstGeom>
            <a:noFill/>
            <a:ln>
              <a:noFill/>
            </a:ln>
          </p:spPr>
        </p:pic>
        <p:pic>
          <p:nvPicPr>
            <p:cNvPr id="91" name="Google Shape;91;p15"/>
            <p:cNvPicPr preferRelativeResize="0"/>
            <p:nvPr/>
          </p:nvPicPr>
          <p:blipFill rotWithShape="1">
            <a:blip r:embed="rId4">
              <a:alphaModFix/>
            </a:blip>
            <a:srcRect b="0" l="0" r="68936" t="0"/>
            <a:stretch/>
          </p:blipFill>
          <p:spPr>
            <a:xfrm>
              <a:off x="8432700" y="4467225"/>
              <a:ext cx="711300" cy="676275"/>
            </a:xfrm>
            <a:prstGeom prst="rect">
              <a:avLst/>
            </a:prstGeom>
            <a:noFill/>
            <a:ln>
              <a:noFill/>
            </a:ln>
          </p:spPr>
        </p:pic>
      </p:grpSp>
      <p:sp>
        <p:nvSpPr>
          <p:cNvPr id="92" name="Google Shape;92;p15"/>
          <p:cNvSpPr txBox="1"/>
          <p:nvPr/>
        </p:nvSpPr>
        <p:spPr>
          <a:xfrm>
            <a:off x="1842550" y="233524"/>
            <a:ext cx="5089200" cy="456600"/>
          </a:xfrm>
          <a:prstGeom prst="rect">
            <a:avLst/>
          </a:prstGeom>
          <a:noFill/>
          <a:ln>
            <a:noFill/>
          </a:ln>
        </p:spPr>
        <p:txBody>
          <a:bodyPr anchorCtr="0" anchor="t" bIns="45700" lIns="91425" spcFirstLastPara="1" rIns="91425" wrap="square" tIns="45700">
            <a:normAutofit lnSpcReduction="10000"/>
          </a:bodyPr>
          <a:lstStyle/>
          <a:p>
            <a:pPr indent="0" lvl="0" marL="0" marR="0" rtl="0" algn="ctr">
              <a:lnSpc>
                <a:spcPct val="90000"/>
              </a:lnSpc>
              <a:spcBef>
                <a:spcPts val="0"/>
              </a:spcBef>
              <a:spcAft>
                <a:spcPts val="0"/>
              </a:spcAft>
              <a:buClr>
                <a:srgbClr val="000000"/>
              </a:buClr>
              <a:buSzPts val="2800"/>
              <a:buFont typeface="Arial"/>
              <a:buNone/>
            </a:pPr>
            <a:r>
              <a:rPr b="1" i="0" lang="en" sz="2800" u="none" cap="none" strike="noStrike">
                <a:solidFill>
                  <a:srgbClr val="0070C0"/>
                </a:solidFill>
                <a:latin typeface="Roboto"/>
                <a:ea typeface="Roboto"/>
                <a:cs typeface="Roboto"/>
                <a:sym typeface="Roboto"/>
              </a:rPr>
              <a:t>HUD CoC NOFO </a:t>
            </a:r>
            <a:r>
              <a:rPr b="1" lang="en" sz="2800">
                <a:solidFill>
                  <a:srgbClr val="0070C0"/>
                </a:solidFill>
                <a:latin typeface="Roboto"/>
                <a:ea typeface="Roboto"/>
                <a:cs typeface="Roboto"/>
                <a:sym typeface="Roboto"/>
              </a:rPr>
              <a:t>FY2</a:t>
            </a:r>
            <a:r>
              <a:rPr b="1" lang="en" sz="2800">
                <a:solidFill>
                  <a:srgbClr val="0070C0"/>
                </a:solidFill>
                <a:latin typeface="Roboto"/>
                <a:ea typeface="Roboto"/>
                <a:cs typeface="Roboto"/>
                <a:sym typeface="Roboto"/>
              </a:rPr>
              <a:t>4-FY25 </a:t>
            </a:r>
            <a:endParaRPr b="0" i="0" sz="1400" u="none" cap="none" strike="noStrike">
              <a:solidFill>
                <a:srgbClr val="000000"/>
              </a:solidFill>
              <a:latin typeface="Arial"/>
              <a:ea typeface="Arial"/>
              <a:cs typeface="Arial"/>
              <a:sym typeface="Arial"/>
            </a:endParaRPr>
          </a:p>
        </p:txBody>
      </p:sp>
      <p:sp>
        <p:nvSpPr>
          <p:cNvPr id="93" name="Google Shape;93;p15"/>
          <p:cNvSpPr txBox="1"/>
          <p:nvPr/>
        </p:nvSpPr>
        <p:spPr>
          <a:xfrm>
            <a:off x="622850" y="639450"/>
            <a:ext cx="8227800" cy="3694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a:solidFill>
                  <a:srgbClr val="0070C0"/>
                </a:solidFill>
                <a:latin typeface="Calibri"/>
                <a:ea typeface="Calibri"/>
                <a:cs typeface="Calibri"/>
                <a:sym typeface="Calibri"/>
              </a:rPr>
              <a:t>Reinstated FY24-FY25 NOFO Release &amp; Submission</a:t>
            </a:r>
            <a:endParaRPr b="1">
              <a:solidFill>
                <a:srgbClr val="0070C0"/>
              </a:solidFill>
              <a:latin typeface="Calibri"/>
              <a:ea typeface="Calibri"/>
              <a:cs typeface="Calibri"/>
              <a:sym typeface="Calibri"/>
            </a:endParaRPr>
          </a:p>
          <a:p>
            <a:pPr indent="-311150" lvl="0" marL="457200" rtl="0" algn="l">
              <a:lnSpc>
                <a:spcPct val="115000"/>
              </a:lnSpc>
              <a:spcBef>
                <a:spcPts val="0"/>
              </a:spcBef>
              <a:spcAft>
                <a:spcPts val="0"/>
              </a:spcAft>
              <a:buClr>
                <a:srgbClr val="0070C0"/>
              </a:buClr>
              <a:buSzPts val="1300"/>
              <a:buFont typeface="Calibri"/>
              <a:buChar char="●"/>
            </a:pPr>
            <a:r>
              <a:rPr lang="en" sz="1300">
                <a:solidFill>
                  <a:srgbClr val="0070C0"/>
                </a:solidFill>
                <a:latin typeface="Calibri"/>
                <a:ea typeface="Calibri"/>
                <a:cs typeface="Calibri"/>
                <a:sym typeface="Calibri"/>
              </a:rPr>
              <a:t>On January 9, 2025, HUD released the FY24–FY25 CoC Competition and YHDP Renewal/Replacement NOFO</a:t>
            </a:r>
            <a:endParaRPr sz="1300">
              <a:solidFill>
                <a:srgbClr val="0070C0"/>
              </a:solidFill>
              <a:latin typeface="Calibri"/>
              <a:ea typeface="Calibri"/>
              <a:cs typeface="Calibri"/>
              <a:sym typeface="Calibri"/>
            </a:endParaRPr>
          </a:p>
          <a:p>
            <a:pPr indent="-311150" lvl="0" marL="457200" rtl="0" algn="l">
              <a:lnSpc>
                <a:spcPct val="115000"/>
              </a:lnSpc>
              <a:spcBef>
                <a:spcPts val="0"/>
              </a:spcBef>
              <a:spcAft>
                <a:spcPts val="0"/>
              </a:spcAft>
              <a:buClr>
                <a:srgbClr val="0070C0"/>
              </a:buClr>
              <a:buSzPts val="1300"/>
              <a:buFont typeface="Calibri"/>
              <a:buChar char="●"/>
            </a:pPr>
            <a:r>
              <a:rPr lang="en" sz="1300">
                <a:solidFill>
                  <a:srgbClr val="0070C0"/>
                </a:solidFill>
                <a:latin typeface="Calibri"/>
                <a:ea typeface="Calibri"/>
                <a:cs typeface="Calibri"/>
                <a:sym typeface="Calibri"/>
              </a:rPr>
              <a:t>Submission deadline: February 9, 2026</a:t>
            </a:r>
            <a:endParaRPr sz="1300">
              <a:solidFill>
                <a:srgbClr val="0070C0"/>
              </a:solidFill>
              <a:latin typeface="Calibri"/>
              <a:ea typeface="Calibri"/>
              <a:cs typeface="Calibri"/>
              <a:sym typeface="Calibri"/>
            </a:endParaRPr>
          </a:p>
          <a:p>
            <a:pPr indent="-311150" lvl="0" marL="457200" rtl="0" algn="l">
              <a:lnSpc>
                <a:spcPct val="115000"/>
              </a:lnSpc>
              <a:spcBef>
                <a:spcPts val="0"/>
              </a:spcBef>
              <a:spcAft>
                <a:spcPts val="0"/>
              </a:spcAft>
              <a:buClr>
                <a:srgbClr val="0070C0"/>
              </a:buClr>
              <a:buSzPts val="1300"/>
              <a:buFont typeface="Calibri"/>
              <a:buChar char="●"/>
            </a:pPr>
            <a:r>
              <a:rPr lang="en" sz="1300">
                <a:solidFill>
                  <a:srgbClr val="0070C0"/>
                </a:solidFill>
                <a:latin typeface="Calibri"/>
                <a:ea typeface="Calibri"/>
                <a:cs typeface="Calibri"/>
                <a:sym typeface="Calibri"/>
              </a:rPr>
              <a:t>RTFH submitted all required renewal materials and priority listings</a:t>
            </a:r>
            <a:endParaRPr sz="1300">
              <a:solidFill>
                <a:srgbClr val="0070C0"/>
              </a:solidFill>
              <a:latin typeface="Calibri"/>
              <a:ea typeface="Calibri"/>
              <a:cs typeface="Calibri"/>
              <a:sym typeface="Calibri"/>
            </a:endParaRPr>
          </a:p>
          <a:p>
            <a:pPr indent="0" lvl="0" marL="0" rtl="0" algn="l">
              <a:lnSpc>
                <a:spcPct val="115000"/>
              </a:lnSpc>
              <a:spcBef>
                <a:spcPts val="0"/>
              </a:spcBef>
              <a:spcAft>
                <a:spcPts val="0"/>
              </a:spcAft>
              <a:buNone/>
            </a:pPr>
            <a:r>
              <a:rPr lang="en">
                <a:solidFill>
                  <a:srgbClr val="0070C0"/>
                </a:solidFill>
                <a:latin typeface="Calibri"/>
                <a:ea typeface="Calibri"/>
                <a:cs typeface="Calibri"/>
                <a:sym typeface="Calibri"/>
              </a:rPr>
              <a:t> </a:t>
            </a:r>
            <a:endParaRPr>
              <a:solidFill>
                <a:srgbClr val="0070C0"/>
              </a:solidFill>
              <a:latin typeface="Calibri"/>
              <a:ea typeface="Calibri"/>
              <a:cs typeface="Calibri"/>
              <a:sym typeface="Calibri"/>
            </a:endParaRPr>
          </a:p>
          <a:p>
            <a:pPr indent="0" lvl="0" marL="0" rtl="0" algn="l">
              <a:lnSpc>
                <a:spcPct val="115000"/>
              </a:lnSpc>
              <a:spcBef>
                <a:spcPts val="0"/>
              </a:spcBef>
              <a:spcAft>
                <a:spcPts val="0"/>
              </a:spcAft>
              <a:buNone/>
            </a:pPr>
            <a:r>
              <a:rPr b="1" lang="en">
                <a:solidFill>
                  <a:srgbClr val="0070C0"/>
                </a:solidFill>
                <a:latin typeface="Calibri"/>
                <a:ea typeface="Calibri"/>
                <a:cs typeface="Calibri"/>
                <a:sym typeface="Calibri"/>
              </a:rPr>
              <a:t>Current Status</a:t>
            </a:r>
            <a:endParaRPr b="1">
              <a:solidFill>
                <a:srgbClr val="0070C0"/>
              </a:solidFill>
              <a:latin typeface="Calibri"/>
              <a:ea typeface="Calibri"/>
              <a:cs typeface="Calibri"/>
              <a:sym typeface="Calibri"/>
            </a:endParaRPr>
          </a:p>
          <a:p>
            <a:pPr indent="-311150" lvl="0" marL="457200" rtl="0" algn="l">
              <a:lnSpc>
                <a:spcPct val="115000"/>
              </a:lnSpc>
              <a:spcBef>
                <a:spcPts val="0"/>
              </a:spcBef>
              <a:spcAft>
                <a:spcPts val="0"/>
              </a:spcAft>
              <a:buClr>
                <a:srgbClr val="0070C0"/>
              </a:buClr>
              <a:buSzPts val="1300"/>
              <a:buFont typeface="Calibri"/>
              <a:buChar char="●"/>
            </a:pPr>
            <a:r>
              <a:rPr lang="en" sz="1300">
                <a:solidFill>
                  <a:srgbClr val="0070C0"/>
                </a:solidFill>
                <a:latin typeface="Calibri"/>
                <a:ea typeface="Calibri"/>
                <a:cs typeface="Calibri"/>
                <a:sym typeface="Calibri"/>
              </a:rPr>
              <a:t>HUD has not yet begun issuing awards.</a:t>
            </a:r>
            <a:endParaRPr sz="1300">
              <a:solidFill>
                <a:srgbClr val="0070C0"/>
              </a:solidFill>
              <a:latin typeface="Calibri"/>
              <a:ea typeface="Calibri"/>
              <a:cs typeface="Calibri"/>
              <a:sym typeface="Calibri"/>
            </a:endParaRPr>
          </a:p>
          <a:p>
            <a:pPr indent="-311150" lvl="0" marL="457200" rtl="0" algn="l">
              <a:lnSpc>
                <a:spcPct val="115000"/>
              </a:lnSpc>
              <a:spcBef>
                <a:spcPts val="0"/>
              </a:spcBef>
              <a:spcAft>
                <a:spcPts val="0"/>
              </a:spcAft>
              <a:buClr>
                <a:srgbClr val="0070C0"/>
              </a:buClr>
              <a:buSzPts val="1300"/>
              <a:buFont typeface="Calibri"/>
              <a:buChar char="●"/>
            </a:pPr>
            <a:r>
              <a:rPr lang="en" sz="1300">
                <a:solidFill>
                  <a:srgbClr val="0070C0"/>
                </a:solidFill>
                <a:latin typeface="Calibri"/>
                <a:ea typeface="Calibri"/>
                <a:cs typeface="Calibri"/>
                <a:sym typeface="Calibri"/>
              </a:rPr>
              <a:t>Renewals are still under review.</a:t>
            </a:r>
            <a:endParaRPr sz="1300">
              <a:solidFill>
                <a:srgbClr val="0070C0"/>
              </a:solidFill>
              <a:latin typeface="Calibri"/>
              <a:ea typeface="Calibri"/>
              <a:cs typeface="Calibri"/>
              <a:sym typeface="Calibri"/>
            </a:endParaRPr>
          </a:p>
          <a:p>
            <a:pPr indent="-311150" lvl="0" marL="457200" rtl="0" algn="l">
              <a:lnSpc>
                <a:spcPct val="115000"/>
              </a:lnSpc>
              <a:spcBef>
                <a:spcPts val="0"/>
              </a:spcBef>
              <a:spcAft>
                <a:spcPts val="0"/>
              </a:spcAft>
              <a:buClr>
                <a:srgbClr val="0070C0"/>
              </a:buClr>
              <a:buSzPts val="1300"/>
              <a:buFont typeface="Calibri"/>
              <a:buChar char="●"/>
            </a:pPr>
            <a:r>
              <a:rPr lang="en" sz="1300">
                <a:solidFill>
                  <a:srgbClr val="0070C0"/>
                </a:solidFill>
                <a:latin typeface="Calibri"/>
                <a:ea typeface="Calibri"/>
                <a:cs typeface="Calibri"/>
                <a:sym typeface="Calibri"/>
              </a:rPr>
              <a:t>At this time renewals are still not guaranteed. There is no indication that HUD will just renew the </a:t>
            </a:r>
            <a:r>
              <a:rPr lang="en" sz="1300">
                <a:solidFill>
                  <a:srgbClr val="0070C0"/>
                </a:solidFill>
                <a:latin typeface="Calibri"/>
                <a:ea typeface="Calibri"/>
                <a:cs typeface="Calibri"/>
                <a:sym typeface="Calibri"/>
              </a:rPr>
              <a:t>applications.</a:t>
            </a:r>
            <a:endParaRPr sz="1300">
              <a:solidFill>
                <a:srgbClr val="0070C0"/>
              </a:solidFill>
              <a:latin typeface="Calibri"/>
              <a:ea typeface="Calibri"/>
              <a:cs typeface="Calibri"/>
              <a:sym typeface="Calibri"/>
            </a:endParaRPr>
          </a:p>
          <a:p>
            <a:pPr indent="-311150" lvl="0" marL="457200" rtl="0" algn="l">
              <a:lnSpc>
                <a:spcPct val="115000"/>
              </a:lnSpc>
              <a:spcBef>
                <a:spcPts val="0"/>
              </a:spcBef>
              <a:spcAft>
                <a:spcPts val="0"/>
              </a:spcAft>
              <a:buClr>
                <a:srgbClr val="0070C0"/>
              </a:buClr>
              <a:buSzPts val="1300"/>
              <a:buFont typeface="Calibri"/>
              <a:buChar char="●"/>
            </a:pPr>
            <a:r>
              <a:rPr lang="en" sz="1300">
                <a:solidFill>
                  <a:srgbClr val="0070C0"/>
                </a:solidFill>
                <a:latin typeface="Calibri"/>
                <a:ea typeface="Calibri"/>
                <a:cs typeface="Calibri"/>
                <a:sym typeface="Calibri"/>
              </a:rPr>
              <a:t>HUD may evaluate: APR performance, grant spenddown, and timeliness</a:t>
            </a:r>
            <a:endParaRPr sz="1300">
              <a:solidFill>
                <a:srgbClr val="0070C0"/>
              </a:solidFill>
              <a:latin typeface="Calibri"/>
              <a:ea typeface="Calibri"/>
              <a:cs typeface="Calibri"/>
              <a:sym typeface="Calibri"/>
            </a:endParaRPr>
          </a:p>
          <a:p>
            <a:pPr indent="0" lvl="0" marL="0" rtl="0" algn="l">
              <a:lnSpc>
                <a:spcPct val="115000"/>
              </a:lnSpc>
              <a:spcBef>
                <a:spcPts val="0"/>
              </a:spcBef>
              <a:spcAft>
                <a:spcPts val="0"/>
              </a:spcAft>
              <a:buNone/>
            </a:pPr>
            <a:r>
              <a:rPr lang="en">
                <a:solidFill>
                  <a:srgbClr val="0070C0"/>
                </a:solidFill>
                <a:latin typeface="Calibri"/>
                <a:ea typeface="Calibri"/>
                <a:cs typeface="Calibri"/>
                <a:sym typeface="Calibri"/>
              </a:rPr>
              <a:t> </a:t>
            </a:r>
            <a:endParaRPr>
              <a:solidFill>
                <a:srgbClr val="0070C0"/>
              </a:solidFill>
              <a:latin typeface="Calibri"/>
              <a:ea typeface="Calibri"/>
              <a:cs typeface="Calibri"/>
              <a:sym typeface="Calibri"/>
            </a:endParaRPr>
          </a:p>
          <a:p>
            <a:pPr indent="0" lvl="0" marL="0" rtl="0" algn="l">
              <a:lnSpc>
                <a:spcPct val="115000"/>
              </a:lnSpc>
              <a:spcBef>
                <a:spcPts val="0"/>
              </a:spcBef>
              <a:spcAft>
                <a:spcPts val="0"/>
              </a:spcAft>
              <a:buNone/>
            </a:pPr>
            <a:r>
              <a:rPr b="1" lang="en">
                <a:solidFill>
                  <a:srgbClr val="0070C0"/>
                </a:solidFill>
                <a:latin typeface="Calibri"/>
                <a:ea typeface="Calibri"/>
                <a:cs typeface="Calibri"/>
                <a:sym typeface="Calibri"/>
              </a:rPr>
              <a:t>Congressional Direction to HUD</a:t>
            </a:r>
            <a:endParaRPr b="1">
              <a:solidFill>
                <a:srgbClr val="0070C0"/>
              </a:solidFill>
              <a:latin typeface="Calibri"/>
              <a:ea typeface="Calibri"/>
              <a:cs typeface="Calibri"/>
              <a:sym typeface="Calibri"/>
            </a:endParaRPr>
          </a:p>
          <a:p>
            <a:pPr indent="-311150" lvl="0" marL="457200" rtl="0" algn="l">
              <a:lnSpc>
                <a:spcPct val="115000"/>
              </a:lnSpc>
              <a:spcBef>
                <a:spcPts val="0"/>
              </a:spcBef>
              <a:spcAft>
                <a:spcPts val="0"/>
              </a:spcAft>
              <a:buClr>
                <a:srgbClr val="0070C0"/>
              </a:buClr>
              <a:buSzPts val="1300"/>
              <a:buFont typeface="Calibri"/>
              <a:buChar char="●"/>
            </a:pPr>
            <a:r>
              <a:rPr lang="en" sz="1300">
                <a:solidFill>
                  <a:srgbClr val="0070C0"/>
                </a:solidFill>
                <a:latin typeface="Calibri"/>
                <a:ea typeface="Calibri"/>
                <a:cs typeface="Calibri"/>
                <a:sym typeface="Calibri"/>
              </a:rPr>
              <a:t>Allow 12-month non-competitive renewals if awards are delayed</a:t>
            </a:r>
            <a:endParaRPr sz="1300">
              <a:solidFill>
                <a:srgbClr val="0070C0"/>
              </a:solidFill>
              <a:latin typeface="Calibri"/>
              <a:ea typeface="Calibri"/>
              <a:cs typeface="Calibri"/>
              <a:sym typeface="Calibri"/>
            </a:endParaRPr>
          </a:p>
          <a:p>
            <a:pPr indent="-311150" lvl="0" marL="457200" rtl="0" algn="l">
              <a:lnSpc>
                <a:spcPct val="115000"/>
              </a:lnSpc>
              <a:spcBef>
                <a:spcPts val="0"/>
              </a:spcBef>
              <a:spcAft>
                <a:spcPts val="0"/>
              </a:spcAft>
              <a:buClr>
                <a:srgbClr val="0070C0"/>
              </a:buClr>
              <a:buSzPts val="1300"/>
              <a:buFont typeface="Calibri"/>
              <a:buChar char="●"/>
            </a:pPr>
            <a:r>
              <a:rPr lang="en" sz="1300">
                <a:solidFill>
                  <a:srgbClr val="0070C0"/>
                </a:solidFill>
                <a:latin typeface="Calibri"/>
                <a:ea typeface="Calibri"/>
                <a:cs typeface="Calibri"/>
                <a:sym typeface="Calibri"/>
              </a:rPr>
              <a:t>Ensure projects are not penalized due to delays</a:t>
            </a:r>
            <a:endParaRPr sz="1300">
              <a:solidFill>
                <a:srgbClr val="0070C0"/>
              </a:solidFill>
              <a:latin typeface="Calibri"/>
              <a:ea typeface="Calibri"/>
              <a:cs typeface="Calibri"/>
              <a:sym typeface="Calibri"/>
            </a:endParaRPr>
          </a:p>
          <a:p>
            <a:pPr indent="-311150" lvl="0" marL="457200" rtl="0" algn="l">
              <a:lnSpc>
                <a:spcPct val="115000"/>
              </a:lnSpc>
              <a:spcBef>
                <a:spcPts val="0"/>
              </a:spcBef>
              <a:spcAft>
                <a:spcPts val="0"/>
              </a:spcAft>
              <a:buClr>
                <a:srgbClr val="0070C0"/>
              </a:buClr>
              <a:buSzPts val="1300"/>
              <a:buFont typeface="Calibri"/>
              <a:buChar char="●"/>
            </a:pPr>
            <a:r>
              <a:rPr lang="en" sz="1300">
                <a:solidFill>
                  <a:srgbClr val="0070C0"/>
                </a:solidFill>
                <a:latin typeface="Calibri"/>
                <a:ea typeface="Calibri"/>
                <a:cs typeface="Calibri"/>
                <a:sym typeface="Calibri"/>
              </a:rPr>
              <a:t>Release the FY2026 NOFO by June 1, 2026</a:t>
            </a:r>
            <a:endParaRPr sz="1300">
              <a:solidFill>
                <a:srgbClr val="0070C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6"/>
          <p:cNvSpPr txBox="1"/>
          <p:nvPr/>
        </p:nvSpPr>
        <p:spPr>
          <a:xfrm>
            <a:off x="967150" y="822625"/>
            <a:ext cx="6785700" cy="354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
                <a:solidFill>
                  <a:srgbClr val="0070C0"/>
                </a:solidFill>
                <a:latin typeface="Calibri"/>
                <a:ea typeface="Calibri"/>
                <a:cs typeface="Calibri"/>
                <a:sym typeface="Calibri"/>
              </a:rPr>
              <a:t>Litigation Impacting the FY25 CoC NOFO</a:t>
            </a:r>
            <a:endParaRPr b="1">
              <a:solidFill>
                <a:srgbClr val="0070C0"/>
              </a:solidFill>
              <a:latin typeface="Calibri"/>
              <a:ea typeface="Calibri"/>
              <a:cs typeface="Calibri"/>
              <a:sym typeface="Calibri"/>
            </a:endParaRPr>
          </a:p>
          <a:p>
            <a:pPr indent="-311150" lvl="0" marL="457200" rtl="0" algn="l">
              <a:lnSpc>
                <a:spcPct val="115000"/>
              </a:lnSpc>
              <a:spcBef>
                <a:spcPts val="1200"/>
              </a:spcBef>
              <a:spcAft>
                <a:spcPts val="0"/>
              </a:spcAft>
              <a:buClr>
                <a:srgbClr val="0070C0"/>
              </a:buClr>
              <a:buSzPts val="1300"/>
              <a:buChar char="●"/>
            </a:pPr>
            <a:r>
              <a:rPr lang="en" sz="1300">
                <a:solidFill>
                  <a:srgbClr val="0070C0"/>
                </a:solidFill>
                <a:latin typeface="Calibri"/>
                <a:ea typeface="Calibri"/>
                <a:cs typeface="Calibri"/>
                <a:sym typeface="Calibri"/>
              </a:rPr>
              <a:t>A lawsuit, National Alliance to End Homelessness v. HUD, is challenging HUD’s handling of the FY25 Continuum of Care (CoC) NOFO.</a:t>
            </a:r>
            <a:br>
              <a:rPr lang="en" sz="1300">
                <a:solidFill>
                  <a:srgbClr val="0070C0"/>
                </a:solidFill>
                <a:latin typeface="Calibri"/>
                <a:ea typeface="Calibri"/>
                <a:cs typeface="Calibri"/>
                <a:sym typeface="Calibri"/>
              </a:rPr>
            </a:br>
            <a:endParaRPr sz="1300">
              <a:solidFill>
                <a:srgbClr val="0070C0"/>
              </a:solidFill>
              <a:latin typeface="Calibri"/>
              <a:ea typeface="Calibri"/>
              <a:cs typeface="Calibri"/>
              <a:sym typeface="Calibri"/>
            </a:endParaRPr>
          </a:p>
          <a:p>
            <a:pPr indent="-311150" lvl="0" marL="457200" rtl="0" algn="l">
              <a:lnSpc>
                <a:spcPct val="115000"/>
              </a:lnSpc>
              <a:spcBef>
                <a:spcPts val="0"/>
              </a:spcBef>
              <a:spcAft>
                <a:spcPts val="0"/>
              </a:spcAft>
              <a:buClr>
                <a:srgbClr val="0070C0"/>
              </a:buClr>
              <a:buSzPts val="1300"/>
              <a:buChar char="●"/>
            </a:pPr>
            <a:r>
              <a:rPr lang="en" sz="1300">
                <a:solidFill>
                  <a:srgbClr val="0070C0"/>
                </a:solidFill>
                <a:latin typeface="Calibri"/>
                <a:ea typeface="Calibri"/>
                <a:cs typeface="Calibri"/>
                <a:sym typeface="Calibri"/>
              </a:rPr>
              <a:t>The court issued a preliminary injunction, which temporarily paused HUD from moving forward with the FY25 NOFO competition.</a:t>
            </a:r>
            <a:endParaRPr sz="1300">
              <a:solidFill>
                <a:srgbClr val="0070C0"/>
              </a:solidFill>
              <a:latin typeface="Calibri"/>
              <a:ea typeface="Calibri"/>
              <a:cs typeface="Calibri"/>
              <a:sym typeface="Calibri"/>
            </a:endParaRPr>
          </a:p>
          <a:p>
            <a:pPr indent="-311150" lvl="0" marL="457200" rtl="0" algn="l">
              <a:lnSpc>
                <a:spcPct val="115000"/>
              </a:lnSpc>
              <a:spcBef>
                <a:spcPts val="0"/>
              </a:spcBef>
              <a:spcAft>
                <a:spcPts val="0"/>
              </a:spcAft>
              <a:buClr>
                <a:srgbClr val="0070C0"/>
              </a:buClr>
              <a:buSzPts val="1300"/>
              <a:buFont typeface="Calibri"/>
              <a:buChar char="●"/>
            </a:pPr>
            <a:r>
              <a:rPr lang="en" sz="1300">
                <a:solidFill>
                  <a:srgbClr val="0070C0"/>
                </a:solidFill>
                <a:latin typeface="Calibri"/>
                <a:ea typeface="Calibri"/>
                <a:cs typeface="Calibri"/>
                <a:sym typeface="Calibri"/>
              </a:rPr>
              <a:t>This action restored the FY24-FY25 NOFO</a:t>
            </a:r>
            <a:br>
              <a:rPr lang="en" sz="1300">
                <a:solidFill>
                  <a:srgbClr val="0070C0"/>
                </a:solidFill>
                <a:latin typeface="Calibri"/>
                <a:ea typeface="Calibri"/>
                <a:cs typeface="Calibri"/>
                <a:sym typeface="Calibri"/>
              </a:rPr>
            </a:br>
            <a:endParaRPr sz="1300">
              <a:solidFill>
                <a:srgbClr val="0070C0"/>
              </a:solidFill>
              <a:latin typeface="Calibri"/>
              <a:ea typeface="Calibri"/>
              <a:cs typeface="Calibri"/>
              <a:sym typeface="Calibri"/>
            </a:endParaRPr>
          </a:p>
          <a:p>
            <a:pPr indent="-311150" lvl="0" marL="457200" rtl="0" algn="l">
              <a:lnSpc>
                <a:spcPct val="115000"/>
              </a:lnSpc>
              <a:spcBef>
                <a:spcPts val="0"/>
              </a:spcBef>
              <a:spcAft>
                <a:spcPts val="0"/>
              </a:spcAft>
              <a:buClr>
                <a:srgbClr val="0070C0"/>
              </a:buClr>
              <a:buSzPts val="1300"/>
              <a:buFont typeface="Calibri"/>
              <a:buChar char="●"/>
            </a:pPr>
            <a:r>
              <a:rPr lang="en" sz="1300">
                <a:solidFill>
                  <a:srgbClr val="0070C0"/>
                </a:solidFill>
                <a:latin typeface="Calibri"/>
                <a:ea typeface="Calibri"/>
                <a:cs typeface="Calibri"/>
                <a:sym typeface="Calibri"/>
              </a:rPr>
              <a:t>HUD asked the court to lift the injunction so the FY25 NOFO could proceed.</a:t>
            </a:r>
            <a:br>
              <a:rPr lang="en" sz="1300">
                <a:solidFill>
                  <a:srgbClr val="0070C0"/>
                </a:solidFill>
                <a:latin typeface="Calibri"/>
                <a:ea typeface="Calibri"/>
                <a:cs typeface="Calibri"/>
                <a:sym typeface="Calibri"/>
              </a:rPr>
            </a:br>
            <a:endParaRPr sz="1300">
              <a:solidFill>
                <a:srgbClr val="0070C0"/>
              </a:solidFill>
              <a:latin typeface="Calibri"/>
              <a:ea typeface="Calibri"/>
              <a:cs typeface="Calibri"/>
              <a:sym typeface="Calibri"/>
            </a:endParaRPr>
          </a:p>
          <a:p>
            <a:pPr indent="-311150" lvl="0" marL="457200" rtl="0" algn="l">
              <a:lnSpc>
                <a:spcPct val="115000"/>
              </a:lnSpc>
              <a:spcBef>
                <a:spcPts val="0"/>
              </a:spcBef>
              <a:spcAft>
                <a:spcPts val="0"/>
              </a:spcAft>
              <a:buClr>
                <a:srgbClr val="0070C0"/>
              </a:buClr>
              <a:buSzPts val="1300"/>
              <a:buChar char="●"/>
            </a:pPr>
            <a:r>
              <a:rPr lang="en" sz="1300">
                <a:solidFill>
                  <a:srgbClr val="0070C0"/>
                </a:solidFill>
                <a:latin typeface="Calibri"/>
                <a:ea typeface="Calibri"/>
                <a:cs typeface="Calibri"/>
                <a:sym typeface="Calibri"/>
              </a:rPr>
              <a:t>On February 27, the judge denied that request, keeping the injunction in place.</a:t>
            </a:r>
            <a:br>
              <a:rPr lang="en" sz="1300">
                <a:solidFill>
                  <a:srgbClr val="0070C0"/>
                </a:solidFill>
                <a:latin typeface="Calibri"/>
                <a:ea typeface="Calibri"/>
                <a:cs typeface="Calibri"/>
                <a:sym typeface="Calibri"/>
              </a:rPr>
            </a:br>
            <a:endParaRPr sz="1300">
              <a:solidFill>
                <a:srgbClr val="0070C0"/>
              </a:solidFill>
              <a:latin typeface="Calibri"/>
              <a:ea typeface="Calibri"/>
              <a:cs typeface="Calibri"/>
              <a:sym typeface="Calibri"/>
            </a:endParaRPr>
          </a:p>
          <a:p>
            <a:pPr indent="-311150" lvl="0" marL="457200" rtl="0" algn="l">
              <a:lnSpc>
                <a:spcPct val="115000"/>
              </a:lnSpc>
              <a:spcBef>
                <a:spcPts val="0"/>
              </a:spcBef>
              <a:spcAft>
                <a:spcPts val="0"/>
              </a:spcAft>
              <a:buClr>
                <a:srgbClr val="0070C0"/>
              </a:buClr>
              <a:buSzPts val="1300"/>
              <a:buChar char="●"/>
            </a:pPr>
            <a:r>
              <a:rPr lang="en" sz="1300">
                <a:solidFill>
                  <a:srgbClr val="0070C0"/>
                </a:solidFill>
                <a:latin typeface="Calibri"/>
                <a:ea typeface="Calibri"/>
                <a:cs typeface="Calibri"/>
                <a:sym typeface="Calibri"/>
              </a:rPr>
              <a:t>HUD has appealed the decision and asked a higher court to allow the NOFO to proceed while the case is reviewed.</a:t>
            </a:r>
            <a:endParaRPr sz="1300">
              <a:solidFill>
                <a:srgbClr val="0070C0"/>
              </a:solidFill>
              <a:latin typeface="Calibri"/>
              <a:ea typeface="Calibri"/>
              <a:cs typeface="Calibri"/>
              <a:sym typeface="Calibri"/>
            </a:endParaRPr>
          </a:p>
        </p:txBody>
      </p:sp>
      <p:sp>
        <p:nvSpPr>
          <p:cNvPr id="99" name="Google Shape;99;p16"/>
          <p:cNvSpPr txBox="1"/>
          <p:nvPr/>
        </p:nvSpPr>
        <p:spPr>
          <a:xfrm>
            <a:off x="1487050" y="249925"/>
            <a:ext cx="5949600" cy="5727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2800">
                <a:solidFill>
                  <a:srgbClr val="0070C0"/>
                </a:solidFill>
                <a:latin typeface="Roboto"/>
                <a:ea typeface="Roboto"/>
                <a:cs typeface="Roboto"/>
                <a:sym typeface="Roboto"/>
              </a:rPr>
              <a:t>HUD CoC NOFO FY </a:t>
            </a:r>
            <a:r>
              <a:rPr b="1" lang="en" sz="2800">
                <a:solidFill>
                  <a:srgbClr val="0070C0"/>
                </a:solidFill>
                <a:latin typeface="Roboto"/>
                <a:ea typeface="Roboto"/>
                <a:cs typeface="Roboto"/>
                <a:sym typeface="Roboto"/>
              </a:rPr>
              <a:t>2025 </a:t>
            </a:r>
            <a:endParaRPr/>
          </a:p>
        </p:txBody>
      </p:sp>
      <p:grpSp>
        <p:nvGrpSpPr>
          <p:cNvPr id="100" name="Google Shape;100;p16"/>
          <p:cNvGrpSpPr/>
          <p:nvPr/>
        </p:nvGrpSpPr>
        <p:grpSpPr>
          <a:xfrm>
            <a:off x="0" y="4636274"/>
            <a:ext cx="9144000" cy="507206"/>
            <a:chOff x="0" y="4467225"/>
            <a:chExt cx="9144000" cy="676275"/>
          </a:xfrm>
        </p:grpSpPr>
        <p:pic>
          <p:nvPicPr>
            <p:cNvPr id="101" name="Google Shape;101;p16"/>
            <p:cNvPicPr preferRelativeResize="0"/>
            <p:nvPr/>
          </p:nvPicPr>
          <p:blipFill rotWithShape="1">
            <a:blip r:embed="rId3">
              <a:alphaModFix/>
            </a:blip>
            <a:srcRect b="0" l="0" r="0" t="0"/>
            <a:stretch/>
          </p:blipFill>
          <p:spPr>
            <a:xfrm>
              <a:off x="0" y="4467225"/>
              <a:ext cx="2108175" cy="676275"/>
            </a:xfrm>
            <a:prstGeom prst="rect">
              <a:avLst/>
            </a:prstGeom>
            <a:noFill/>
            <a:ln>
              <a:noFill/>
            </a:ln>
          </p:spPr>
        </p:pic>
        <p:pic>
          <p:nvPicPr>
            <p:cNvPr id="102" name="Google Shape;102;p16"/>
            <p:cNvPicPr preferRelativeResize="0"/>
            <p:nvPr/>
          </p:nvPicPr>
          <p:blipFill rotWithShape="1">
            <a:blip r:embed="rId3">
              <a:alphaModFix/>
            </a:blip>
            <a:srcRect b="0" l="0" r="0" t="0"/>
            <a:stretch/>
          </p:blipFill>
          <p:spPr>
            <a:xfrm rot="10800000">
              <a:off x="2108175" y="4467225"/>
              <a:ext cx="2108175" cy="676275"/>
            </a:xfrm>
            <a:prstGeom prst="rect">
              <a:avLst/>
            </a:prstGeom>
            <a:noFill/>
            <a:ln>
              <a:noFill/>
            </a:ln>
          </p:spPr>
        </p:pic>
        <p:pic>
          <p:nvPicPr>
            <p:cNvPr id="103" name="Google Shape;103;p16"/>
            <p:cNvPicPr preferRelativeResize="0"/>
            <p:nvPr/>
          </p:nvPicPr>
          <p:blipFill rotWithShape="1">
            <a:blip r:embed="rId3">
              <a:alphaModFix/>
            </a:blip>
            <a:srcRect b="0" l="0" r="0" t="0"/>
            <a:stretch/>
          </p:blipFill>
          <p:spPr>
            <a:xfrm rot="10800000">
              <a:off x="4216350" y="4467225"/>
              <a:ext cx="2108175" cy="676275"/>
            </a:xfrm>
            <a:prstGeom prst="rect">
              <a:avLst/>
            </a:prstGeom>
            <a:noFill/>
            <a:ln>
              <a:noFill/>
            </a:ln>
          </p:spPr>
        </p:pic>
        <p:pic>
          <p:nvPicPr>
            <p:cNvPr id="104" name="Google Shape;104;p16"/>
            <p:cNvPicPr preferRelativeResize="0"/>
            <p:nvPr/>
          </p:nvPicPr>
          <p:blipFill rotWithShape="1">
            <a:blip r:embed="rId3">
              <a:alphaModFix/>
            </a:blip>
            <a:srcRect b="0" l="0" r="0" t="0"/>
            <a:stretch/>
          </p:blipFill>
          <p:spPr>
            <a:xfrm rot="10800000">
              <a:off x="6324525" y="4467225"/>
              <a:ext cx="2108175" cy="676275"/>
            </a:xfrm>
            <a:prstGeom prst="rect">
              <a:avLst/>
            </a:prstGeom>
            <a:noFill/>
            <a:ln>
              <a:noFill/>
            </a:ln>
          </p:spPr>
        </p:pic>
        <p:pic>
          <p:nvPicPr>
            <p:cNvPr id="105" name="Google Shape;105;p16"/>
            <p:cNvPicPr preferRelativeResize="0"/>
            <p:nvPr/>
          </p:nvPicPr>
          <p:blipFill rotWithShape="1">
            <a:blip r:embed="rId3">
              <a:alphaModFix/>
            </a:blip>
            <a:srcRect b="0" l="0" r="68936" t="0"/>
            <a:stretch/>
          </p:blipFill>
          <p:spPr>
            <a:xfrm>
              <a:off x="8432700" y="4467225"/>
              <a:ext cx="711300" cy="676275"/>
            </a:xfrm>
            <a:prstGeom prst="rect">
              <a:avLst/>
            </a:prstGeom>
            <a:noFill/>
            <a:ln>
              <a:noFill/>
            </a:ln>
          </p:spPr>
        </p:pic>
      </p:grpSp>
      <p:pic>
        <p:nvPicPr>
          <p:cNvPr id="106" name="Google Shape;106;p16"/>
          <p:cNvPicPr preferRelativeResize="0"/>
          <p:nvPr/>
        </p:nvPicPr>
        <p:blipFill rotWithShape="1">
          <a:blip r:embed="rId4">
            <a:alphaModFix/>
          </a:blip>
          <a:srcRect b="0" l="0" r="0" t="10"/>
          <a:stretch/>
        </p:blipFill>
        <p:spPr>
          <a:xfrm>
            <a:off x="7627913" y="316514"/>
            <a:ext cx="1092326" cy="506099"/>
          </a:xfrm>
          <a:prstGeom prst="rect">
            <a:avLst/>
          </a:prstGeom>
          <a:noFill/>
          <a:ln>
            <a:noFill/>
          </a:ln>
        </p:spPr>
      </p:pic>
      <p:sp>
        <p:nvSpPr>
          <p:cNvPr id="107" name="Google Shape;107;p16"/>
          <p:cNvSpPr/>
          <p:nvPr/>
        </p:nvSpPr>
        <p:spPr>
          <a:xfrm rot="10800000">
            <a:off x="8413800" y="25"/>
            <a:ext cx="756600" cy="822600"/>
          </a:xfrm>
          <a:prstGeom prst="rtTriangle">
            <a:avLst/>
          </a:prstGeom>
          <a:solidFill>
            <a:srgbClr val="F8C02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7"/>
          <p:cNvSpPr/>
          <p:nvPr/>
        </p:nvSpPr>
        <p:spPr>
          <a:xfrm>
            <a:off x="1700997" y="1416050"/>
            <a:ext cx="5733900" cy="3133200"/>
          </a:xfrm>
          <a:prstGeom prst="rect">
            <a:avLst/>
          </a:prstGeom>
          <a:solidFill>
            <a:schemeClr val="lt1"/>
          </a:solidFill>
          <a:ln>
            <a:noFill/>
          </a:ln>
        </p:spPr>
        <p:txBody>
          <a:bodyPr anchorCtr="0" anchor="ctr" bIns="91425" lIns="91425" spcFirstLastPara="1" rIns="91425" wrap="square" tIns="91425">
            <a:noAutofit/>
          </a:bodyPr>
          <a:lstStyle/>
          <a:p>
            <a:pPr indent="-168275" lvl="0" marL="257175"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13" name="Google Shape;113;p17"/>
          <p:cNvSpPr txBox="1"/>
          <p:nvPr/>
        </p:nvSpPr>
        <p:spPr>
          <a:xfrm>
            <a:off x="630675" y="822625"/>
            <a:ext cx="8089500" cy="36483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1500"/>
              <a:buFont typeface="Arial"/>
              <a:buNone/>
            </a:pPr>
            <a:r>
              <a:rPr b="1" i="0" lang="en" sz="1400" u="none" cap="none" strike="noStrike">
                <a:solidFill>
                  <a:srgbClr val="0070C0"/>
                </a:solidFill>
                <a:latin typeface="Calibri"/>
                <a:ea typeface="Calibri"/>
                <a:cs typeface="Calibri"/>
                <a:sym typeface="Calibri"/>
              </a:rPr>
              <a:t>If HUD </a:t>
            </a:r>
            <a:r>
              <a:rPr b="1" lang="en">
                <a:solidFill>
                  <a:srgbClr val="0070C0"/>
                </a:solidFill>
                <a:latin typeface="Calibri"/>
                <a:ea typeface="Calibri"/>
                <a:cs typeface="Calibri"/>
                <a:sym typeface="Calibri"/>
              </a:rPr>
              <a:t>wins the litigation to</a:t>
            </a:r>
            <a:r>
              <a:rPr b="1" i="0" lang="en" sz="1400" u="none" cap="none" strike="noStrike">
                <a:solidFill>
                  <a:srgbClr val="0070C0"/>
                </a:solidFill>
                <a:latin typeface="Calibri"/>
                <a:ea typeface="Calibri"/>
                <a:cs typeface="Calibri"/>
                <a:sym typeface="Calibri"/>
              </a:rPr>
              <a:t> </a:t>
            </a:r>
            <a:r>
              <a:rPr b="1" lang="en">
                <a:solidFill>
                  <a:srgbClr val="0070C0"/>
                </a:solidFill>
                <a:latin typeface="Calibri"/>
                <a:ea typeface="Calibri"/>
                <a:cs typeface="Calibri"/>
                <a:sym typeface="Calibri"/>
              </a:rPr>
              <a:t>proceed with the </a:t>
            </a:r>
            <a:r>
              <a:rPr b="1" i="0" lang="en" sz="1400" u="none" cap="none" strike="noStrike">
                <a:solidFill>
                  <a:srgbClr val="0070C0"/>
                </a:solidFill>
                <a:latin typeface="Calibri"/>
                <a:ea typeface="Calibri"/>
                <a:cs typeface="Calibri"/>
                <a:sym typeface="Calibri"/>
              </a:rPr>
              <a:t>2025 NOFO, RTFH, as the designated grantee for YHDP Round 2, will prepare and submit the 2025 YHDP NOFO applications on behalf of the San Diego youth homelessness community. RTFH </a:t>
            </a:r>
            <a:r>
              <a:rPr b="1" lang="en">
                <a:solidFill>
                  <a:srgbClr val="0070C0"/>
                </a:solidFill>
                <a:latin typeface="Calibri"/>
                <a:ea typeface="Calibri"/>
                <a:cs typeface="Calibri"/>
                <a:sym typeface="Calibri"/>
              </a:rPr>
              <a:t>will not identify </a:t>
            </a:r>
            <a:r>
              <a:rPr b="1" i="0" lang="en" sz="1400" u="none" cap="none" strike="noStrike">
                <a:solidFill>
                  <a:srgbClr val="0070C0"/>
                </a:solidFill>
                <a:latin typeface="Calibri"/>
                <a:ea typeface="Calibri"/>
                <a:cs typeface="Calibri"/>
                <a:sym typeface="Calibri"/>
              </a:rPr>
              <a:t>subrecipients during the application stage.  </a:t>
            </a:r>
            <a:endParaRPr b="1" i="0" sz="1400" u="none" cap="none" strike="noStrike">
              <a:solidFill>
                <a:srgbClr val="0070C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t/>
            </a:r>
            <a:endParaRPr b="1" i="0" sz="1400" u="none" cap="none" strike="noStrike">
              <a:solidFill>
                <a:srgbClr val="0070C0"/>
              </a:solidFill>
              <a:latin typeface="Calibri"/>
              <a:ea typeface="Calibri"/>
              <a:cs typeface="Calibri"/>
              <a:sym typeface="Calibri"/>
            </a:endParaRPr>
          </a:p>
          <a:p>
            <a:pPr indent="-317500" lvl="0" marL="457200" marR="0" rtl="0" algn="l">
              <a:lnSpc>
                <a:spcPct val="100000"/>
              </a:lnSpc>
              <a:spcBef>
                <a:spcPts val="0"/>
              </a:spcBef>
              <a:spcAft>
                <a:spcPts val="0"/>
              </a:spcAft>
              <a:buClr>
                <a:srgbClr val="0070C0"/>
              </a:buClr>
              <a:buSzPts val="1400"/>
              <a:buFont typeface="Calibri"/>
              <a:buChar char="●"/>
            </a:pPr>
            <a:r>
              <a:rPr b="1" i="0" lang="en" sz="1400" u="none" cap="none" strike="noStrike">
                <a:solidFill>
                  <a:srgbClr val="0070C0"/>
                </a:solidFill>
                <a:latin typeface="Calibri"/>
                <a:ea typeface="Calibri"/>
                <a:cs typeface="Calibri"/>
                <a:sym typeface="Calibri"/>
              </a:rPr>
              <a:t>Host Homes and Youth Service Navigation Projects</a:t>
            </a:r>
            <a:endParaRPr b="1" i="0" sz="1400" u="none" cap="none" strike="noStrike">
              <a:solidFill>
                <a:srgbClr val="0070C0"/>
              </a:solidFill>
              <a:latin typeface="Calibri"/>
              <a:ea typeface="Calibri"/>
              <a:cs typeface="Calibri"/>
              <a:sym typeface="Calibri"/>
            </a:endParaRPr>
          </a:p>
          <a:p>
            <a:pPr indent="-317500" lvl="1" marL="914400" marR="0" rtl="0" algn="l">
              <a:lnSpc>
                <a:spcPct val="100000"/>
              </a:lnSpc>
              <a:spcBef>
                <a:spcPts val="0"/>
              </a:spcBef>
              <a:spcAft>
                <a:spcPts val="0"/>
              </a:spcAft>
              <a:buClr>
                <a:srgbClr val="0070C0"/>
              </a:buClr>
              <a:buSzPts val="1400"/>
              <a:buFont typeface="Calibri"/>
              <a:buChar char="○"/>
            </a:pPr>
            <a:r>
              <a:rPr lang="en">
                <a:solidFill>
                  <a:srgbClr val="0070C0"/>
                </a:solidFill>
                <a:latin typeface="Calibri"/>
                <a:ea typeface="Calibri"/>
                <a:cs typeface="Calibri"/>
                <a:sym typeface="Calibri"/>
              </a:rPr>
              <a:t>W</a:t>
            </a:r>
            <a:r>
              <a:rPr b="0" i="0" lang="en" sz="1400" u="none" cap="none" strike="noStrike">
                <a:solidFill>
                  <a:srgbClr val="0070C0"/>
                </a:solidFill>
                <a:latin typeface="Calibri"/>
                <a:ea typeface="Calibri"/>
                <a:cs typeface="Calibri"/>
                <a:sym typeface="Calibri"/>
              </a:rPr>
              <a:t>ill be submitted as renewals without changes to funding levels or outcomes. </a:t>
            </a:r>
            <a:endParaRPr b="0" i="0" sz="1400" u="none" cap="none" strike="noStrike">
              <a:solidFill>
                <a:srgbClr val="0070C0"/>
              </a:solidFill>
              <a:latin typeface="Calibri"/>
              <a:ea typeface="Calibri"/>
              <a:cs typeface="Calibri"/>
              <a:sym typeface="Calibri"/>
            </a:endParaRPr>
          </a:p>
          <a:p>
            <a:pPr indent="-317500" lvl="1" marL="914400" marR="0" rtl="0" algn="l">
              <a:lnSpc>
                <a:spcPct val="100000"/>
              </a:lnSpc>
              <a:spcBef>
                <a:spcPts val="0"/>
              </a:spcBef>
              <a:spcAft>
                <a:spcPts val="0"/>
              </a:spcAft>
              <a:buClr>
                <a:srgbClr val="0070C0"/>
              </a:buClr>
              <a:buSzPts val="1400"/>
              <a:buFont typeface="Calibri"/>
              <a:buChar char="○"/>
            </a:pPr>
            <a:r>
              <a:rPr lang="en">
                <a:solidFill>
                  <a:srgbClr val="0070C0"/>
                </a:solidFill>
                <a:latin typeface="Calibri"/>
                <a:ea typeface="Calibri"/>
                <a:cs typeface="Calibri"/>
                <a:sym typeface="Calibri"/>
              </a:rPr>
              <a:t>A</a:t>
            </a:r>
            <a:r>
              <a:rPr b="0" i="0" lang="en" sz="1400" u="none" cap="none" strike="noStrike">
                <a:solidFill>
                  <a:srgbClr val="0070C0"/>
                </a:solidFill>
                <a:latin typeface="Calibri"/>
                <a:ea typeface="Calibri"/>
                <a:cs typeface="Calibri"/>
                <a:sym typeface="Calibri"/>
              </a:rPr>
              <a:t>re no longer held harmless and HUD may review past performance outcomes. </a:t>
            </a:r>
            <a:endParaRPr b="0" i="0" sz="1400" u="none" cap="none" strike="noStrike">
              <a:solidFill>
                <a:srgbClr val="0070C0"/>
              </a:solidFill>
              <a:latin typeface="Calibri"/>
              <a:ea typeface="Calibri"/>
              <a:cs typeface="Calibri"/>
              <a:sym typeface="Calibri"/>
            </a:endParaRPr>
          </a:p>
          <a:p>
            <a:pPr indent="-317500" lvl="1" marL="914400" marR="0" rtl="0" algn="l">
              <a:lnSpc>
                <a:spcPct val="100000"/>
              </a:lnSpc>
              <a:spcBef>
                <a:spcPts val="0"/>
              </a:spcBef>
              <a:spcAft>
                <a:spcPts val="0"/>
              </a:spcAft>
              <a:buClr>
                <a:srgbClr val="0070C0"/>
              </a:buClr>
              <a:buSzPts val="1400"/>
              <a:buFont typeface="Calibri"/>
              <a:buChar char="○"/>
            </a:pPr>
            <a:r>
              <a:rPr b="0" i="0" lang="en" sz="1400" u="none" cap="none" strike="noStrike">
                <a:solidFill>
                  <a:srgbClr val="0070C0"/>
                </a:solidFill>
                <a:latin typeface="Calibri"/>
                <a:ea typeface="Calibri"/>
                <a:cs typeface="Calibri"/>
                <a:sym typeface="Calibri"/>
              </a:rPr>
              <a:t>Host Homes: $170,248 to serve 10 youths</a:t>
            </a:r>
            <a:endParaRPr b="0" i="0" sz="1400" u="none" cap="none" strike="noStrike">
              <a:solidFill>
                <a:srgbClr val="0070C0"/>
              </a:solidFill>
              <a:latin typeface="Calibri"/>
              <a:ea typeface="Calibri"/>
              <a:cs typeface="Calibri"/>
              <a:sym typeface="Calibri"/>
            </a:endParaRPr>
          </a:p>
          <a:p>
            <a:pPr indent="-317500" lvl="1" marL="914400" marR="0" rtl="0" algn="l">
              <a:lnSpc>
                <a:spcPct val="100000"/>
              </a:lnSpc>
              <a:spcBef>
                <a:spcPts val="0"/>
              </a:spcBef>
              <a:spcAft>
                <a:spcPts val="0"/>
              </a:spcAft>
              <a:buClr>
                <a:srgbClr val="0070C0"/>
              </a:buClr>
              <a:buSzPts val="1400"/>
              <a:buFont typeface="Calibri"/>
              <a:buChar char="○"/>
            </a:pPr>
            <a:r>
              <a:rPr b="0" i="0" lang="en" sz="1400" u="none" cap="none" strike="noStrike">
                <a:solidFill>
                  <a:srgbClr val="0070C0"/>
                </a:solidFill>
                <a:latin typeface="Calibri"/>
                <a:ea typeface="Calibri"/>
                <a:cs typeface="Calibri"/>
                <a:sym typeface="Calibri"/>
              </a:rPr>
              <a:t>YSN: $1,300,363 to serve 602 youths</a:t>
            </a:r>
            <a:endParaRPr b="0" i="0" sz="1400" u="none" cap="none" strike="noStrike">
              <a:solidFill>
                <a:srgbClr val="0070C0"/>
              </a:solidFill>
              <a:latin typeface="Calibri"/>
              <a:ea typeface="Calibri"/>
              <a:cs typeface="Calibri"/>
              <a:sym typeface="Calibri"/>
            </a:endParaRPr>
          </a:p>
          <a:p>
            <a:pPr indent="-317500" lvl="0" marL="457200" marR="0" rtl="0" algn="l">
              <a:lnSpc>
                <a:spcPct val="100000"/>
              </a:lnSpc>
              <a:spcBef>
                <a:spcPts val="0"/>
              </a:spcBef>
              <a:spcAft>
                <a:spcPts val="0"/>
              </a:spcAft>
              <a:buClr>
                <a:srgbClr val="0070C0"/>
              </a:buClr>
              <a:buSzPts val="1400"/>
              <a:buFont typeface="Calibri"/>
              <a:buChar char="●"/>
            </a:pPr>
            <a:r>
              <a:rPr b="1" i="0" lang="en" sz="1400" u="none" cap="none" strike="noStrike">
                <a:solidFill>
                  <a:srgbClr val="0070C0"/>
                </a:solidFill>
                <a:latin typeface="Calibri"/>
                <a:ea typeface="Calibri"/>
                <a:cs typeface="Calibri"/>
                <a:sym typeface="Calibri"/>
              </a:rPr>
              <a:t>J</a:t>
            </a:r>
            <a:r>
              <a:rPr b="1" lang="en">
                <a:solidFill>
                  <a:srgbClr val="0070C0"/>
                </a:solidFill>
                <a:latin typeface="Calibri"/>
                <a:ea typeface="Calibri"/>
                <a:cs typeface="Calibri"/>
                <a:sym typeface="Calibri"/>
              </a:rPr>
              <a:t>oint</a:t>
            </a:r>
            <a:r>
              <a:rPr b="1" i="0" lang="en" sz="1400" u="none" cap="none" strike="noStrike">
                <a:solidFill>
                  <a:srgbClr val="0070C0"/>
                </a:solidFill>
                <a:latin typeface="Calibri"/>
                <a:ea typeface="Calibri"/>
                <a:cs typeface="Calibri"/>
                <a:sym typeface="Calibri"/>
              </a:rPr>
              <a:t> TH-RRH and RRH Standalone Projects</a:t>
            </a:r>
            <a:endParaRPr b="1" i="0" sz="1400" u="none" cap="none" strike="noStrike">
              <a:solidFill>
                <a:srgbClr val="0070C0"/>
              </a:solidFill>
              <a:latin typeface="Calibri"/>
              <a:ea typeface="Calibri"/>
              <a:cs typeface="Calibri"/>
              <a:sym typeface="Calibri"/>
            </a:endParaRPr>
          </a:p>
          <a:p>
            <a:pPr indent="-317500" lvl="1" marL="914400" marR="0" rtl="0" algn="l">
              <a:lnSpc>
                <a:spcPct val="100000"/>
              </a:lnSpc>
              <a:spcBef>
                <a:spcPts val="0"/>
              </a:spcBef>
              <a:spcAft>
                <a:spcPts val="0"/>
              </a:spcAft>
              <a:buClr>
                <a:srgbClr val="0070C0"/>
              </a:buClr>
              <a:buSzPts val="1400"/>
              <a:buFont typeface="Calibri"/>
              <a:buChar char="○"/>
            </a:pPr>
            <a:r>
              <a:rPr b="0" i="0" lang="en" sz="1400" u="none" cap="none" strike="noStrike">
                <a:solidFill>
                  <a:srgbClr val="0070C0"/>
                </a:solidFill>
                <a:latin typeface="Calibri"/>
                <a:ea typeface="Calibri"/>
                <a:cs typeface="Calibri"/>
                <a:sym typeface="Calibri"/>
              </a:rPr>
              <a:t>RTFH will submit one project application for a T</a:t>
            </a:r>
            <a:r>
              <a:rPr lang="en">
                <a:solidFill>
                  <a:srgbClr val="0070C0"/>
                </a:solidFill>
                <a:latin typeface="Calibri"/>
                <a:ea typeface="Calibri"/>
                <a:cs typeface="Calibri"/>
                <a:sym typeface="Calibri"/>
              </a:rPr>
              <a:t>H </a:t>
            </a:r>
            <a:r>
              <a:rPr b="0" i="0" lang="en" sz="1400" u="none" cap="none" strike="noStrike">
                <a:solidFill>
                  <a:srgbClr val="0070C0"/>
                </a:solidFill>
                <a:latin typeface="Calibri"/>
                <a:ea typeface="Calibri"/>
                <a:cs typeface="Calibri"/>
                <a:sym typeface="Calibri"/>
              </a:rPr>
              <a:t>Project. </a:t>
            </a:r>
            <a:endParaRPr b="0" i="0" sz="1400" u="none" cap="none" strike="noStrike">
              <a:solidFill>
                <a:srgbClr val="0070C0"/>
              </a:solidFill>
              <a:latin typeface="Calibri"/>
              <a:ea typeface="Calibri"/>
              <a:cs typeface="Calibri"/>
              <a:sym typeface="Calibri"/>
            </a:endParaRPr>
          </a:p>
          <a:p>
            <a:pPr indent="-317500" lvl="1" marL="914400" marR="0" rtl="0" algn="l">
              <a:lnSpc>
                <a:spcPct val="100000"/>
              </a:lnSpc>
              <a:spcBef>
                <a:spcPts val="0"/>
              </a:spcBef>
              <a:spcAft>
                <a:spcPts val="0"/>
              </a:spcAft>
              <a:buClr>
                <a:srgbClr val="0070C0"/>
              </a:buClr>
              <a:buSzPts val="1400"/>
              <a:buFont typeface="Calibri"/>
              <a:buChar char="○"/>
            </a:pPr>
            <a:r>
              <a:rPr lang="en">
                <a:solidFill>
                  <a:srgbClr val="0070C0"/>
                </a:solidFill>
                <a:latin typeface="Calibri"/>
                <a:ea typeface="Calibri"/>
                <a:cs typeface="Calibri"/>
                <a:sym typeface="Calibri"/>
              </a:rPr>
              <a:t>Approximately</a:t>
            </a:r>
            <a:r>
              <a:rPr lang="en">
                <a:solidFill>
                  <a:srgbClr val="0070C0"/>
                </a:solidFill>
                <a:latin typeface="Calibri"/>
                <a:ea typeface="Calibri"/>
                <a:cs typeface="Calibri"/>
                <a:sym typeface="Calibri"/>
              </a:rPr>
              <a:t> </a:t>
            </a:r>
            <a:r>
              <a:rPr b="0" i="0" lang="en" sz="1400" u="none" cap="none" strike="noStrike">
                <a:solidFill>
                  <a:srgbClr val="0070C0"/>
                </a:solidFill>
                <a:latin typeface="Calibri"/>
                <a:ea typeface="Calibri"/>
                <a:cs typeface="Calibri"/>
                <a:sym typeface="Calibri"/>
              </a:rPr>
              <a:t>$2,667,395</a:t>
            </a:r>
            <a:endParaRPr b="0" i="0" sz="1400" u="none" cap="none" strike="noStrike">
              <a:solidFill>
                <a:srgbClr val="0070C0"/>
              </a:solidFill>
              <a:latin typeface="Calibri"/>
              <a:ea typeface="Calibri"/>
              <a:cs typeface="Calibri"/>
              <a:sym typeface="Calibri"/>
            </a:endParaRPr>
          </a:p>
          <a:p>
            <a:pPr indent="-317500" lvl="1" marL="914400" marR="0" rtl="0" algn="l">
              <a:lnSpc>
                <a:spcPct val="100000"/>
              </a:lnSpc>
              <a:spcBef>
                <a:spcPts val="0"/>
              </a:spcBef>
              <a:spcAft>
                <a:spcPts val="0"/>
              </a:spcAft>
              <a:buClr>
                <a:srgbClr val="0070C0"/>
              </a:buClr>
              <a:buSzPts val="1400"/>
              <a:buFont typeface="Calibri"/>
              <a:buChar char="○"/>
            </a:pPr>
            <a:r>
              <a:rPr b="0" i="0" lang="en" sz="1400" u="none" cap="none" strike="noStrike">
                <a:solidFill>
                  <a:srgbClr val="0070C0"/>
                </a:solidFill>
                <a:latin typeface="Calibri"/>
                <a:ea typeface="Calibri"/>
                <a:cs typeface="Calibri"/>
                <a:sym typeface="Calibri"/>
              </a:rPr>
              <a:t>Serve 39 youths</a:t>
            </a:r>
            <a:endParaRPr b="0" i="0" sz="1400" u="none" cap="none" strike="noStrike">
              <a:solidFill>
                <a:srgbClr val="0070C0"/>
              </a:solidFill>
              <a:latin typeface="Calibri"/>
              <a:ea typeface="Calibri"/>
              <a:cs typeface="Calibri"/>
              <a:sym typeface="Calibri"/>
            </a:endParaRPr>
          </a:p>
        </p:txBody>
      </p:sp>
      <p:sp>
        <p:nvSpPr>
          <p:cNvPr id="114" name="Google Shape;114;p17"/>
          <p:cNvSpPr/>
          <p:nvPr/>
        </p:nvSpPr>
        <p:spPr>
          <a:xfrm rot="10800000">
            <a:off x="8413800" y="25"/>
            <a:ext cx="756600" cy="822600"/>
          </a:xfrm>
          <a:prstGeom prst="rtTriangle">
            <a:avLst/>
          </a:prstGeom>
          <a:solidFill>
            <a:srgbClr val="F8C02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pic>
        <p:nvPicPr>
          <p:cNvPr id="115" name="Google Shape;115;p17"/>
          <p:cNvPicPr preferRelativeResize="0"/>
          <p:nvPr/>
        </p:nvPicPr>
        <p:blipFill rotWithShape="1">
          <a:blip r:embed="rId3">
            <a:alphaModFix/>
          </a:blip>
          <a:srcRect b="0" l="0" r="0" t="9"/>
          <a:stretch/>
        </p:blipFill>
        <p:spPr>
          <a:xfrm>
            <a:off x="7627913" y="316514"/>
            <a:ext cx="1092326" cy="506099"/>
          </a:xfrm>
          <a:prstGeom prst="rect">
            <a:avLst/>
          </a:prstGeom>
          <a:noFill/>
          <a:ln>
            <a:noFill/>
          </a:ln>
        </p:spPr>
      </p:pic>
      <p:grpSp>
        <p:nvGrpSpPr>
          <p:cNvPr id="116" name="Google Shape;116;p17"/>
          <p:cNvGrpSpPr/>
          <p:nvPr/>
        </p:nvGrpSpPr>
        <p:grpSpPr>
          <a:xfrm>
            <a:off x="0" y="4636272"/>
            <a:ext cx="9144000" cy="507206"/>
            <a:chOff x="0" y="4467225"/>
            <a:chExt cx="9144000" cy="676275"/>
          </a:xfrm>
        </p:grpSpPr>
        <p:pic>
          <p:nvPicPr>
            <p:cNvPr id="117" name="Google Shape;117;p17"/>
            <p:cNvPicPr preferRelativeResize="0"/>
            <p:nvPr/>
          </p:nvPicPr>
          <p:blipFill rotWithShape="1">
            <a:blip r:embed="rId4">
              <a:alphaModFix/>
            </a:blip>
            <a:srcRect b="0" l="0" r="0" t="0"/>
            <a:stretch/>
          </p:blipFill>
          <p:spPr>
            <a:xfrm>
              <a:off x="0" y="4467225"/>
              <a:ext cx="2108175" cy="676275"/>
            </a:xfrm>
            <a:prstGeom prst="rect">
              <a:avLst/>
            </a:prstGeom>
            <a:noFill/>
            <a:ln>
              <a:noFill/>
            </a:ln>
          </p:spPr>
        </p:pic>
        <p:pic>
          <p:nvPicPr>
            <p:cNvPr id="118" name="Google Shape;118;p17"/>
            <p:cNvPicPr preferRelativeResize="0"/>
            <p:nvPr/>
          </p:nvPicPr>
          <p:blipFill rotWithShape="1">
            <a:blip r:embed="rId4">
              <a:alphaModFix/>
            </a:blip>
            <a:srcRect b="0" l="0" r="0" t="0"/>
            <a:stretch/>
          </p:blipFill>
          <p:spPr>
            <a:xfrm rot="10800000">
              <a:off x="2108175" y="4467225"/>
              <a:ext cx="2108175" cy="676275"/>
            </a:xfrm>
            <a:prstGeom prst="rect">
              <a:avLst/>
            </a:prstGeom>
            <a:noFill/>
            <a:ln>
              <a:noFill/>
            </a:ln>
          </p:spPr>
        </p:pic>
        <p:pic>
          <p:nvPicPr>
            <p:cNvPr id="119" name="Google Shape;119;p17"/>
            <p:cNvPicPr preferRelativeResize="0"/>
            <p:nvPr/>
          </p:nvPicPr>
          <p:blipFill rotWithShape="1">
            <a:blip r:embed="rId4">
              <a:alphaModFix/>
            </a:blip>
            <a:srcRect b="0" l="0" r="0" t="0"/>
            <a:stretch/>
          </p:blipFill>
          <p:spPr>
            <a:xfrm rot="10800000">
              <a:off x="4216350" y="4467225"/>
              <a:ext cx="2108175" cy="676275"/>
            </a:xfrm>
            <a:prstGeom prst="rect">
              <a:avLst/>
            </a:prstGeom>
            <a:noFill/>
            <a:ln>
              <a:noFill/>
            </a:ln>
          </p:spPr>
        </p:pic>
        <p:pic>
          <p:nvPicPr>
            <p:cNvPr id="120" name="Google Shape;120;p17"/>
            <p:cNvPicPr preferRelativeResize="0"/>
            <p:nvPr/>
          </p:nvPicPr>
          <p:blipFill rotWithShape="1">
            <a:blip r:embed="rId4">
              <a:alphaModFix/>
            </a:blip>
            <a:srcRect b="0" l="0" r="0" t="0"/>
            <a:stretch/>
          </p:blipFill>
          <p:spPr>
            <a:xfrm rot="10800000">
              <a:off x="6324525" y="4467225"/>
              <a:ext cx="2108175" cy="676275"/>
            </a:xfrm>
            <a:prstGeom prst="rect">
              <a:avLst/>
            </a:prstGeom>
            <a:noFill/>
            <a:ln>
              <a:noFill/>
            </a:ln>
          </p:spPr>
        </p:pic>
        <p:pic>
          <p:nvPicPr>
            <p:cNvPr id="121" name="Google Shape;121;p17"/>
            <p:cNvPicPr preferRelativeResize="0"/>
            <p:nvPr/>
          </p:nvPicPr>
          <p:blipFill rotWithShape="1">
            <a:blip r:embed="rId4">
              <a:alphaModFix/>
            </a:blip>
            <a:srcRect b="0" l="0" r="68936" t="0"/>
            <a:stretch/>
          </p:blipFill>
          <p:spPr>
            <a:xfrm>
              <a:off x="8432700" y="4467225"/>
              <a:ext cx="711300" cy="676275"/>
            </a:xfrm>
            <a:prstGeom prst="rect">
              <a:avLst/>
            </a:prstGeom>
            <a:noFill/>
            <a:ln>
              <a:noFill/>
            </a:ln>
          </p:spPr>
        </p:pic>
      </p:grpSp>
      <p:sp>
        <p:nvSpPr>
          <p:cNvPr id="122" name="Google Shape;122;p17"/>
          <p:cNvSpPr txBox="1"/>
          <p:nvPr/>
        </p:nvSpPr>
        <p:spPr>
          <a:xfrm>
            <a:off x="1842550" y="233524"/>
            <a:ext cx="5089200" cy="456600"/>
          </a:xfrm>
          <a:prstGeom prst="rect">
            <a:avLst/>
          </a:prstGeom>
          <a:noFill/>
          <a:ln>
            <a:noFill/>
          </a:ln>
        </p:spPr>
        <p:txBody>
          <a:bodyPr anchorCtr="0" anchor="t" bIns="45700" lIns="91425" spcFirstLastPara="1" rIns="91425" wrap="square" tIns="45700">
            <a:normAutofit lnSpcReduction="10000"/>
          </a:bodyPr>
          <a:lstStyle/>
          <a:p>
            <a:pPr indent="0" lvl="0" marL="0" marR="0" rtl="0" algn="ctr">
              <a:lnSpc>
                <a:spcPct val="90000"/>
              </a:lnSpc>
              <a:spcBef>
                <a:spcPts val="0"/>
              </a:spcBef>
              <a:spcAft>
                <a:spcPts val="0"/>
              </a:spcAft>
              <a:buClr>
                <a:srgbClr val="000000"/>
              </a:buClr>
              <a:buSzPts val="2800"/>
              <a:buFont typeface="Arial"/>
              <a:buNone/>
            </a:pPr>
            <a:r>
              <a:rPr b="1" lang="en" sz="2800">
                <a:solidFill>
                  <a:srgbClr val="0070C0"/>
                </a:solidFill>
                <a:latin typeface="Roboto"/>
                <a:ea typeface="Roboto"/>
                <a:cs typeface="Roboto"/>
                <a:sym typeface="Roboto"/>
              </a:rPr>
              <a:t>RTFH’s Plan for 2025 NOFO </a:t>
            </a:r>
            <a:endParaRPr b="1" sz="2800">
              <a:solidFill>
                <a:srgbClr val="0070C0"/>
              </a:solidFill>
              <a:latin typeface="Roboto"/>
              <a:ea typeface="Roboto"/>
              <a:cs typeface="Roboto"/>
              <a:sym typeface="Roboto"/>
            </a:endParaRPr>
          </a:p>
        </p:txBody>
      </p:sp>
      <p:grpSp>
        <p:nvGrpSpPr>
          <p:cNvPr id="123" name="Google Shape;123;p17"/>
          <p:cNvGrpSpPr/>
          <p:nvPr/>
        </p:nvGrpSpPr>
        <p:grpSpPr>
          <a:xfrm>
            <a:off x="86994" y="76125"/>
            <a:ext cx="371475" cy="1285875"/>
            <a:chOff x="361069" y="191700"/>
            <a:chExt cx="371475" cy="1285875"/>
          </a:xfrm>
        </p:grpSpPr>
        <p:pic>
          <p:nvPicPr>
            <p:cNvPr id="124" name="Google Shape;124;p17"/>
            <p:cNvPicPr preferRelativeResize="0"/>
            <p:nvPr/>
          </p:nvPicPr>
          <p:blipFill rotWithShape="1">
            <a:blip r:embed="rId5">
              <a:alphaModFix/>
            </a:blip>
            <a:srcRect b="0" l="48705" r="0" t="0"/>
            <a:stretch/>
          </p:blipFill>
          <p:spPr>
            <a:xfrm>
              <a:off x="541994" y="191700"/>
              <a:ext cx="190550" cy="1285875"/>
            </a:xfrm>
            <a:prstGeom prst="rect">
              <a:avLst/>
            </a:prstGeom>
            <a:noFill/>
            <a:ln>
              <a:noFill/>
            </a:ln>
          </p:spPr>
        </p:pic>
        <p:pic>
          <p:nvPicPr>
            <p:cNvPr id="125" name="Google Shape;125;p17"/>
            <p:cNvPicPr preferRelativeResize="0"/>
            <p:nvPr/>
          </p:nvPicPr>
          <p:blipFill rotWithShape="1">
            <a:blip r:embed="rId5">
              <a:alphaModFix/>
            </a:blip>
            <a:srcRect b="0" l="48705" r="0" t="0"/>
            <a:stretch/>
          </p:blipFill>
          <p:spPr>
            <a:xfrm>
              <a:off x="361069" y="191700"/>
              <a:ext cx="190550" cy="1285875"/>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8"/>
          <p:cNvSpPr/>
          <p:nvPr/>
        </p:nvSpPr>
        <p:spPr>
          <a:xfrm>
            <a:off x="0" y="0"/>
            <a:ext cx="9170400" cy="5143500"/>
          </a:xfrm>
          <a:prstGeom prst="rect">
            <a:avLst/>
          </a:prstGeom>
          <a:solidFill>
            <a:schemeClr val="lt1"/>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dk1"/>
              </a:buClr>
              <a:buSzPts val="3800"/>
              <a:buFont typeface="Arial"/>
              <a:buNone/>
            </a:pPr>
            <a:r>
              <a:t/>
            </a:r>
            <a:endParaRPr b="0" i="0" sz="3800" u="none" cap="none" strike="noStrike">
              <a:solidFill>
                <a:srgbClr val="21618B"/>
              </a:solidFill>
              <a:latin typeface="Libre Franklin Medium"/>
              <a:ea typeface="Libre Franklin Medium"/>
              <a:cs typeface="Libre Franklin Medium"/>
              <a:sym typeface="Libre Franklin Medium"/>
            </a:endParaRPr>
          </a:p>
        </p:txBody>
      </p:sp>
      <p:sp>
        <p:nvSpPr>
          <p:cNvPr id="131" name="Google Shape;131;p18"/>
          <p:cNvSpPr txBox="1"/>
          <p:nvPr/>
        </p:nvSpPr>
        <p:spPr>
          <a:xfrm>
            <a:off x="2013500" y="1181200"/>
            <a:ext cx="6842100" cy="2869500"/>
          </a:xfrm>
          <a:prstGeom prst="rect">
            <a:avLst/>
          </a:prstGeom>
          <a:noFill/>
          <a:ln>
            <a:noFill/>
          </a:ln>
        </p:spPr>
        <p:txBody>
          <a:bodyPr anchorCtr="0" anchor="ctr" bIns="91425" lIns="91425" spcFirstLastPara="1" rIns="91425" wrap="square" tIns="91425">
            <a:normAutofit/>
          </a:bodyPr>
          <a:lstStyle/>
          <a:p>
            <a:pPr indent="0" lvl="0" marL="0" marR="0" rtl="0" algn="ctr">
              <a:lnSpc>
                <a:spcPct val="115000"/>
              </a:lnSpc>
              <a:spcBef>
                <a:spcPts val="0"/>
              </a:spcBef>
              <a:spcAft>
                <a:spcPts val="0"/>
              </a:spcAft>
              <a:buClr>
                <a:srgbClr val="000000"/>
              </a:buClr>
              <a:buSzPts val="2600"/>
              <a:buFont typeface="Arial"/>
              <a:buNone/>
            </a:pPr>
            <a:r>
              <a:rPr b="1" i="0" lang="en" sz="3400" u="none" cap="none" strike="noStrike">
                <a:solidFill>
                  <a:srgbClr val="006DB8"/>
                </a:solidFill>
                <a:latin typeface="Roboto"/>
                <a:ea typeface="Roboto"/>
                <a:cs typeface="Roboto"/>
                <a:sym typeface="Roboto"/>
              </a:rPr>
              <a:t>COC Y </a:t>
            </a:r>
            <a:endParaRPr b="1" i="0" sz="3400" u="none" cap="none" strike="noStrike">
              <a:solidFill>
                <a:srgbClr val="006DB8"/>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ts val="2600"/>
              <a:buFont typeface="Arial"/>
              <a:buNone/>
            </a:pPr>
            <a:r>
              <a:rPr b="1" i="0" lang="en" sz="3400" u="none" cap="none" strike="noStrike">
                <a:solidFill>
                  <a:srgbClr val="006DB8"/>
                </a:solidFill>
                <a:latin typeface="Roboto"/>
                <a:ea typeface="Roboto"/>
                <a:cs typeface="Roboto"/>
                <a:sym typeface="Roboto"/>
              </a:rPr>
              <a:t>FY 23 </a:t>
            </a:r>
            <a:r>
              <a:rPr b="1" lang="en" sz="3400">
                <a:solidFill>
                  <a:srgbClr val="006DB8"/>
                </a:solidFill>
                <a:latin typeface="Roboto"/>
                <a:ea typeface="Roboto"/>
                <a:cs typeface="Roboto"/>
                <a:sym typeface="Roboto"/>
              </a:rPr>
              <a:t>Outcomes</a:t>
            </a:r>
            <a:endParaRPr b="0" i="0" sz="4000" u="none" cap="none" strike="noStrike">
              <a:solidFill>
                <a:srgbClr val="006DB8"/>
              </a:solidFill>
              <a:latin typeface="Montserrat Medium"/>
              <a:ea typeface="Montserrat Medium"/>
              <a:cs typeface="Montserrat Medium"/>
              <a:sym typeface="Montserrat Medium"/>
            </a:endParaRPr>
          </a:p>
        </p:txBody>
      </p:sp>
      <p:pic>
        <p:nvPicPr>
          <p:cNvPr id="132" name="Google Shape;132;p18"/>
          <p:cNvPicPr preferRelativeResize="0"/>
          <p:nvPr/>
        </p:nvPicPr>
        <p:blipFill rotWithShape="1">
          <a:blip r:embed="rId3">
            <a:alphaModFix/>
          </a:blip>
          <a:srcRect b="0" l="0" r="33823" t="0"/>
          <a:stretch/>
        </p:blipFill>
        <p:spPr>
          <a:xfrm>
            <a:off x="0" y="0"/>
            <a:ext cx="1703450" cy="5143500"/>
          </a:xfrm>
          <a:prstGeom prst="rect">
            <a:avLst/>
          </a:prstGeom>
          <a:noFill/>
          <a:ln>
            <a:noFill/>
          </a:ln>
        </p:spPr>
      </p:pic>
      <p:sp>
        <p:nvSpPr>
          <p:cNvPr id="133" name="Google Shape;133;p18"/>
          <p:cNvSpPr/>
          <p:nvPr/>
        </p:nvSpPr>
        <p:spPr>
          <a:xfrm rot="10800000">
            <a:off x="8413800" y="25"/>
            <a:ext cx="756600" cy="822600"/>
          </a:xfrm>
          <a:prstGeom prst="rtTriangle">
            <a:avLst/>
          </a:prstGeom>
          <a:solidFill>
            <a:srgbClr val="F8C02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pic>
        <p:nvPicPr>
          <p:cNvPr id="134" name="Google Shape;134;p18"/>
          <p:cNvPicPr preferRelativeResize="0"/>
          <p:nvPr/>
        </p:nvPicPr>
        <p:blipFill rotWithShape="1">
          <a:blip r:embed="rId4">
            <a:alphaModFix/>
          </a:blip>
          <a:srcRect b="0" l="0" r="0" t="9"/>
          <a:stretch/>
        </p:blipFill>
        <p:spPr>
          <a:xfrm>
            <a:off x="7418750" y="393750"/>
            <a:ext cx="1092326" cy="506099"/>
          </a:xfrm>
          <a:prstGeom prst="rect">
            <a:avLst/>
          </a:prstGeom>
          <a:noFill/>
          <a:ln>
            <a:noFill/>
          </a:ln>
        </p:spPr>
      </p:pic>
      <p:sp>
        <p:nvSpPr>
          <p:cNvPr id="135" name="Google Shape;135;p18"/>
          <p:cNvSpPr txBox="1"/>
          <p:nvPr/>
        </p:nvSpPr>
        <p:spPr>
          <a:xfrm>
            <a:off x="1941850" y="298200"/>
            <a:ext cx="5561400" cy="4203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1700"/>
              <a:buFont typeface="Arial"/>
              <a:buNone/>
            </a:pPr>
            <a:r>
              <a:t/>
            </a:r>
            <a:endParaRPr b="0" i="0" sz="1700" u="none" cap="none" strike="noStrike">
              <a:solidFill>
                <a:schemeClr val="dk2"/>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9"/>
          <p:cNvSpPr/>
          <p:nvPr/>
        </p:nvSpPr>
        <p:spPr>
          <a:xfrm rot="10800000">
            <a:off x="8413800" y="25"/>
            <a:ext cx="756600" cy="822600"/>
          </a:xfrm>
          <a:prstGeom prst="rtTriangle">
            <a:avLst/>
          </a:prstGeom>
          <a:solidFill>
            <a:srgbClr val="F8C02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grpSp>
        <p:nvGrpSpPr>
          <p:cNvPr id="141" name="Google Shape;141;p19"/>
          <p:cNvGrpSpPr/>
          <p:nvPr/>
        </p:nvGrpSpPr>
        <p:grpSpPr>
          <a:xfrm>
            <a:off x="0" y="4636274"/>
            <a:ext cx="9144000" cy="507206"/>
            <a:chOff x="0" y="4467225"/>
            <a:chExt cx="9144000" cy="676275"/>
          </a:xfrm>
        </p:grpSpPr>
        <p:pic>
          <p:nvPicPr>
            <p:cNvPr id="142" name="Google Shape;142;p19"/>
            <p:cNvPicPr preferRelativeResize="0"/>
            <p:nvPr/>
          </p:nvPicPr>
          <p:blipFill rotWithShape="1">
            <a:blip r:embed="rId3">
              <a:alphaModFix/>
            </a:blip>
            <a:srcRect b="0" l="0" r="0" t="0"/>
            <a:stretch/>
          </p:blipFill>
          <p:spPr>
            <a:xfrm>
              <a:off x="0" y="4467225"/>
              <a:ext cx="2108175" cy="676275"/>
            </a:xfrm>
            <a:prstGeom prst="rect">
              <a:avLst/>
            </a:prstGeom>
            <a:noFill/>
            <a:ln>
              <a:noFill/>
            </a:ln>
          </p:spPr>
        </p:pic>
        <p:pic>
          <p:nvPicPr>
            <p:cNvPr id="143" name="Google Shape;143;p19"/>
            <p:cNvPicPr preferRelativeResize="0"/>
            <p:nvPr/>
          </p:nvPicPr>
          <p:blipFill rotWithShape="1">
            <a:blip r:embed="rId3">
              <a:alphaModFix/>
            </a:blip>
            <a:srcRect b="0" l="0" r="0" t="0"/>
            <a:stretch/>
          </p:blipFill>
          <p:spPr>
            <a:xfrm rot="10800000">
              <a:off x="2108175" y="4467225"/>
              <a:ext cx="2108175" cy="676275"/>
            </a:xfrm>
            <a:prstGeom prst="rect">
              <a:avLst/>
            </a:prstGeom>
            <a:noFill/>
            <a:ln>
              <a:noFill/>
            </a:ln>
          </p:spPr>
        </p:pic>
        <p:pic>
          <p:nvPicPr>
            <p:cNvPr id="144" name="Google Shape;144;p19"/>
            <p:cNvPicPr preferRelativeResize="0"/>
            <p:nvPr/>
          </p:nvPicPr>
          <p:blipFill rotWithShape="1">
            <a:blip r:embed="rId3">
              <a:alphaModFix/>
            </a:blip>
            <a:srcRect b="0" l="0" r="0" t="0"/>
            <a:stretch/>
          </p:blipFill>
          <p:spPr>
            <a:xfrm rot="10800000">
              <a:off x="4216350" y="4467225"/>
              <a:ext cx="2108175" cy="676275"/>
            </a:xfrm>
            <a:prstGeom prst="rect">
              <a:avLst/>
            </a:prstGeom>
            <a:noFill/>
            <a:ln>
              <a:noFill/>
            </a:ln>
          </p:spPr>
        </p:pic>
        <p:pic>
          <p:nvPicPr>
            <p:cNvPr id="145" name="Google Shape;145;p19"/>
            <p:cNvPicPr preferRelativeResize="0"/>
            <p:nvPr/>
          </p:nvPicPr>
          <p:blipFill rotWithShape="1">
            <a:blip r:embed="rId3">
              <a:alphaModFix/>
            </a:blip>
            <a:srcRect b="0" l="0" r="0" t="0"/>
            <a:stretch/>
          </p:blipFill>
          <p:spPr>
            <a:xfrm rot="10800000">
              <a:off x="6324525" y="4467225"/>
              <a:ext cx="2108175" cy="676275"/>
            </a:xfrm>
            <a:prstGeom prst="rect">
              <a:avLst/>
            </a:prstGeom>
            <a:noFill/>
            <a:ln>
              <a:noFill/>
            </a:ln>
          </p:spPr>
        </p:pic>
        <p:pic>
          <p:nvPicPr>
            <p:cNvPr id="146" name="Google Shape;146;p19"/>
            <p:cNvPicPr preferRelativeResize="0"/>
            <p:nvPr/>
          </p:nvPicPr>
          <p:blipFill rotWithShape="1">
            <a:blip r:embed="rId3">
              <a:alphaModFix/>
            </a:blip>
            <a:srcRect b="0" l="0" r="68936" t="0"/>
            <a:stretch/>
          </p:blipFill>
          <p:spPr>
            <a:xfrm>
              <a:off x="8432700" y="4467225"/>
              <a:ext cx="711300" cy="676275"/>
            </a:xfrm>
            <a:prstGeom prst="rect">
              <a:avLst/>
            </a:prstGeom>
            <a:noFill/>
            <a:ln>
              <a:noFill/>
            </a:ln>
          </p:spPr>
        </p:pic>
      </p:grpSp>
      <p:sp>
        <p:nvSpPr>
          <p:cNvPr id="147" name="Google Shape;147;p19"/>
          <p:cNvSpPr txBox="1"/>
          <p:nvPr/>
        </p:nvSpPr>
        <p:spPr>
          <a:xfrm>
            <a:off x="1842550" y="233524"/>
            <a:ext cx="5089200" cy="456600"/>
          </a:xfrm>
          <a:prstGeom prst="rect">
            <a:avLst/>
          </a:prstGeom>
          <a:noFill/>
          <a:ln>
            <a:noFill/>
          </a:ln>
        </p:spPr>
        <p:txBody>
          <a:bodyPr anchorCtr="0" anchor="t" bIns="45700" lIns="91425" spcFirstLastPara="1" rIns="91425" wrap="square" tIns="45700">
            <a:normAutofit lnSpcReduction="10000"/>
          </a:bodyPr>
          <a:lstStyle/>
          <a:p>
            <a:pPr indent="0" lvl="0" marL="0" marR="0" rtl="0" algn="ctr">
              <a:lnSpc>
                <a:spcPct val="90000"/>
              </a:lnSpc>
              <a:spcBef>
                <a:spcPts val="0"/>
              </a:spcBef>
              <a:spcAft>
                <a:spcPts val="0"/>
              </a:spcAft>
              <a:buClr>
                <a:srgbClr val="000000"/>
              </a:buClr>
              <a:buSzPts val="2800"/>
              <a:buFont typeface="Arial"/>
              <a:buNone/>
            </a:pPr>
            <a:r>
              <a:rPr b="1" lang="en" sz="2800">
                <a:solidFill>
                  <a:srgbClr val="0070C0"/>
                </a:solidFill>
                <a:latin typeface="Roboto"/>
                <a:ea typeface="Roboto"/>
                <a:cs typeface="Roboto"/>
                <a:sym typeface="Roboto"/>
              </a:rPr>
              <a:t>COC FY23 </a:t>
            </a:r>
            <a:r>
              <a:rPr b="1" lang="en" sz="2800">
                <a:solidFill>
                  <a:srgbClr val="0070C0"/>
                </a:solidFill>
                <a:latin typeface="Roboto"/>
                <a:ea typeface="Roboto"/>
                <a:cs typeface="Roboto"/>
                <a:sym typeface="Roboto"/>
              </a:rPr>
              <a:t>Rapid Re-Housing</a:t>
            </a:r>
            <a:endParaRPr b="0" i="0" sz="1400" u="none" cap="none" strike="noStrike">
              <a:solidFill>
                <a:srgbClr val="000000"/>
              </a:solidFill>
              <a:latin typeface="Arial"/>
              <a:ea typeface="Arial"/>
              <a:cs typeface="Arial"/>
              <a:sym typeface="Arial"/>
            </a:endParaRPr>
          </a:p>
        </p:txBody>
      </p:sp>
      <p:pic>
        <p:nvPicPr>
          <p:cNvPr id="148" name="Google Shape;148;p19"/>
          <p:cNvPicPr preferRelativeResize="0"/>
          <p:nvPr/>
        </p:nvPicPr>
        <p:blipFill rotWithShape="1">
          <a:blip r:embed="rId4">
            <a:alphaModFix/>
          </a:blip>
          <a:srcRect b="0" l="0" r="0" t="10"/>
          <a:stretch/>
        </p:blipFill>
        <p:spPr>
          <a:xfrm>
            <a:off x="7510200" y="208775"/>
            <a:ext cx="1092326" cy="506099"/>
          </a:xfrm>
          <a:prstGeom prst="rect">
            <a:avLst/>
          </a:prstGeom>
          <a:noFill/>
          <a:ln>
            <a:noFill/>
          </a:ln>
        </p:spPr>
      </p:pic>
      <p:pic>
        <p:nvPicPr>
          <p:cNvPr id="149" name="Google Shape;149;p19"/>
          <p:cNvPicPr preferRelativeResize="0"/>
          <p:nvPr/>
        </p:nvPicPr>
        <p:blipFill>
          <a:blip r:embed="rId5">
            <a:alphaModFix/>
          </a:blip>
          <a:stretch>
            <a:fillRect/>
          </a:stretch>
        </p:blipFill>
        <p:spPr>
          <a:xfrm>
            <a:off x="276125" y="986463"/>
            <a:ext cx="4998700" cy="3022625"/>
          </a:xfrm>
          <a:prstGeom prst="rect">
            <a:avLst/>
          </a:prstGeom>
          <a:noFill/>
          <a:ln>
            <a:noFill/>
          </a:ln>
        </p:spPr>
      </p:pic>
      <p:pic>
        <p:nvPicPr>
          <p:cNvPr id="150" name="Google Shape;150;p19"/>
          <p:cNvPicPr preferRelativeResize="0"/>
          <p:nvPr/>
        </p:nvPicPr>
        <p:blipFill>
          <a:blip r:embed="rId6">
            <a:alphaModFix/>
          </a:blip>
          <a:stretch>
            <a:fillRect/>
          </a:stretch>
        </p:blipFill>
        <p:spPr>
          <a:xfrm>
            <a:off x="5887775" y="986475"/>
            <a:ext cx="2526016" cy="1617962"/>
          </a:xfrm>
          <a:prstGeom prst="rect">
            <a:avLst/>
          </a:prstGeom>
          <a:noFill/>
          <a:ln>
            <a:noFill/>
          </a:ln>
        </p:spPr>
      </p:pic>
      <p:pic>
        <p:nvPicPr>
          <p:cNvPr id="151" name="Google Shape;151;p19"/>
          <p:cNvPicPr preferRelativeResize="0"/>
          <p:nvPr/>
        </p:nvPicPr>
        <p:blipFill>
          <a:blip r:embed="rId7">
            <a:alphaModFix/>
          </a:blip>
          <a:stretch>
            <a:fillRect/>
          </a:stretch>
        </p:blipFill>
        <p:spPr>
          <a:xfrm>
            <a:off x="5887775" y="2768275"/>
            <a:ext cx="2526024" cy="1617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0"/>
          <p:cNvSpPr/>
          <p:nvPr/>
        </p:nvSpPr>
        <p:spPr>
          <a:xfrm rot="10800000">
            <a:off x="8413800" y="25"/>
            <a:ext cx="756600" cy="822600"/>
          </a:xfrm>
          <a:prstGeom prst="rtTriangle">
            <a:avLst/>
          </a:prstGeom>
          <a:solidFill>
            <a:srgbClr val="F8C02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grpSp>
        <p:nvGrpSpPr>
          <p:cNvPr id="157" name="Google Shape;157;p20"/>
          <p:cNvGrpSpPr/>
          <p:nvPr/>
        </p:nvGrpSpPr>
        <p:grpSpPr>
          <a:xfrm>
            <a:off x="0" y="4636274"/>
            <a:ext cx="9144000" cy="507206"/>
            <a:chOff x="0" y="4467225"/>
            <a:chExt cx="9144000" cy="676275"/>
          </a:xfrm>
        </p:grpSpPr>
        <p:pic>
          <p:nvPicPr>
            <p:cNvPr id="158" name="Google Shape;158;p20"/>
            <p:cNvPicPr preferRelativeResize="0"/>
            <p:nvPr/>
          </p:nvPicPr>
          <p:blipFill rotWithShape="1">
            <a:blip r:embed="rId3">
              <a:alphaModFix/>
            </a:blip>
            <a:srcRect b="0" l="0" r="0" t="0"/>
            <a:stretch/>
          </p:blipFill>
          <p:spPr>
            <a:xfrm>
              <a:off x="0" y="4467225"/>
              <a:ext cx="2108175" cy="676275"/>
            </a:xfrm>
            <a:prstGeom prst="rect">
              <a:avLst/>
            </a:prstGeom>
            <a:noFill/>
            <a:ln>
              <a:noFill/>
            </a:ln>
          </p:spPr>
        </p:pic>
        <p:pic>
          <p:nvPicPr>
            <p:cNvPr id="159" name="Google Shape;159;p20"/>
            <p:cNvPicPr preferRelativeResize="0"/>
            <p:nvPr/>
          </p:nvPicPr>
          <p:blipFill rotWithShape="1">
            <a:blip r:embed="rId3">
              <a:alphaModFix/>
            </a:blip>
            <a:srcRect b="0" l="0" r="0" t="0"/>
            <a:stretch/>
          </p:blipFill>
          <p:spPr>
            <a:xfrm rot="10800000">
              <a:off x="2108175" y="4467225"/>
              <a:ext cx="2108175" cy="676275"/>
            </a:xfrm>
            <a:prstGeom prst="rect">
              <a:avLst/>
            </a:prstGeom>
            <a:noFill/>
            <a:ln>
              <a:noFill/>
            </a:ln>
          </p:spPr>
        </p:pic>
        <p:pic>
          <p:nvPicPr>
            <p:cNvPr id="160" name="Google Shape;160;p20"/>
            <p:cNvPicPr preferRelativeResize="0"/>
            <p:nvPr/>
          </p:nvPicPr>
          <p:blipFill rotWithShape="1">
            <a:blip r:embed="rId3">
              <a:alphaModFix/>
            </a:blip>
            <a:srcRect b="0" l="0" r="0" t="0"/>
            <a:stretch/>
          </p:blipFill>
          <p:spPr>
            <a:xfrm rot="10800000">
              <a:off x="4216350" y="4467225"/>
              <a:ext cx="2108175" cy="676275"/>
            </a:xfrm>
            <a:prstGeom prst="rect">
              <a:avLst/>
            </a:prstGeom>
            <a:noFill/>
            <a:ln>
              <a:noFill/>
            </a:ln>
          </p:spPr>
        </p:pic>
        <p:pic>
          <p:nvPicPr>
            <p:cNvPr id="161" name="Google Shape;161;p20"/>
            <p:cNvPicPr preferRelativeResize="0"/>
            <p:nvPr/>
          </p:nvPicPr>
          <p:blipFill rotWithShape="1">
            <a:blip r:embed="rId3">
              <a:alphaModFix/>
            </a:blip>
            <a:srcRect b="0" l="0" r="0" t="0"/>
            <a:stretch/>
          </p:blipFill>
          <p:spPr>
            <a:xfrm rot="10800000">
              <a:off x="6324525" y="4467225"/>
              <a:ext cx="2108175" cy="676275"/>
            </a:xfrm>
            <a:prstGeom prst="rect">
              <a:avLst/>
            </a:prstGeom>
            <a:noFill/>
            <a:ln>
              <a:noFill/>
            </a:ln>
          </p:spPr>
        </p:pic>
        <p:pic>
          <p:nvPicPr>
            <p:cNvPr id="162" name="Google Shape;162;p20"/>
            <p:cNvPicPr preferRelativeResize="0"/>
            <p:nvPr/>
          </p:nvPicPr>
          <p:blipFill rotWithShape="1">
            <a:blip r:embed="rId3">
              <a:alphaModFix/>
            </a:blip>
            <a:srcRect b="0" l="0" r="68936" t="0"/>
            <a:stretch/>
          </p:blipFill>
          <p:spPr>
            <a:xfrm>
              <a:off x="8432700" y="4467225"/>
              <a:ext cx="711300" cy="676275"/>
            </a:xfrm>
            <a:prstGeom prst="rect">
              <a:avLst/>
            </a:prstGeom>
            <a:noFill/>
            <a:ln>
              <a:noFill/>
            </a:ln>
          </p:spPr>
        </p:pic>
      </p:grpSp>
      <p:sp>
        <p:nvSpPr>
          <p:cNvPr id="163" name="Google Shape;163;p20"/>
          <p:cNvSpPr txBox="1"/>
          <p:nvPr/>
        </p:nvSpPr>
        <p:spPr>
          <a:xfrm>
            <a:off x="1842550" y="233524"/>
            <a:ext cx="5089200" cy="456600"/>
          </a:xfrm>
          <a:prstGeom prst="rect">
            <a:avLst/>
          </a:prstGeom>
          <a:noFill/>
          <a:ln>
            <a:noFill/>
          </a:ln>
        </p:spPr>
        <p:txBody>
          <a:bodyPr anchorCtr="0" anchor="t" bIns="45700" lIns="91425" spcFirstLastPara="1" rIns="91425" wrap="square" tIns="45700">
            <a:normAutofit lnSpcReduction="10000"/>
          </a:bodyPr>
          <a:lstStyle/>
          <a:p>
            <a:pPr indent="0" lvl="0" marL="0" marR="0" rtl="0" algn="ctr">
              <a:lnSpc>
                <a:spcPct val="90000"/>
              </a:lnSpc>
              <a:spcBef>
                <a:spcPts val="0"/>
              </a:spcBef>
              <a:spcAft>
                <a:spcPts val="0"/>
              </a:spcAft>
              <a:buClr>
                <a:srgbClr val="000000"/>
              </a:buClr>
              <a:buSzPts val="2800"/>
              <a:buFont typeface="Arial"/>
              <a:buNone/>
            </a:pPr>
            <a:r>
              <a:rPr b="1" lang="en" sz="2800">
                <a:solidFill>
                  <a:srgbClr val="0070C0"/>
                </a:solidFill>
                <a:latin typeface="Roboto"/>
                <a:ea typeface="Roboto"/>
                <a:cs typeface="Roboto"/>
                <a:sym typeface="Roboto"/>
              </a:rPr>
              <a:t>COC FY23 </a:t>
            </a:r>
            <a:r>
              <a:rPr b="1" lang="en" sz="2800">
                <a:solidFill>
                  <a:srgbClr val="0070C0"/>
                </a:solidFill>
                <a:latin typeface="Roboto"/>
                <a:ea typeface="Roboto"/>
                <a:cs typeface="Roboto"/>
                <a:sym typeface="Roboto"/>
              </a:rPr>
              <a:t>JOINT TH-RRH</a:t>
            </a:r>
            <a:endParaRPr b="0" i="0" sz="1400" u="none" cap="none" strike="noStrike">
              <a:solidFill>
                <a:srgbClr val="000000"/>
              </a:solidFill>
              <a:latin typeface="Arial"/>
              <a:ea typeface="Arial"/>
              <a:cs typeface="Arial"/>
              <a:sym typeface="Arial"/>
            </a:endParaRPr>
          </a:p>
        </p:txBody>
      </p:sp>
      <p:pic>
        <p:nvPicPr>
          <p:cNvPr id="164" name="Google Shape;164;p20"/>
          <p:cNvPicPr preferRelativeResize="0"/>
          <p:nvPr/>
        </p:nvPicPr>
        <p:blipFill rotWithShape="1">
          <a:blip r:embed="rId4">
            <a:alphaModFix/>
          </a:blip>
          <a:srcRect b="0" l="0" r="0" t="10"/>
          <a:stretch/>
        </p:blipFill>
        <p:spPr>
          <a:xfrm>
            <a:off x="7510200" y="208775"/>
            <a:ext cx="1092326" cy="506099"/>
          </a:xfrm>
          <a:prstGeom prst="rect">
            <a:avLst/>
          </a:prstGeom>
          <a:noFill/>
          <a:ln>
            <a:noFill/>
          </a:ln>
        </p:spPr>
      </p:pic>
      <p:pic>
        <p:nvPicPr>
          <p:cNvPr id="165" name="Google Shape;165;p20"/>
          <p:cNvPicPr preferRelativeResize="0"/>
          <p:nvPr/>
        </p:nvPicPr>
        <p:blipFill>
          <a:blip r:embed="rId5">
            <a:alphaModFix/>
          </a:blip>
          <a:stretch>
            <a:fillRect/>
          </a:stretch>
        </p:blipFill>
        <p:spPr>
          <a:xfrm>
            <a:off x="5887775" y="2768275"/>
            <a:ext cx="2526024" cy="1617950"/>
          </a:xfrm>
          <a:prstGeom prst="rect">
            <a:avLst/>
          </a:prstGeom>
          <a:noFill/>
          <a:ln>
            <a:noFill/>
          </a:ln>
        </p:spPr>
      </p:pic>
      <p:pic>
        <p:nvPicPr>
          <p:cNvPr id="166" name="Google Shape;166;p20"/>
          <p:cNvPicPr preferRelativeResize="0"/>
          <p:nvPr/>
        </p:nvPicPr>
        <p:blipFill>
          <a:blip r:embed="rId6">
            <a:alphaModFix/>
          </a:blip>
          <a:stretch>
            <a:fillRect/>
          </a:stretch>
        </p:blipFill>
        <p:spPr>
          <a:xfrm>
            <a:off x="5887775" y="921150"/>
            <a:ext cx="2526025" cy="1685350"/>
          </a:xfrm>
          <a:prstGeom prst="rect">
            <a:avLst/>
          </a:prstGeom>
          <a:noFill/>
          <a:ln>
            <a:noFill/>
          </a:ln>
        </p:spPr>
      </p:pic>
      <p:pic>
        <p:nvPicPr>
          <p:cNvPr id="167" name="Google Shape;167;p20"/>
          <p:cNvPicPr preferRelativeResize="0"/>
          <p:nvPr/>
        </p:nvPicPr>
        <p:blipFill>
          <a:blip r:embed="rId7">
            <a:alphaModFix/>
          </a:blip>
          <a:stretch>
            <a:fillRect/>
          </a:stretch>
        </p:blipFill>
        <p:spPr>
          <a:xfrm>
            <a:off x="345900" y="842525"/>
            <a:ext cx="5323974" cy="35436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