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handoutMasterIdLst>
    <p:handoutMasterId r:id="rId24"/>
  </p:handoutMasterIdLst>
  <p:sldIdLst>
    <p:sldId id="257" r:id="rId4"/>
    <p:sldId id="355" r:id="rId5"/>
    <p:sldId id="360" r:id="rId6"/>
    <p:sldId id="328" r:id="rId7"/>
    <p:sldId id="357" r:id="rId8"/>
    <p:sldId id="359" r:id="rId9"/>
    <p:sldId id="361" r:id="rId10"/>
    <p:sldId id="362" r:id="rId11"/>
    <p:sldId id="363" r:id="rId12"/>
    <p:sldId id="365" r:id="rId13"/>
    <p:sldId id="366" r:id="rId14"/>
    <p:sldId id="367" r:id="rId15"/>
    <p:sldId id="369" r:id="rId16"/>
    <p:sldId id="370" r:id="rId17"/>
    <p:sldId id="371" r:id="rId18"/>
    <p:sldId id="372" r:id="rId19"/>
    <p:sldId id="351" r:id="rId20"/>
    <p:sldId id="350" r:id="rId21"/>
    <p:sldId id="345" r:id="rId22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D58017-941C-4630-9239-EC3B57FC52B8}">
          <p14:sldIdLst>
            <p14:sldId id="257"/>
            <p14:sldId id="355"/>
            <p14:sldId id="360"/>
            <p14:sldId id="328"/>
            <p14:sldId id="357"/>
            <p14:sldId id="359"/>
            <p14:sldId id="361"/>
            <p14:sldId id="362"/>
            <p14:sldId id="363"/>
            <p14:sldId id="365"/>
            <p14:sldId id="366"/>
            <p14:sldId id="367"/>
            <p14:sldId id="369"/>
            <p14:sldId id="370"/>
            <p14:sldId id="371"/>
            <p14:sldId id="372"/>
            <p14:sldId id="351"/>
            <p14:sldId id="350"/>
            <p14:sldId id="345"/>
          </p14:sldIdLst>
        </p14:section>
        <p14:section name="Untitled Section" id="{110B279C-C77A-4BEC-926F-59263E1A987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2047" autoAdjust="0"/>
  </p:normalViewPr>
  <p:slideViewPr>
    <p:cSldViewPr snapToGrid="0">
      <p:cViewPr varScale="1">
        <p:scale>
          <a:sx n="61" d="100"/>
          <a:sy n="61" d="100"/>
        </p:scale>
        <p:origin x="10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92585-4C5D-42CA-9124-6A0112862C4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03066E0-A7C6-4BE1-B12C-60B2D48FB567}">
      <dgm:prSet phldrT="[Text]"/>
      <dgm:spPr/>
      <dgm:t>
        <a:bodyPr/>
        <a:lstStyle/>
        <a:p>
          <a:r>
            <a:rPr lang="en-US" dirty="0" smtClean="0"/>
            <a:t>Access</a:t>
          </a:r>
          <a:endParaRPr lang="en-US" dirty="0"/>
        </a:p>
      </dgm:t>
    </dgm:pt>
    <dgm:pt modelId="{3631B930-83AE-4A11-8F36-9E17FF09A069}" type="parTrans" cxnId="{5EE940F9-4DAE-40F7-98C6-D809E2645F0C}">
      <dgm:prSet/>
      <dgm:spPr/>
      <dgm:t>
        <a:bodyPr/>
        <a:lstStyle/>
        <a:p>
          <a:endParaRPr lang="en-US"/>
        </a:p>
      </dgm:t>
    </dgm:pt>
    <dgm:pt modelId="{851572FB-DD27-47A5-BAF2-BDD85333781F}" type="sibTrans" cxnId="{5EE940F9-4DAE-40F7-98C6-D809E2645F0C}">
      <dgm:prSet/>
      <dgm:spPr/>
      <dgm:t>
        <a:bodyPr/>
        <a:lstStyle/>
        <a:p>
          <a:endParaRPr lang="en-US"/>
        </a:p>
      </dgm:t>
    </dgm:pt>
    <dgm:pt modelId="{CD3D4F3C-7C9C-484F-8845-E5C2C6820CFD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EB1B9C9A-216C-4FD0-B78C-773EEDA3FCE0}" type="parTrans" cxnId="{2638F233-FEFC-45B0-B828-7EE895A0F314}">
      <dgm:prSet/>
      <dgm:spPr/>
      <dgm:t>
        <a:bodyPr/>
        <a:lstStyle/>
        <a:p>
          <a:endParaRPr lang="en-US"/>
        </a:p>
      </dgm:t>
    </dgm:pt>
    <dgm:pt modelId="{10CF051F-42AC-4005-AEE1-8C7FEF34EB29}" type="sibTrans" cxnId="{2638F233-FEFC-45B0-B828-7EE895A0F314}">
      <dgm:prSet/>
      <dgm:spPr/>
      <dgm:t>
        <a:bodyPr/>
        <a:lstStyle/>
        <a:p>
          <a:endParaRPr lang="en-US"/>
        </a:p>
      </dgm:t>
    </dgm:pt>
    <dgm:pt modelId="{7AA3D9E2-8842-455F-9F8C-8E870BAF1830}">
      <dgm:prSet phldrT="[Text]"/>
      <dgm:spPr/>
      <dgm:t>
        <a:bodyPr/>
        <a:lstStyle/>
        <a:p>
          <a:r>
            <a:rPr lang="en-US" dirty="0" smtClean="0"/>
            <a:t>Referral</a:t>
          </a:r>
          <a:endParaRPr lang="en-US" dirty="0"/>
        </a:p>
      </dgm:t>
    </dgm:pt>
    <dgm:pt modelId="{56FD9DA1-7571-4463-9F53-8DD89B4F57C9}" type="parTrans" cxnId="{5046A8B4-C9CB-4A56-876E-75E80A235FE7}">
      <dgm:prSet/>
      <dgm:spPr/>
      <dgm:t>
        <a:bodyPr/>
        <a:lstStyle/>
        <a:p>
          <a:endParaRPr lang="en-US"/>
        </a:p>
      </dgm:t>
    </dgm:pt>
    <dgm:pt modelId="{C2AF1AD0-A390-4C73-A9CA-2E09BD5C37EC}" type="sibTrans" cxnId="{5046A8B4-C9CB-4A56-876E-75E80A235FE7}">
      <dgm:prSet/>
      <dgm:spPr/>
      <dgm:t>
        <a:bodyPr/>
        <a:lstStyle/>
        <a:p>
          <a:endParaRPr lang="en-US"/>
        </a:p>
      </dgm:t>
    </dgm:pt>
    <dgm:pt modelId="{21274BF9-3809-4AA3-B929-2DDFC731FA0C}">
      <dgm:prSet phldrT="[Text]"/>
      <dgm:spPr/>
      <dgm:t>
        <a:bodyPr/>
        <a:lstStyle/>
        <a:p>
          <a:r>
            <a:rPr lang="en-US" dirty="0" smtClean="0"/>
            <a:t>Prioritization</a:t>
          </a:r>
          <a:endParaRPr lang="en-US" dirty="0"/>
        </a:p>
      </dgm:t>
    </dgm:pt>
    <dgm:pt modelId="{F4BF52F0-DAF8-4536-A690-BA49CDDCF19A}" type="parTrans" cxnId="{C3F36990-D7BF-4BA1-8E75-B10E5F571D27}">
      <dgm:prSet/>
      <dgm:spPr/>
      <dgm:t>
        <a:bodyPr/>
        <a:lstStyle/>
        <a:p>
          <a:endParaRPr lang="en-US"/>
        </a:p>
      </dgm:t>
    </dgm:pt>
    <dgm:pt modelId="{2FEB7A15-1595-40FE-AFA7-4D52F3770E01}" type="sibTrans" cxnId="{C3F36990-D7BF-4BA1-8E75-B10E5F571D27}">
      <dgm:prSet/>
      <dgm:spPr/>
      <dgm:t>
        <a:bodyPr/>
        <a:lstStyle/>
        <a:p>
          <a:endParaRPr lang="en-US"/>
        </a:p>
      </dgm:t>
    </dgm:pt>
    <dgm:pt modelId="{7AA5BF7D-960A-4FB1-B8AA-B26C3AB86DAA}" type="pres">
      <dgm:prSet presAssocID="{9AD92585-4C5D-42CA-9124-6A0112862C4D}" presName="CompostProcess" presStyleCnt="0">
        <dgm:presLayoutVars>
          <dgm:dir/>
          <dgm:resizeHandles val="exact"/>
        </dgm:presLayoutVars>
      </dgm:prSet>
      <dgm:spPr/>
    </dgm:pt>
    <dgm:pt modelId="{0B70010C-6B57-455B-9B2D-6594C41CF7C8}" type="pres">
      <dgm:prSet presAssocID="{9AD92585-4C5D-42CA-9124-6A0112862C4D}" presName="arrow" presStyleLbl="bgShp" presStyleIdx="0" presStyleCnt="1"/>
      <dgm:spPr/>
    </dgm:pt>
    <dgm:pt modelId="{CAD0960B-849C-4FFE-9719-0A34186CAC83}" type="pres">
      <dgm:prSet presAssocID="{9AD92585-4C5D-42CA-9124-6A0112862C4D}" presName="linearProcess" presStyleCnt="0"/>
      <dgm:spPr/>
    </dgm:pt>
    <dgm:pt modelId="{76C937B4-45A0-4E78-AABA-FA138985EC45}" type="pres">
      <dgm:prSet presAssocID="{203066E0-A7C6-4BE1-B12C-60B2D48FB56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F4D4C-AE3D-4E26-959D-A20CB48B6F16}" type="pres">
      <dgm:prSet presAssocID="{851572FB-DD27-47A5-BAF2-BDD85333781F}" presName="sibTrans" presStyleCnt="0"/>
      <dgm:spPr/>
    </dgm:pt>
    <dgm:pt modelId="{94F546FB-C7D5-460D-B557-CB3F72142570}" type="pres">
      <dgm:prSet presAssocID="{CD3D4F3C-7C9C-484F-8845-E5C2C6820CF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10B65-D5C0-4CAA-AEA4-FA613DA8E406}" type="pres">
      <dgm:prSet presAssocID="{10CF051F-42AC-4005-AEE1-8C7FEF34EB29}" presName="sibTrans" presStyleCnt="0"/>
      <dgm:spPr/>
    </dgm:pt>
    <dgm:pt modelId="{B4C5DD91-3CFD-4B2B-B729-DB6CADA6CCF5}" type="pres">
      <dgm:prSet presAssocID="{21274BF9-3809-4AA3-B929-2DDFC731FA0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DABD8-8599-4707-AC4B-C01F9D77057E}" type="pres">
      <dgm:prSet presAssocID="{2FEB7A15-1595-40FE-AFA7-4D52F3770E01}" presName="sibTrans" presStyleCnt="0"/>
      <dgm:spPr/>
    </dgm:pt>
    <dgm:pt modelId="{7E88F03A-1AA6-46E9-8523-97DDCE237167}" type="pres">
      <dgm:prSet presAssocID="{7AA3D9E2-8842-455F-9F8C-8E870BAF183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A1475-806F-4D65-ACDB-8272001D4D37}" type="presOf" srcId="{21274BF9-3809-4AA3-B929-2DDFC731FA0C}" destId="{B4C5DD91-3CFD-4B2B-B729-DB6CADA6CCF5}" srcOrd="0" destOrd="0" presId="urn:microsoft.com/office/officeart/2005/8/layout/hProcess9"/>
    <dgm:cxn modelId="{5EE940F9-4DAE-40F7-98C6-D809E2645F0C}" srcId="{9AD92585-4C5D-42CA-9124-6A0112862C4D}" destId="{203066E0-A7C6-4BE1-B12C-60B2D48FB567}" srcOrd="0" destOrd="0" parTransId="{3631B930-83AE-4A11-8F36-9E17FF09A069}" sibTransId="{851572FB-DD27-47A5-BAF2-BDD85333781F}"/>
    <dgm:cxn modelId="{69505C19-AFFF-4E68-A743-28DC7F8C3D17}" type="presOf" srcId="{203066E0-A7C6-4BE1-B12C-60B2D48FB567}" destId="{76C937B4-45A0-4E78-AABA-FA138985EC45}" srcOrd="0" destOrd="0" presId="urn:microsoft.com/office/officeart/2005/8/layout/hProcess9"/>
    <dgm:cxn modelId="{A1EB00A8-AE29-4A6A-9930-5687F20FBB83}" type="presOf" srcId="{7AA3D9E2-8842-455F-9F8C-8E870BAF1830}" destId="{7E88F03A-1AA6-46E9-8523-97DDCE237167}" srcOrd="0" destOrd="0" presId="urn:microsoft.com/office/officeart/2005/8/layout/hProcess9"/>
    <dgm:cxn modelId="{F2B76A03-D024-4475-91FE-D1C4A014D0B7}" type="presOf" srcId="{9AD92585-4C5D-42CA-9124-6A0112862C4D}" destId="{7AA5BF7D-960A-4FB1-B8AA-B26C3AB86DAA}" srcOrd="0" destOrd="0" presId="urn:microsoft.com/office/officeart/2005/8/layout/hProcess9"/>
    <dgm:cxn modelId="{2638F233-FEFC-45B0-B828-7EE895A0F314}" srcId="{9AD92585-4C5D-42CA-9124-6A0112862C4D}" destId="{CD3D4F3C-7C9C-484F-8845-E5C2C6820CFD}" srcOrd="1" destOrd="0" parTransId="{EB1B9C9A-216C-4FD0-B78C-773EEDA3FCE0}" sibTransId="{10CF051F-42AC-4005-AEE1-8C7FEF34EB29}"/>
    <dgm:cxn modelId="{1F0A926E-9BF5-4D06-8716-BD1853F1322C}" type="presOf" srcId="{CD3D4F3C-7C9C-484F-8845-E5C2C6820CFD}" destId="{94F546FB-C7D5-460D-B557-CB3F72142570}" srcOrd="0" destOrd="0" presId="urn:microsoft.com/office/officeart/2005/8/layout/hProcess9"/>
    <dgm:cxn modelId="{5046A8B4-C9CB-4A56-876E-75E80A235FE7}" srcId="{9AD92585-4C5D-42CA-9124-6A0112862C4D}" destId="{7AA3D9E2-8842-455F-9F8C-8E870BAF1830}" srcOrd="3" destOrd="0" parTransId="{56FD9DA1-7571-4463-9F53-8DD89B4F57C9}" sibTransId="{C2AF1AD0-A390-4C73-A9CA-2E09BD5C37EC}"/>
    <dgm:cxn modelId="{C3F36990-D7BF-4BA1-8E75-B10E5F571D27}" srcId="{9AD92585-4C5D-42CA-9124-6A0112862C4D}" destId="{21274BF9-3809-4AA3-B929-2DDFC731FA0C}" srcOrd="2" destOrd="0" parTransId="{F4BF52F0-DAF8-4536-A690-BA49CDDCF19A}" sibTransId="{2FEB7A15-1595-40FE-AFA7-4D52F3770E01}"/>
    <dgm:cxn modelId="{96B32481-4EF9-4B9A-AB6C-888E084A8D96}" type="presParOf" srcId="{7AA5BF7D-960A-4FB1-B8AA-B26C3AB86DAA}" destId="{0B70010C-6B57-455B-9B2D-6594C41CF7C8}" srcOrd="0" destOrd="0" presId="urn:microsoft.com/office/officeart/2005/8/layout/hProcess9"/>
    <dgm:cxn modelId="{C8E8065B-442A-4CF4-AF27-7D64F9966C40}" type="presParOf" srcId="{7AA5BF7D-960A-4FB1-B8AA-B26C3AB86DAA}" destId="{CAD0960B-849C-4FFE-9719-0A34186CAC83}" srcOrd="1" destOrd="0" presId="urn:microsoft.com/office/officeart/2005/8/layout/hProcess9"/>
    <dgm:cxn modelId="{DC63D145-F42A-4DE9-AD79-87BD9FC2BC99}" type="presParOf" srcId="{CAD0960B-849C-4FFE-9719-0A34186CAC83}" destId="{76C937B4-45A0-4E78-AABA-FA138985EC45}" srcOrd="0" destOrd="0" presId="urn:microsoft.com/office/officeart/2005/8/layout/hProcess9"/>
    <dgm:cxn modelId="{042DB4D4-E426-4395-AA64-B62ADA9032A9}" type="presParOf" srcId="{CAD0960B-849C-4FFE-9719-0A34186CAC83}" destId="{D26F4D4C-AE3D-4E26-959D-A20CB48B6F16}" srcOrd="1" destOrd="0" presId="urn:microsoft.com/office/officeart/2005/8/layout/hProcess9"/>
    <dgm:cxn modelId="{EA2AAECB-EDFB-4E95-B9C1-A03709B151F4}" type="presParOf" srcId="{CAD0960B-849C-4FFE-9719-0A34186CAC83}" destId="{94F546FB-C7D5-460D-B557-CB3F72142570}" srcOrd="2" destOrd="0" presId="urn:microsoft.com/office/officeart/2005/8/layout/hProcess9"/>
    <dgm:cxn modelId="{CCF1BFCC-99CB-424A-BA39-E1F1C021B91D}" type="presParOf" srcId="{CAD0960B-849C-4FFE-9719-0A34186CAC83}" destId="{90010B65-D5C0-4CAA-AEA4-FA613DA8E406}" srcOrd="3" destOrd="0" presId="urn:microsoft.com/office/officeart/2005/8/layout/hProcess9"/>
    <dgm:cxn modelId="{F24F1245-828B-4D61-AE3D-D8D774F55C40}" type="presParOf" srcId="{CAD0960B-849C-4FFE-9719-0A34186CAC83}" destId="{B4C5DD91-3CFD-4B2B-B729-DB6CADA6CCF5}" srcOrd="4" destOrd="0" presId="urn:microsoft.com/office/officeart/2005/8/layout/hProcess9"/>
    <dgm:cxn modelId="{B60038E9-8642-4C67-BFAD-BD7F98E0B5A5}" type="presParOf" srcId="{CAD0960B-849C-4FFE-9719-0A34186CAC83}" destId="{250DABD8-8599-4707-AC4B-C01F9D77057E}" srcOrd="5" destOrd="0" presId="urn:microsoft.com/office/officeart/2005/8/layout/hProcess9"/>
    <dgm:cxn modelId="{3E7F619B-9702-45B2-A2D5-136C79D3F0E3}" type="presParOf" srcId="{CAD0960B-849C-4FFE-9719-0A34186CAC83}" destId="{7E88F03A-1AA6-46E9-8523-97DDCE23716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61390" cy="367259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638" y="1"/>
            <a:ext cx="4161390" cy="367259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0E8A51EB-67A7-476E-8F43-65219DADDBC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7942"/>
            <a:ext cx="4161390" cy="367259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638" y="6947942"/>
            <a:ext cx="4161390" cy="367259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B801594-9D74-4BF0-B537-A4DB5E76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39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F1DA373-3C44-485B-9F8A-44B1A724834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2"/>
            <a:ext cx="4160520" cy="367029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2"/>
            <a:ext cx="4160520" cy="367029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D2679AC-C3C6-4F50-96AC-111E0E35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4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F5144-4F92-4A14-AAC7-B50CFBD9BF1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7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679AC-C3C6-4F50-96AC-111E0E3568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2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Ground</a:t>
            </a:r>
            <a:r>
              <a:rPr lang="en-US" baseline="0" dirty="0" smtClean="0"/>
              <a:t> the listeners with CES’s core ideology.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CES created and mandated by Housing and Urban Development (HUD) to streamline Homeless Response System. To ensure vulnerable clients are connected to our community’s limited resources.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has San Diego implemented 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679AC-C3C6-4F50-96AC-111E0E3568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3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2226">
              <a:defRPr/>
            </a:pPr>
            <a:r>
              <a:rPr lang="en-US" sz="1300" dirty="0"/>
              <a:t>The primary purpose of a coordinated entry system is to re-organize a community’s homeless system. The goal is to become a homeless response system that takes into account prevention, diversion, emergency shelter, TH, RRH and PSH.  </a:t>
            </a:r>
            <a:r>
              <a:rPr lang="en-US" sz="1600" dirty="0"/>
              <a:t>Ideally, coordinated entry can be the framework that transforms a </a:t>
            </a:r>
            <a:r>
              <a:rPr lang="en-US" sz="1600" dirty="0" err="1"/>
              <a:t>CoC</a:t>
            </a:r>
            <a:r>
              <a:rPr lang="en-US" sz="1600" dirty="0"/>
              <a:t>, from a network of projects making individual decisions about whom to serve, into a fully integrated crisis response system.</a:t>
            </a:r>
            <a:endParaRPr lang="en-US" sz="1300" dirty="0"/>
          </a:p>
          <a:p>
            <a:pPr defTabSz="1002226">
              <a:defRPr/>
            </a:pPr>
            <a:endParaRPr lang="en-US" sz="1300" dirty="0"/>
          </a:p>
          <a:p>
            <a:pPr defTabSz="1002226">
              <a:defRPr/>
            </a:pPr>
            <a:r>
              <a:rPr lang="en-US" sz="1300" dirty="0"/>
              <a:t>Also, it’s to make rapid, effective and consistent client-to-housing and service matches – regardless of a client’s location within a geographic area. </a:t>
            </a:r>
          </a:p>
          <a:p>
            <a:pPr defTabSz="1002226">
              <a:defRPr/>
            </a:pPr>
            <a:endParaRPr lang="en-US" sz="1300" dirty="0"/>
          </a:p>
          <a:p>
            <a:pPr defTabSz="1002226">
              <a:defRPr/>
            </a:pPr>
            <a:r>
              <a:rPr lang="en-US" sz="1300" dirty="0"/>
              <a:t>Re-orient system to be client-focused</a:t>
            </a:r>
          </a:p>
          <a:p>
            <a:pPr defTabSz="1002226">
              <a:defRPr/>
            </a:pPr>
            <a:endParaRPr lang="en-US" sz="1300" dirty="0"/>
          </a:p>
          <a:p>
            <a:pPr defTabSz="1002226">
              <a:defRPr/>
            </a:pPr>
            <a:r>
              <a:rPr lang="en-US" sz="1300" dirty="0"/>
              <a:t>This is accomplished by standardizing the access, assessment, and referrals process. </a:t>
            </a:r>
          </a:p>
          <a:p>
            <a:pPr defTabSz="1002226">
              <a:defRPr/>
            </a:pPr>
            <a:endParaRPr lang="en-US" sz="1300" dirty="0"/>
          </a:p>
          <a:p>
            <a:pPr lvl="0"/>
            <a:r>
              <a:rPr lang="en-US" sz="1600" dirty="0"/>
              <a:t>The RTFH acknowledges that the Coordinated Entry System is a culture shock for San Diego. Best Practices mandated by HUD dictate that programs abandon their own waitlists and adopt counterintuitive policies, such as, Housing First. 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Let’s take a look at Coordinated Entry from the eyes of 2 very different clients. These are not real clients, but are familiar stories that programs hear everyday: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4EB27-8901-4E6F-BACC-45FAAE2A940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40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	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4EB27-8901-4E6F-BACC-45FAAE2A940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9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679AC-C3C6-4F50-96AC-111E0E3568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7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014958C-DBA5-4CC5-AC56-DCA9E7002AD9}" type="datetime1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87DF1DD-216E-4466-B717-B7472461ED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3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D909-A001-4600-BB96-7556CCE66EDB}" type="datetime1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0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9E83-8025-415B-9D9D-3641482A73C8}" type="datetime1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5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01ECB009-377A-4502-B964-2AE58D074D34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6CAAAC1-AC26-4740-B0BC-317A2F469F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16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009-377A-4502-B964-2AE58D074D34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AAC1-AC26-4740-B0BC-317A2F469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7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009-377A-4502-B964-2AE58D074D34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AAC1-AC26-4740-B0BC-317A2F469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6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009-377A-4502-B964-2AE58D074D34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AAC1-AC26-4740-B0BC-317A2F469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0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ECB009-377A-4502-B964-2AE58D074D34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CAAAC1-AC26-4740-B0BC-317A2F469F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03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01ECB009-377A-4502-B964-2AE58D074D34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06CAAAC1-AC26-4740-B0BC-317A2F469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12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009-377A-4502-B964-2AE58D074D34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AAC1-AC26-4740-B0BC-317A2F469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46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009-377A-4502-B964-2AE58D074D34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AAC1-AC26-4740-B0BC-317A2F469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4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E73D-F13C-47B1-9E7B-311A4FCFA3A4}" type="datetime1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57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009-377A-4502-B964-2AE58D074D34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AAC1-AC26-4740-B0BC-317A2F469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65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009-377A-4502-B964-2AE58D074D34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AAC1-AC26-4740-B0BC-317A2F469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6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009-377A-4502-B964-2AE58D074D34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AAC1-AC26-4740-B0BC-317A2F469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0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7E424EF7-26C0-48E8-8328-4CE0A712D5EB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FD78A75-58C6-402F-9216-4849415640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4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4EF7-26C0-48E8-8328-4CE0A712D5EB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A75-58C6-402F-9216-484941564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6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4EF7-26C0-48E8-8328-4CE0A712D5EB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A75-58C6-402F-9216-484941564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4EF7-26C0-48E8-8328-4CE0A712D5EB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A75-58C6-402F-9216-484941564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424EF7-26C0-48E8-8328-4CE0A712D5EB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D78A75-58C6-402F-9216-484941564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54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7E424EF7-26C0-48E8-8328-4CE0A712D5EB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AFD78A75-58C6-402F-9216-484941564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0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4EF7-26C0-48E8-8328-4CE0A712D5EB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A75-58C6-402F-9216-484941564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6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CD6A-A7A3-4990-B5EB-D0680ACC56A8}" type="datetime1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10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4EF7-26C0-48E8-8328-4CE0A712D5EB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A75-58C6-402F-9216-484941564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28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4EF7-26C0-48E8-8328-4CE0A712D5EB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A75-58C6-402F-9216-484941564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45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4EF7-26C0-48E8-8328-4CE0A712D5EB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A75-58C6-402F-9216-484941564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4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4EF7-26C0-48E8-8328-4CE0A712D5EB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A75-58C6-402F-9216-484941564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0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A200-7DA3-4348-85F5-5DE00BA260E5}" type="datetime1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4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AEC57A-0125-49F1-AF0C-F3BD6D416618}" type="datetime1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DF1DD-216E-4466-B717-B7472461ED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4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A44686D1-6B3A-488E-864A-AD073163DE8C}" type="datetime1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A87DF1DD-216E-4466-B717-B7472461ED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3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BB5C-4393-47CD-B76F-13A0EE637866}" type="datetime1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5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8AE6-0FEA-42EE-A99F-0703A7C42C7B}" type="datetime1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7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1F9-5A45-4A4F-A275-A79F1CD52A0B}" type="datetime1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1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457200"/>
            <a:fld id="{05E6F81F-3202-4C7E-8E7E-D9993FA43CB1}" type="datetime1">
              <a:rPr lang="en-US" smtClean="0">
                <a:solidFill>
                  <a:srgbClr val="C0504D"/>
                </a:solidFill>
              </a:rPr>
              <a:pPr defTabSz="457200"/>
              <a:t>3/5/2020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457200"/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457200"/>
            <a:fld id="{A87DF1DD-216E-4466-B717-B7472461ED5C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8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1ECB009-377A-4502-B964-2AE58D074D34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6CAAAC1-AC26-4740-B0BC-317A2F469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8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424EF7-26C0-48E8-8328-4CE0A712D5EB}" type="datetimeFigureOut">
              <a:rPr lang="en-US" smtClean="0">
                <a:solidFill>
                  <a:srgbClr val="C0504D"/>
                </a:solidFill>
              </a:rPr>
              <a:pPr/>
              <a:t>3/5/2020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FD78A75-58C6-402F-9216-484941564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es@rtfhsd.or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upport@rtfhs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204" y="1783542"/>
            <a:ext cx="11277600" cy="14700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/>
              <a:t>Coordinated Entry System 2.0</a:t>
            </a:r>
            <a:br>
              <a:rPr lang="en-US" sz="6000" b="1" dirty="0" smtClean="0"/>
            </a:br>
            <a:r>
              <a:rPr lang="en-US" sz="6000" b="1" dirty="0" smtClean="0"/>
              <a:t>Clarity Workflow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29" y="4805526"/>
            <a:ext cx="7153551" cy="1351498"/>
          </a:xfrm>
          <a:prstGeom prst="rect">
            <a:avLst/>
          </a:prstGeom>
        </p:spPr>
      </p:pic>
      <p:pic>
        <p:nvPicPr>
          <p:cNvPr id="3" name="01-01- I Can See Clearly N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10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204" y="231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7363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What CES is not …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Coordinated Entry is NOT: </a:t>
            </a:r>
          </a:p>
          <a:p>
            <a:pPr lvl="1"/>
            <a:r>
              <a:rPr lang="en-US" sz="3200" dirty="0" smtClean="0"/>
              <a:t>An emergency solution</a:t>
            </a:r>
          </a:p>
          <a:p>
            <a:pPr lvl="1"/>
            <a:r>
              <a:rPr lang="en-US" sz="3200" dirty="0" smtClean="0"/>
              <a:t>Not a guarantee for housing</a:t>
            </a:r>
          </a:p>
          <a:p>
            <a:pPr lvl="1"/>
            <a:r>
              <a:rPr lang="en-US" sz="3200" dirty="0" smtClean="0"/>
              <a:t>Not a waitlist</a:t>
            </a:r>
          </a:p>
          <a:p>
            <a:pPr lvl="1"/>
            <a:r>
              <a:rPr lang="en-US" sz="3200" dirty="0" smtClean="0"/>
              <a:t>Not immediate </a:t>
            </a:r>
          </a:p>
          <a:p>
            <a:pPr lvl="1"/>
            <a:r>
              <a:rPr lang="en-US" sz="3200" dirty="0" smtClean="0"/>
              <a:t>Not an application</a:t>
            </a:r>
          </a:p>
          <a:p>
            <a:pPr lvl="1"/>
            <a:r>
              <a:rPr lang="en-US" sz="3200" dirty="0" smtClean="0"/>
              <a:t>Not Section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84" y="2249424"/>
            <a:ext cx="3303016" cy="330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1924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CES Misconceptions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49516"/>
            <a:ext cx="10972800" cy="4525019"/>
          </a:xfrm>
        </p:spPr>
        <p:txBody>
          <a:bodyPr/>
          <a:lstStyle/>
          <a:p>
            <a:r>
              <a:rPr lang="en-US" dirty="0" smtClean="0"/>
              <a:t>“I </a:t>
            </a:r>
            <a:r>
              <a:rPr lang="en-US" i="1" dirty="0" smtClean="0"/>
              <a:t>am</a:t>
            </a:r>
            <a:r>
              <a:rPr lang="en-US" dirty="0" smtClean="0"/>
              <a:t> a PSH.” or “I </a:t>
            </a:r>
            <a:r>
              <a:rPr lang="en-US" i="1" dirty="0" smtClean="0"/>
              <a:t>am</a:t>
            </a:r>
            <a:r>
              <a:rPr lang="en-US" dirty="0" smtClean="0"/>
              <a:t> a RRH.”</a:t>
            </a:r>
          </a:p>
          <a:p>
            <a:endParaRPr lang="en-US" dirty="0"/>
          </a:p>
          <a:p>
            <a:r>
              <a:rPr lang="en-US" dirty="0" smtClean="0"/>
              <a:t>“Where am I on the waitlist?”</a:t>
            </a:r>
          </a:p>
          <a:p>
            <a:endParaRPr lang="en-US" dirty="0"/>
          </a:p>
          <a:p>
            <a:r>
              <a:rPr lang="en-US" dirty="0" smtClean="0"/>
              <a:t>“I completed an application the other day…”</a:t>
            </a:r>
          </a:p>
          <a:p>
            <a:endParaRPr lang="en-US" dirty="0"/>
          </a:p>
          <a:p>
            <a:r>
              <a:rPr lang="en-US" dirty="0" smtClean="0"/>
              <a:t>“I am waiting for my PSH.”</a:t>
            </a:r>
          </a:p>
          <a:p>
            <a:endParaRPr lang="en-US" dirty="0"/>
          </a:p>
          <a:p>
            <a:r>
              <a:rPr lang="en-US" dirty="0" smtClean="0"/>
              <a:t>“When will I be assigned a Housing Navigator?”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301" y="1878724"/>
            <a:ext cx="3576694" cy="229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3456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“I </a:t>
            </a:r>
            <a:r>
              <a:rPr lang="en-US" sz="6000" i="1" dirty="0"/>
              <a:t>am</a:t>
            </a:r>
            <a:r>
              <a:rPr lang="en-US" sz="6000" dirty="0"/>
              <a:t> a PSH.” or “I </a:t>
            </a:r>
            <a:r>
              <a:rPr lang="en-US" sz="6000" i="1" dirty="0"/>
              <a:t>am</a:t>
            </a:r>
            <a:r>
              <a:rPr lang="en-US" sz="6000" dirty="0"/>
              <a:t> a RRH</a:t>
            </a:r>
            <a:r>
              <a:rPr lang="en-US" sz="6000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Clients are NOT their suggested housing intervention</a:t>
            </a:r>
          </a:p>
          <a:p>
            <a:endParaRPr lang="en-US" sz="3200" dirty="0"/>
          </a:p>
          <a:p>
            <a:r>
              <a:rPr lang="en-US" sz="3200" dirty="0" smtClean="0"/>
              <a:t>The suggested housing intervention is NOT a guarantee for housing</a:t>
            </a:r>
          </a:p>
          <a:p>
            <a:endParaRPr lang="en-US" sz="3200" dirty="0"/>
          </a:p>
          <a:p>
            <a:r>
              <a:rPr lang="en-US" sz="3200" dirty="0" smtClean="0"/>
              <a:t>Clarity will not provide a housing intervention</a:t>
            </a:r>
          </a:p>
          <a:p>
            <a:endParaRPr lang="en-US" sz="3200" dirty="0"/>
          </a:p>
          <a:p>
            <a:r>
              <a:rPr lang="en-US" sz="3200" dirty="0" smtClean="0"/>
              <a:t>It’s up to you, me, agency to change the conversation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3455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“Where am I on the waitlist</a:t>
            </a:r>
            <a:r>
              <a:rPr lang="en-US" sz="6000" dirty="0" smtClean="0"/>
              <a:t>?”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CES is NOT a chronological waitlist</a:t>
            </a:r>
          </a:p>
          <a:p>
            <a:endParaRPr lang="en-US" dirty="0"/>
          </a:p>
          <a:p>
            <a:r>
              <a:rPr lang="en-US" dirty="0" smtClean="0"/>
              <a:t>Limited resources change daily: If housing is for SUD and client is SMI – Client will not be referred</a:t>
            </a:r>
          </a:p>
          <a:p>
            <a:endParaRPr lang="en-US" dirty="0"/>
          </a:p>
          <a:p>
            <a:r>
              <a:rPr lang="en-US" dirty="0" smtClean="0"/>
              <a:t>Higher priority clients will always be placed above those waiting</a:t>
            </a:r>
          </a:p>
          <a:p>
            <a:endParaRPr lang="en-US" dirty="0"/>
          </a:p>
          <a:p>
            <a:r>
              <a:rPr lang="en-US" dirty="0" smtClean="0"/>
              <a:t>Work with client to stabilize and look for other programs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1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0393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“I completed </a:t>
            </a:r>
            <a:r>
              <a:rPr lang="en-US" dirty="0" smtClean="0"/>
              <a:t>the application </a:t>
            </a:r>
            <a:r>
              <a:rPr lang="en-US" dirty="0"/>
              <a:t>the other day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assessment is not meant to be completed in one day or one sitting</a:t>
            </a:r>
          </a:p>
          <a:p>
            <a:endParaRPr lang="en-US" dirty="0"/>
          </a:p>
          <a:p>
            <a:r>
              <a:rPr lang="en-US" dirty="0" smtClean="0"/>
              <a:t>New assessment is meant to be given over time</a:t>
            </a:r>
          </a:p>
          <a:p>
            <a:endParaRPr lang="en-US" dirty="0"/>
          </a:p>
          <a:p>
            <a:r>
              <a:rPr lang="en-US" dirty="0" smtClean="0"/>
              <a:t>CES team will monitor to ensure questions are not all answered in one day </a:t>
            </a:r>
          </a:p>
          <a:p>
            <a:endParaRPr lang="en-US" dirty="0"/>
          </a:p>
          <a:p>
            <a:r>
              <a:rPr lang="en-US" dirty="0" smtClean="0"/>
              <a:t>Build a relationship with client and explore other programs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3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1924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“I am waiting for my PSH</a:t>
            </a:r>
            <a:r>
              <a:rPr lang="en-US" sz="6000" dirty="0" smtClean="0"/>
              <a:t>.”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Clients in the system MIGHT never be referred to housing through CES – limited </a:t>
            </a:r>
          </a:p>
          <a:p>
            <a:endParaRPr lang="en-US" dirty="0"/>
          </a:p>
          <a:p>
            <a:r>
              <a:rPr lang="en-US" dirty="0" smtClean="0"/>
              <a:t>Currently, there are only a handful of family PSH</a:t>
            </a:r>
          </a:p>
          <a:p>
            <a:endParaRPr lang="en-US" dirty="0"/>
          </a:p>
          <a:p>
            <a:r>
              <a:rPr lang="en-US" dirty="0" smtClean="0"/>
              <a:t>Currently, there are PSH units BUT most are “at-capacity”</a:t>
            </a:r>
          </a:p>
          <a:p>
            <a:endParaRPr lang="en-US" dirty="0"/>
          </a:p>
          <a:p>
            <a:r>
              <a:rPr lang="en-US" dirty="0" smtClean="0"/>
              <a:t>If client is referred – Client must have documents ready to go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6159"/>
            <a:ext cx="10972800" cy="1066800"/>
          </a:xfrm>
        </p:spPr>
        <p:txBody>
          <a:bodyPr>
            <a:normAutofit/>
          </a:bodyPr>
          <a:lstStyle/>
          <a:p>
            <a:r>
              <a:rPr lang="en-US" dirty="0"/>
              <a:t>“When will I be assigned a Housing Navigator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Housing Navigation is not a the “next step” in process</a:t>
            </a:r>
          </a:p>
          <a:p>
            <a:endParaRPr lang="en-US" dirty="0"/>
          </a:p>
          <a:p>
            <a:r>
              <a:rPr lang="en-US" dirty="0" smtClean="0"/>
              <a:t>Housing Navigation was a workflow in </a:t>
            </a:r>
            <a:r>
              <a:rPr lang="en-US" dirty="0" err="1" smtClean="0"/>
              <a:t>ServicePoint</a:t>
            </a:r>
            <a:r>
              <a:rPr lang="en-US" dirty="0" smtClean="0"/>
              <a:t> but not Clarity</a:t>
            </a:r>
          </a:p>
          <a:p>
            <a:endParaRPr lang="en-US" dirty="0"/>
          </a:p>
          <a:p>
            <a:r>
              <a:rPr lang="en-US" dirty="0" smtClean="0"/>
              <a:t>Housing Navigation role is defined by your agency</a:t>
            </a:r>
          </a:p>
          <a:p>
            <a:endParaRPr lang="en-US" dirty="0"/>
          </a:p>
          <a:p>
            <a:r>
              <a:rPr lang="en-US" dirty="0" smtClean="0"/>
              <a:t>Housing Navigators, or Trusted Network peeps, who knows client history, can advocate for client at case conferencing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8" y="368032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Updated CES System Mapping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7" y="1392502"/>
            <a:ext cx="11731691" cy="5181336"/>
          </a:xfrm>
        </p:spPr>
      </p:pic>
    </p:spTree>
    <p:extLst>
      <p:ext uri="{BB962C8B-B14F-4D97-AF65-F5344CB8AC3E}">
        <p14:creationId xmlns:p14="http://schemas.microsoft.com/office/powerpoint/2010/main" val="24010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48862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</a:t>
            </a:r>
            <a:r>
              <a:rPr lang="en-US" sz="6000" dirty="0"/>
              <a:t> </a:t>
            </a:r>
            <a:r>
              <a:rPr lang="en-US" sz="6000" dirty="0" smtClean="0"/>
              <a:t>and Answers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68" y="2249488"/>
            <a:ext cx="4642463" cy="4324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5328"/>
            <a:ext cx="10972800" cy="1066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Thank you! </a:t>
            </a:r>
            <a:endParaRPr lang="en-US" sz="6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/>
          <a:stretch/>
        </p:blipFill>
        <p:spPr>
          <a:xfrm>
            <a:off x="7043880" y="2269016"/>
            <a:ext cx="4363768" cy="40794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2249423"/>
            <a:ext cx="5384800" cy="452596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For additional questions</a:t>
            </a:r>
            <a:endParaRPr lang="en-US" sz="3200" dirty="0">
              <a:solidFill>
                <a:srgbClr val="00B0F0"/>
              </a:solidFill>
            </a:endParaRP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 smtClean="0"/>
              <a:t>CES General Email</a:t>
            </a:r>
          </a:p>
          <a:p>
            <a:pPr marL="109728" indent="0">
              <a:buNone/>
            </a:pPr>
            <a:r>
              <a:rPr lang="en-US" sz="3200" dirty="0" smtClean="0">
                <a:hlinkClick r:id="rId3"/>
              </a:rPr>
              <a:t>ces@rtfhsd.org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 smtClean="0"/>
              <a:t>Support</a:t>
            </a:r>
          </a:p>
          <a:p>
            <a:pPr marL="109728" indent="0">
              <a:buNone/>
            </a:pPr>
            <a:r>
              <a:rPr lang="en-US" sz="3200" smtClean="0">
                <a:hlinkClick r:id="rId4"/>
              </a:rPr>
              <a:t>support@rtfhsd.org</a:t>
            </a:r>
            <a:r>
              <a:rPr lang="en-US" sz="3200" smtClean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62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5328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Welcome!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6455"/>
            <a:ext cx="10972800" cy="458808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Review purpose of a Coordinated Entry System (CES)</a:t>
            </a:r>
          </a:p>
          <a:p>
            <a:endParaRPr lang="en-US" dirty="0" smtClean="0"/>
          </a:p>
          <a:p>
            <a:r>
              <a:rPr lang="en-US" sz="3200" dirty="0" smtClean="0"/>
              <a:t>Managing expectations</a:t>
            </a:r>
          </a:p>
          <a:p>
            <a:endParaRPr lang="en-US" sz="3200" dirty="0"/>
          </a:p>
          <a:p>
            <a:r>
              <a:rPr lang="en-US" sz="3200" dirty="0" smtClean="0"/>
              <a:t>CES Misconceptions</a:t>
            </a:r>
          </a:p>
          <a:p>
            <a:endParaRPr lang="en-US" sz="3200" dirty="0"/>
          </a:p>
          <a:p>
            <a:r>
              <a:rPr lang="en-US" sz="3200" dirty="0" smtClean="0"/>
              <a:t>Clarity Workflow</a:t>
            </a:r>
          </a:p>
          <a:p>
            <a:endParaRPr lang="en-US" sz="3200" dirty="0"/>
          </a:p>
          <a:p>
            <a:r>
              <a:rPr lang="en-US" sz="3200" dirty="0" smtClean="0"/>
              <a:t>Q &amp; A throughout </a:t>
            </a:r>
            <a:endParaRPr lang="en-US" sz="32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09" y="3190152"/>
            <a:ext cx="3328539" cy="3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5328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How did we get here?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49516"/>
            <a:ext cx="10972800" cy="4525019"/>
          </a:xfrm>
        </p:spPr>
        <p:txBody>
          <a:bodyPr/>
          <a:lstStyle/>
          <a:p>
            <a:pPr lvl="0">
              <a:buClr>
                <a:srgbClr val="244061"/>
              </a:buClr>
            </a:pPr>
            <a:r>
              <a:rPr lang="en-US" dirty="0" smtClean="0"/>
              <a:t>McKinney-Vento Homeless Assistance Act (1987, 2000) </a:t>
            </a:r>
          </a:p>
          <a:p>
            <a:pPr lvl="1">
              <a:buClr>
                <a:srgbClr val="244061"/>
              </a:buClr>
            </a:pPr>
            <a:r>
              <a:rPr lang="en-US" dirty="0" smtClean="0"/>
              <a:t>Federal </a:t>
            </a:r>
            <a:r>
              <a:rPr lang="en-US" dirty="0"/>
              <a:t>legislative response to </a:t>
            </a:r>
            <a:r>
              <a:rPr lang="en-US" dirty="0" smtClean="0"/>
              <a:t>homelessness provides </a:t>
            </a:r>
            <a:r>
              <a:rPr lang="en-US" dirty="0" smtClean="0">
                <a:solidFill>
                  <a:srgbClr val="00B050"/>
                </a:solidFill>
              </a:rPr>
              <a:t>$$$</a:t>
            </a:r>
          </a:p>
          <a:p>
            <a:pPr lvl="1">
              <a:buClr>
                <a:srgbClr val="244061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McKinney-Vento created the Continuum of Care Program </a:t>
            </a:r>
          </a:p>
          <a:p>
            <a:pPr lvl="1"/>
            <a:r>
              <a:rPr lang="en-US" dirty="0" smtClean="0"/>
              <a:t>Shelters, TH, RRH, PSH, SROs, &amp; </a:t>
            </a:r>
            <a:r>
              <a:rPr lang="en-US" dirty="0" err="1" smtClean="0"/>
              <a:t>CoC</a:t>
            </a:r>
            <a:r>
              <a:rPr lang="en-US" dirty="0" smtClean="0"/>
              <a:t> and ESG funds</a:t>
            </a:r>
          </a:p>
          <a:p>
            <a:pPr lvl="1"/>
            <a:r>
              <a:rPr lang="en-US" dirty="0" smtClean="0"/>
              <a:t>Mandates the use of a HMIS/CES</a:t>
            </a:r>
          </a:p>
          <a:p>
            <a:pPr lvl="1"/>
            <a:endParaRPr lang="en-US" dirty="0"/>
          </a:p>
          <a:p>
            <a:r>
              <a:rPr lang="en-US" dirty="0" smtClean="0"/>
              <a:t>Act is a </a:t>
            </a:r>
            <a:r>
              <a:rPr lang="en-US" b="1" dirty="0" smtClean="0"/>
              <a:t>conditional </a:t>
            </a:r>
            <a:r>
              <a:rPr lang="en-US" b="1" dirty="0"/>
              <a:t>funding act </a:t>
            </a:r>
            <a:endParaRPr lang="en-US" b="1" dirty="0" smtClean="0"/>
          </a:p>
          <a:p>
            <a:pPr lvl="1"/>
            <a:r>
              <a:rPr lang="en-US" dirty="0" smtClean="0"/>
              <a:t>Awards grants and in return grantees are </a:t>
            </a:r>
          </a:p>
          <a:p>
            <a:pPr lvl="1"/>
            <a:r>
              <a:rPr lang="en-US" i="1" dirty="0" smtClean="0"/>
              <a:t>Bound </a:t>
            </a:r>
            <a:r>
              <a:rPr lang="en-US" i="1" dirty="0"/>
              <a:t>by the terms of the </a:t>
            </a:r>
            <a:r>
              <a:rPr lang="en-US" i="1" dirty="0" smtClean="0"/>
              <a:t>act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6"/>
          <a:stretch/>
        </p:blipFill>
        <p:spPr>
          <a:xfrm>
            <a:off x="8717103" y="4857653"/>
            <a:ext cx="833614" cy="1153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34" y="4857653"/>
            <a:ext cx="835224" cy="1152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175" y="4857653"/>
            <a:ext cx="83522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5328"/>
            <a:ext cx="10972800" cy="1066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Purpose of 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41876"/>
            <a:ext cx="10972800" cy="4125363"/>
          </a:xfrm>
        </p:spPr>
        <p:txBody>
          <a:bodyPr>
            <a:noAutofit/>
          </a:bodyPr>
          <a:lstStyle/>
          <a:p>
            <a:r>
              <a:rPr lang="en-US" sz="3400" dirty="0" smtClean="0"/>
              <a:t>CES is designed to … </a:t>
            </a:r>
          </a:p>
          <a:p>
            <a:endParaRPr lang="en-US" sz="3400" dirty="0"/>
          </a:p>
          <a:p>
            <a:r>
              <a:rPr lang="en-US" sz="3400" dirty="0" smtClean="0"/>
              <a:t>Monitor and Manage</a:t>
            </a:r>
          </a:p>
          <a:p>
            <a:endParaRPr lang="en-US" sz="3600" dirty="0" smtClean="0"/>
          </a:p>
          <a:p>
            <a:pPr lvl="1"/>
            <a:r>
              <a:rPr lang="en-US" sz="3200" dirty="0"/>
              <a:t>I</a:t>
            </a:r>
            <a:r>
              <a:rPr lang="en-US" sz="3200" dirty="0" smtClean="0"/>
              <a:t>nflow of clients into the system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Outflow of clients to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43" y="2041877"/>
            <a:ext cx="4424105" cy="39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643233"/>
            <a:ext cx="11257280" cy="112250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Goal of a 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" y="1971040"/>
            <a:ext cx="11257280" cy="4603496"/>
          </a:xfrm>
        </p:spPr>
        <p:txBody>
          <a:bodyPr>
            <a:normAutofit/>
          </a:bodyPr>
          <a:lstStyle/>
          <a:p>
            <a:r>
              <a:rPr lang="en-US" sz="3400" dirty="0" smtClean="0"/>
              <a:t>Re-organize a community’s homelessness response system</a:t>
            </a:r>
          </a:p>
          <a:p>
            <a:r>
              <a:rPr lang="en-US" sz="3400" dirty="0" smtClean="0"/>
              <a:t>Accomplished by standardizing: </a:t>
            </a:r>
          </a:p>
          <a:p>
            <a:pPr marL="1447038" lvl="3" indent="-514350">
              <a:buFont typeface="+mj-lt"/>
              <a:buAutoNum type="arabicPeriod"/>
            </a:pPr>
            <a:r>
              <a:rPr lang="en-US" sz="3600" dirty="0" smtClean="0"/>
              <a:t>Access</a:t>
            </a:r>
          </a:p>
          <a:p>
            <a:pPr marL="1447038" lvl="3" indent="-514350">
              <a:buFont typeface="+mj-lt"/>
              <a:buAutoNum type="arabicPeriod"/>
            </a:pPr>
            <a:r>
              <a:rPr lang="en-US" sz="3600" dirty="0" smtClean="0"/>
              <a:t>Assessment</a:t>
            </a:r>
          </a:p>
          <a:p>
            <a:pPr marL="1447038" lvl="3" indent="-514350">
              <a:buFont typeface="+mj-lt"/>
              <a:buAutoNum type="arabicPeriod"/>
            </a:pPr>
            <a:r>
              <a:rPr lang="en-US" sz="3600" dirty="0" smtClean="0"/>
              <a:t>Prioritization</a:t>
            </a:r>
          </a:p>
          <a:p>
            <a:pPr marL="1447038" lvl="3" indent="-514350">
              <a:buFont typeface="+mj-lt"/>
              <a:buAutoNum type="arabicPeriod"/>
            </a:pPr>
            <a:r>
              <a:rPr lang="en-US" sz="3600" dirty="0" smtClean="0"/>
              <a:t>Referral </a:t>
            </a:r>
          </a:p>
          <a:p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3259836"/>
            <a:ext cx="2819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629920"/>
            <a:ext cx="11297920" cy="1579880"/>
          </a:xfrm>
        </p:spPr>
        <p:txBody>
          <a:bodyPr>
            <a:noAutofit/>
          </a:bodyPr>
          <a:lstStyle/>
          <a:p>
            <a:r>
              <a:rPr lang="en-US" sz="5400" dirty="0" smtClean="0"/>
              <a:t>Core Elements of Coordinated Entry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2249488"/>
          <a:ext cx="109728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480" y="6096000"/>
            <a:ext cx="757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https://www.hudexchange.info/resources/documents/Coordinated-Entry-Core-Elements.pdf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19" y="693810"/>
            <a:ext cx="9948041" cy="10668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What does that look-like??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967"/>
          <a:stretch/>
        </p:blipFill>
        <p:spPr>
          <a:xfrm>
            <a:off x="916466" y="2117461"/>
            <a:ext cx="4272456" cy="4214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63" y="2204641"/>
            <a:ext cx="505901" cy="505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866" y="2448342"/>
            <a:ext cx="506012" cy="506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023" y="2950614"/>
            <a:ext cx="506012" cy="50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976" y="3687973"/>
            <a:ext cx="1177937" cy="563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863" y="4297677"/>
            <a:ext cx="506012" cy="506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969" y="5228658"/>
            <a:ext cx="506012" cy="506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038" y="5296899"/>
            <a:ext cx="506012" cy="506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50" y="2347416"/>
            <a:ext cx="2282780" cy="37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3455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Managing Expectations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Vital that messaging is consistent </a:t>
            </a:r>
          </a:p>
          <a:p>
            <a:endParaRPr lang="en-US" sz="3200" dirty="0"/>
          </a:p>
          <a:p>
            <a:r>
              <a:rPr lang="en-US" sz="3200" dirty="0" smtClean="0"/>
              <a:t>Our responsibility to communicate the realities of our “system”</a:t>
            </a:r>
          </a:p>
          <a:p>
            <a:endParaRPr lang="en-US" sz="3200" dirty="0"/>
          </a:p>
          <a:p>
            <a:r>
              <a:rPr lang="en-US" sz="3200" dirty="0" smtClean="0"/>
              <a:t>Client messaging </a:t>
            </a:r>
          </a:p>
          <a:p>
            <a:endParaRPr lang="en-US" sz="3200" dirty="0" smtClean="0"/>
          </a:p>
          <a:p>
            <a:r>
              <a:rPr lang="en-US" sz="3200" dirty="0" smtClean="0"/>
              <a:t>Before, during and after the process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581" y="4051738"/>
            <a:ext cx="3206819" cy="24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37024"/>
            <a:ext cx="11176000" cy="106984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What is the CES?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8000" y="1979095"/>
            <a:ext cx="5388864" cy="457200"/>
          </a:xfrm>
        </p:spPr>
        <p:txBody>
          <a:bodyPr/>
          <a:lstStyle/>
          <a:p>
            <a:pPr algn="ctr"/>
            <a:r>
              <a:rPr lang="en-US" sz="3200" dirty="0" smtClean="0"/>
              <a:t>ONE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6291073" y="1979095"/>
            <a:ext cx="5389033" cy="457200"/>
          </a:xfrm>
        </p:spPr>
        <p:txBody>
          <a:bodyPr/>
          <a:lstStyle/>
          <a:p>
            <a:pPr algn="ctr"/>
            <a:r>
              <a:rPr lang="en-US" sz="3200" dirty="0" smtClean="0"/>
              <a:t>TWO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08000" y="2436295"/>
            <a:ext cx="5388864" cy="4158424"/>
          </a:xfrm>
        </p:spPr>
        <p:txBody>
          <a:bodyPr/>
          <a:lstStyle/>
          <a:p>
            <a:r>
              <a:rPr lang="en-US" sz="2800" dirty="0" smtClean="0"/>
              <a:t>Coordinated Entry System is: </a:t>
            </a:r>
          </a:p>
          <a:p>
            <a:pPr lvl="1"/>
            <a:r>
              <a:rPr lang="en-US" sz="2800" dirty="0" smtClean="0"/>
              <a:t>A list of households in the region experiencing homelessness</a:t>
            </a:r>
          </a:p>
          <a:p>
            <a:pPr lvl="2"/>
            <a:r>
              <a:rPr lang="en-US" sz="2600" dirty="0" smtClean="0"/>
              <a:t>Single</a:t>
            </a:r>
          </a:p>
          <a:p>
            <a:pPr lvl="2"/>
            <a:r>
              <a:rPr lang="en-US" sz="2600" dirty="0" smtClean="0"/>
              <a:t>Family </a:t>
            </a:r>
          </a:p>
          <a:p>
            <a:pPr lvl="2"/>
            <a:r>
              <a:rPr lang="en-US" sz="2600" dirty="0" smtClean="0"/>
              <a:t>Couples</a:t>
            </a:r>
          </a:p>
          <a:p>
            <a:pPr lvl="2"/>
            <a:r>
              <a:rPr lang="en-US" sz="2600" dirty="0" smtClean="0"/>
              <a:t>Friends </a:t>
            </a:r>
          </a:p>
          <a:p>
            <a:pPr lvl="2"/>
            <a:r>
              <a:rPr lang="en-US" sz="2600" dirty="0" smtClean="0"/>
              <a:t>Etc.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91073" y="2436295"/>
            <a:ext cx="5389033" cy="4158424"/>
          </a:xfrm>
        </p:spPr>
        <p:txBody>
          <a:bodyPr/>
          <a:lstStyle/>
          <a:p>
            <a:pPr lvl="0">
              <a:buClr>
                <a:srgbClr val="244061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Coordinated Entry System is: </a:t>
            </a:r>
          </a:p>
          <a:p>
            <a:pPr lvl="0">
              <a:buClr>
                <a:srgbClr val="244061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Prioritized </a:t>
            </a:r>
            <a:r>
              <a:rPr lang="en-US" sz="2800" dirty="0">
                <a:solidFill>
                  <a:prstClr val="black"/>
                </a:solidFill>
              </a:rPr>
              <a:t>based on:</a:t>
            </a:r>
          </a:p>
          <a:p>
            <a:pPr lvl="1">
              <a:buClr>
                <a:srgbClr val="C0504D"/>
              </a:buClr>
            </a:pPr>
            <a:r>
              <a:rPr lang="en-US" sz="2800" dirty="0">
                <a:solidFill>
                  <a:srgbClr val="C0504D"/>
                </a:solidFill>
              </a:rPr>
              <a:t>Available housing </a:t>
            </a:r>
            <a:r>
              <a:rPr lang="en-US" sz="2800" dirty="0" smtClean="0">
                <a:solidFill>
                  <a:srgbClr val="C0504D"/>
                </a:solidFill>
              </a:rPr>
              <a:t>inventory</a:t>
            </a:r>
          </a:p>
          <a:p>
            <a:pPr lvl="1">
              <a:buClr>
                <a:srgbClr val="C0504D"/>
              </a:buClr>
            </a:pPr>
            <a:endParaRPr lang="en-US" sz="2800" dirty="0">
              <a:solidFill>
                <a:srgbClr val="C0504D"/>
              </a:solidFill>
            </a:endParaRPr>
          </a:p>
          <a:p>
            <a:pPr lvl="1">
              <a:buClr>
                <a:srgbClr val="C0504D"/>
              </a:buClr>
            </a:pPr>
            <a:r>
              <a:rPr lang="en-US" sz="2800" dirty="0">
                <a:solidFill>
                  <a:srgbClr val="C0504D"/>
                </a:solidFill>
              </a:rPr>
              <a:t>Community priorities, such as, chronically </a:t>
            </a:r>
            <a:r>
              <a:rPr lang="en-US" sz="2800" dirty="0" smtClean="0">
                <a:solidFill>
                  <a:srgbClr val="C0504D"/>
                </a:solidFill>
              </a:rPr>
              <a:t>homeless, Veterans, TAY etc. </a:t>
            </a:r>
            <a:endParaRPr lang="en-US" sz="2800" dirty="0">
              <a:solidFill>
                <a:srgbClr val="C0504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66092"/>
      </a:accent1>
      <a:accent2>
        <a:srgbClr val="C0504D"/>
      </a:accent2>
      <a:accent3>
        <a:srgbClr val="244061"/>
      </a:accent3>
      <a:accent4>
        <a:srgbClr val="953734"/>
      </a:accent4>
      <a:accent5>
        <a:srgbClr val="244061"/>
      </a:accent5>
      <a:accent6>
        <a:srgbClr val="953734"/>
      </a:accent6>
      <a:hlink>
        <a:srgbClr val="244061"/>
      </a:hlink>
      <a:folHlink>
        <a:srgbClr val="95373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B697A85-0CA2-4D58-AD6E-DD173F0179F5}" vid="{5D546314-7E3A-444C-AC15-13E674ACD8C8}"/>
    </a:ext>
  </a:extLst>
</a:theme>
</file>

<file path=ppt/theme/theme2.xml><?xml version="1.0" encoding="utf-8"?>
<a:theme xmlns:a="http://schemas.openxmlformats.org/drawingml/2006/main" name="2_Urba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66092"/>
      </a:accent1>
      <a:accent2>
        <a:srgbClr val="C0504D"/>
      </a:accent2>
      <a:accent3>
        <a:srgbClr val="244061"/>
      </a:accent3>
      <a:accent4>
        <a:srgbClr val="953734"/>
      </a:accent4>
      <a:accent5>
        <a:srgbClr val="244061"/>
      </a:accent5>
      <a:accent6>
        <a:srgbClr val="953734"/>
      </a:accent6>
      <a:hlink>
        <a:srgbClr val="244061"/>
      </a:hlink>
      <a:folHlink>
        <a:srgbClr val="95373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66092"/>
      </a:accent1>
      <a:accent2>
        <a:srgbClr val="C0504D"/>
      </a:accent2>
      <a:accent3>
        <a:srgbClr val="244061"/>
      </a:accent3>
      <a:accent4>
        <a:srgbClr val="953734"/>
      </a:accent4>
      <a:accent5>
        <a:srgbClr val="244061"/>
      </a:accent5>
      <a:accent6>
        <a:srgbClr val="953734"/>
      </a:accent6>
      <a:hlink>
        <a:srgbClr val="244061"/>
      </a:hlink>
      <a:folHlink>
        <a:srgbClr val="95373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7449ED-228B-4795-9582-D92B3FB6476B}" vid="{52F32212-A26A-421A-A120-D122D35F200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9397</TotalTime>
  <Words>852</Words>
  <Application>Microsoft Office PowerPoint</Application>
  <PresentationFormat>Widescreen</PresentationFormat>
  <Paragraphs>173</Paragraphs>
  <Slides>19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Georgia</vt:lpstr>
      <vt:lpstr>Times New Roman</vt:lpstr>
      <vt:lpstr>Trebuchet MS</vt:lpstr>
      <vt:lpstr>Wingdings 2</vt:lpstr>
      <vt:lpstr>Theme1</vt:lpstr>
      <vt:lpstr>2_Urban</vt:lpstr>
      <vt:lpstr>1_Theme1</vt:lpstr>
      <vt:lpstr>Coordinated Entry System 2.0 Clarity Workflow</vt:lpstr>
      <vt:lpstr>Welcome!</vt:lpstr>
      <vt:lpstr>How did we get here? </vt:lpstr>
      <vt:lpstr>Purpose of CES</vt:lpstr>
      <vt:lpstr>Goal of a CES</vt:lpstr>
      <vt:lpstr>Core Elements of Coordinated Entry</vt:lpstr>
      <vt:lpstr>What does that look-like?? </vt:lpstr>
      <vt:lpstr>Managing Expectations</vt:lpstr>
      <vt:lpstr>What is the CES?</vt:lpstr>
      <vt:lpstr>What CES is not … </vt:lpstr>
      <vt:lpstr>CES Misconceptions</vt:lpstr>
      <vt:lpstr>“I am a PSH.” or “I am a RRH.”</vt:lpstr>
      <vt:lpstr>“Where am I on the waitlist?”</vt:lpstr>
      <vt:lpstr>“I completed the application the other day…”</vt:lpstr>
      <vt:lpstr>“I am waiting for my PSH.”</vt:lpstr>
      <vt:lpstr>“When will I be assigned a Housing Navigator?”</vt:lpstr>
      <vt:lpstr>Updated CES System Mapping</vt:lpstr>
      <vt:lpstr>Questions and Answers</vt:lpstr>
      <vt:lpstr>Thank you!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Task Force on the Homeless</dc:title>
  <dc:creator>RTFHSD Temp</dc:creator>
  <cp:lastModifiedBy>Cynthia Garza</cp:lastModifiedBy>
  <cp:revision>347</cp:revision>
  <cp:lastPrinted>2019-02-07T01:07:34Z</cp:lastPrinted>
  <dcterms:created xsi:type="dcterms:W3CDTF">2018-10-16T15:11:14Z</dcterms:created>
  <dcterms:modified xsi:type="dcterms:W3CDTF">2020-03-05T17:03:13Z</dcterms:modified>
  <cp:contentStatus/>
</cp:coreProperties>
</file>